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4"/>
    <p:sldMasterId id="2147483701" r:id="rId5"/>
  </p:sldMasterIdLst>
  <p:notesMasterIdLst>
    <p:notesMasterId r:id="rId17"/>
  </p:notesMasterIdLst>
  <p:sldIdLst>
    <p:sldId id="278" r:id="rId6"/>
    <p:sldId id="282" r:id="rId7"/>
    <p:sldId id="288" r:id="rId8"/>
    <p:sldId id="298" r:id="rId9"/>
    <p:sldId id="293" r:id="rId10"/>
    <p:sldId id="294" r:id="rId11"/>
    <p:sldId id="299" r:id="rId12"/>
    <p:sldId id="295" r:id="rId13"/>
    <p:sldId id="296" r:id="rId14"/>
    <p:sldId id="297" r:id="rId15"/>
    <p:sldId id="274" r:id="rId1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252D86D-7D21-B3F6-2B53-AC37EF5FA569}" name="GAVANAS NIKOLAOS" initials="GN" userId="S::ngavanas@o365.uth.gr::3d9b2abf-f851-49fb-859b-3a9e70d49f3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C00000"/>
    <a:srgbClr val="2F5496"/>
    <a:srgbClr val="59A63E"/>
    <a:srgbClr val="5EAC3E"/>
    <a:srgbClr val="268136"/>
    <a:srgbClr val="7CC440"/>
    <a:srgbClr val="5DAA3E"/>
    <a:srgbClr val="247D3B"/>
    <a:srgbClr val="7EB8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74CF9D-A77E-4030-AE25-09C0261D84EF}" v="1" dt="2024-08-01T09:59:37.260"/>
  </p1510:revLst>
</p1510:revInfo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Közepesen sötét stílus 2 – 6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uriersgogreen" userId="S::couriersgogreen_easy-mail.gr#ext#@uthnoc.onmicrosoft.com::15b41425-3b8a-4b0b-87a8-1855549f992d" providerId="AD" clId="Web-{530D50B5-131B-2B23-46C5-60B532AEEE38}"/>
    <pc:docChg chg="modSld">
      <pc:chgData name="couriersgogreen" userId="S::couriersgogreen_easy-mail.gr#ext#@uthnoc.onmicrosoft.com::15b41425-3b8a-4b0b-87a8-1855549f992d" providerId="AD" clId="Web-{530D50B5-131B-2B23-46C5-60B532AEEE38}" dt="2024-07-22T11:27:04.637" v="44"/>
      <pc:docMkLst>
        <pc:docMk/>
      </pc:docMkLst>
      <pc:sldChg chg="modSp">
        <pc:chgData name="couriersgogreen" userId="S::couriersgogreen_easy-mail.gr#ext#@uthnoc.onmicrosoft.com::15b41425-3b8a-4b0b-87a8-1855549f992d" providerId="AD" clId="Web-{530D50B5-131B-2B23-46C5-60B532AEEE38}" dt="2024-07-22T11:27:04.637" v="44"/>
        <pc:sldMkLst>
          <pc:docMk/>
          <pc:sldMk cId="819416968" sldId="297"/>
        </pc:sldMkLst>
        <pc:graphicFrameChg chg="mod modGraphic">
          <ac:chgData name="couriersgogreen" userId="S::couriersgogreen_easy-mail.gr#ext#@uthnoc.onmicrosoft.com::15b41425-3b8a-4b0b-87a8-1855549f992d" providerId="AD" clId="Web-{530D50B5-131B-2B23-46C5-60B532AEEE38}" dt="2024-07-22T11:27:04.637" v="44"/>
          <ac:graphicFrameMkLst>
            <pc:docMk/>
            <pc:sldMk cId="819416968" sldId="297"/>
            <ac:graphicFrameMk id="4" creationId="{0E1F6231-81F9-48BE-3014-609C3229C336}"/>
          </ac:graphicFrameMkLst>
        </pc:graphicFrameChg>
        <pc:graphicFrameChg chg="mod modGraphic">
          <ac:chgData name="couriersgogreen" userId="S::couriersgogreen_easy-mail.gr#ext#@uthnoc.onmicrosoft.com::15b41425-3b8a-4b0b-87a8-1855549f992d" providerId="AD" clId="Web-{530D50B5-131B-2B23-46C5-60B532AEEE38}" dt="2024-07-22T11:24:07.928" v="38"/>
          <ac:graphicFrameMkLst>
            <pc:docMk/>
            <pc:sldMk cId="819416968" sldId="297"/>
            <ac:graphicFrameMk id="6" creationId="{4AC546D6-8F87-6C80-5207-F6BFA7471AE4}"/>
          </ac:graphicFrameMkLst>
        </pc:graphicFrameChg>
      </pc:sldChg>
    </pc:docChg>
  </pc:docChgLst>
  <pc:docChgLst>
    <pc:chgData name="Judit Fleischer" userId="S::fleischer.judit_bkik.hu#ext#@uthnoc.onmicrosoft.com::1d18bd19-e17d-42ee-b921-cd0754d1271e" providerId="AD" clId="Web-{C94FE16C-5654-C361-5515-D4A09FF7D169}"/>
    <pc:docChg chg="modSld">
      <pc:chgData name="Judit Fleischer" userId="S::fleischer.judit_bkik.hu#ext#@uthnoc.onmicrosoft.com::1d18bd19-e17d-42ee-b921-cd0754d1271e" providerId="AD" clId="Web-{C94FE16C-5654-C361-5515-D4A09FF7D169}" dt="2024-07-23T10:20:41.599" v="3" actId="1076"/>
      <pc:docMkLst>
        <pc:docMk/>
      </pc:docMkLst>
      <pc:sldChg chg="modSp">
        <pc:chgData name="Judit Fleischer" userId="S::fleischer.judit_bkik.hu#ext#@uthnoc.onmicrosoft.com::1d18bd19-e17d-42ee-b921-cd0754d1271e" providerId="AD" clId="Web-{C94FE16C-5654-C361-5515-D4A09FF7D169}" dt="2024-07-23T10:20:41.599" v="3" actId="1076"/>
        <pc:sldMkLst>
          <pc:docMk/>
          <pc:sldMk cId="3345235096" sldId="293"/>
        </pc:sldMkLst>
        <pc:graphicFrameChg chg="mod">
          <ac:chgData name="Judit Fleischer" userId="S::fleischer.judit_bkik.hu#ext#@uthnoc.onmicrosoft.com::1d18bd19-e17d-42ee-b921-cd0754d1271e" providerId="AD" clId="Web-{C94FE16C-5654-C361-5515-D4A09FF7D169}" dt="2024-07-23T10:20:41.599" v="3" actId="1076"/>
          <ac:graphicFrameMkLst>
            <pc:docMk/>
            <pc:sldMk cId="3345235096" sldId="293"/>
            <ac:graphicFrameMk id="4" creationId="{009E22C0-A866-6845-74D2-99CAAF81F677}"/>
          </ac:graphicFrameMkLst>
        </pc:graphicFrameChg>
      </pc:sldChg>
    </pc:docChg>
  </pc:docChgLst>
  <pc:docChgLst>
    <pc:chgData name="Judit Fleischer" userId="S::fleischer.judit_bkik.hu#ext#@uthnoc.onmicrosoft.com::1d18bd19-e17d-42ee-b921-cd0754d1271e" providerId="AD" clId="Web-{A435C98C-C039-B252-678E-D2EB3E00A53B}"/>
    <pc:docChg chg="modSld">
      <pc:chgData name="Judit Fleischer" userId="S::fleischer.judit_bkik.hu#ext#@uthnoc.onmicrosoft.com::1d18bd19-e17d-42ee-b921-cd0754d1271e" providerId="AD" clId="Web-{A435C98C-C039-B252-678E-D2EB3E00A53B}" dt="2024-07-23T14:54:20.619" v="426"/>
      <pc:docMkLst>
        <pc:docMk/>
      </pc:docMkLst>
      <pc:sldChg chg="modSp">
        <pc:chgData name="Judit Fleischer" userId="S::fleischer.judit_bkik.hu#ext#@uthnoc.onmicrosoft.com::1d18bd19-e17d-42ee-b921-cd0754d1271e" providerId="AD" clId="Web-{A435C98C-C039-B252-678E-D2EB3E00A53B}" dt="2024-07-23T14:54:20.619" v="426"/>
        <pc:sldMkLst>
          <pc:docMk/>
          <pc:sldMk cId="695057123" sldId="295"/>
        </pc:sldMkLst>
        <pc:graphicFrameChg chg="mod modGraphic">
          <ac:chgData name="Judit Fleischer" userId="S::fleischer.judit_bkik.hu#ext#@uthnoc.onmicrosoft.com::1d18bd19-e17d-42ee-b921-cd0754d1271e" providerId="AD" clId="Web-{A435C98C-C039-B252-678E-D2EB3E00A53B}" dt="2024-07-23T14:54:08.775" v="424"/>
          <ac:graphicFrameMkLst>
            <pc:docMk/>
            <pc:sldMk cId="695057123" sldId="295"/>
            <ac:graphicFrameMk id="11" creationId="{B6BBC1EF-1717-B950-EE4E-F7905C3329AD}"/>
          </ac:graphicFrameMkLst>
        </pc:graphicFrameChg>
        <pc:graphicFrameChg chg="mod modGraphic">
          <ac:chgData name="Judit Fleischer" userId="S::fleischer.judit_bkik.hu#ext#@uthnoc.onmicrosoft.com::1d18bd19-e17d-42ee-b921-cd0754d1271e" providerId="AD" clId="Web-{A435C98C-C039-B252-678E-D2EB3E00A53B}" dt="2024-07-23T14:54:20.619" v="426"/>
          <ac:graphicFrameMkLst>
            <pc:docMk/>
            <pc:sldMk cId="695057123" sldId="295"/>
            <ac:graphicFrameMk id="12" creationId="{C563501F-73E9-5A20-239F-5724B440562A}"/>
          </ac:graphicFrameMkLst>
        </pc:graphicFrameChg>
        <pc:graphicFrameChg chg="mod modGraphic">
          <ac:chgData name="Judit Fleischer" userId="S::fleischer.judit_bkik.hu#ext#@uthnoc.onmicrosoft.com::1d18bd19-e17d-42ee-b921-cd0754d1271e" providerId="AD" clId="Web-{A435C98C-C039-B252-678E-D2EB3E00A53B}" dt="2024-07-23T14:49:34.845" v="244"/>
          <ac:graphicFrameMkLst>
            <pc:docMk/>
            <pc:sldMk cId="695057123" sldId="295"/>
            <ac:graphicFrameMk id="13" creationId="{84D7C253-1AB7-AAAD-D983-BCF09A7CA9C6}"/>
          </ac:graphicFrameMkLst>
        </pc:graphicFrameChg>
      </pc:sldChg>
    </pc:docChg>
  </pc:docChgLst>
  <pc:docChgLst>
    <pc:chgData name="GAVANAS NIKOLAOS" userId="3d9b2abf-f851-49fb-859b-3a9e70d49f3d" providerId="ADAL" clId="{798155C1-8D3D-456F-8DC3-D418126B0B23}"/>
    <pc:docChg chg="modSld">
      <pc:chgData name="GAVANAS NIKOLAOS" userId="3d9b2abf-f851-49fb-859b-3a9e70d49f3d" providerId="ADAL" clId="{798155C1-8D3D-456F-8DC3-D418126B0B23}" dt="2024-08-01T10:02:25.987" v="0" actId="14734"/>
      <pc:docMkLst>
        <pc:docMk/>
      </pc:docMkLst>
      <pc:sldChg chg="modSp mod">
        <pc:chgData name="GAVANAS NIKOLAOS" userId="3d9b2abf-f851-49fb-859b-3a9e70d49f3d" providerId="ADAL" clId="{798155C1-8D3D-456F-8DC3-D418126B0B23}" dt="2024-08-01T10:02:25.987" v="0" actId="14734"/>
        <pc:sldMkLst>
          <pc:docMk/>
          <pc:sldMk cId="695057123" sldId="295"/>
        </pc:sldMkLst>
        <pc:graphicFrameChg chg="modGraphic">
          <ac:chgData name="GAVANAS NIKOLAOS" userId="3d9b2abf-f851-49fb-859b-3a9e70d49f3d" providerId="ADAL" clId="{798155C1-8D3D-456F-8DC3-D418126B0B23}" dt="2024-08-01T10:02:25.987" v="0" actId="14734"/>
          <ac:graphicFrameMkLst>
            <pc:docMk/>
            <pc:sldMk cId="695057123" sldId="295"/>
            <ac:graphicFrameMk id="11" creationId="{B6BBC1EF-1717-B950-EE4E-F7905C3329AD}"/>
          </ac:graphicFrameMkLst>
        </pc:graphicFrameChg>
      </pc:sldChg>
    </pc:docChg>
  </pc:docChgLst>
  <pc:docChgLst>
    <pc:chgData name="GAVANAS NIKOLAOS" userId="3d9b2abf-f851-49fb-859b-3a9e70d49f3d" providerId="ADAL" clId="{F48B5DCF-9DA1-487A-BBDE-43AA7EB7A39D}"/>
    <pc:docChg chg="modSld">
      <pc:chgData name="GAVANAS NIKOLAOS" userId="3d9b2abf-f851-49fb-859b-3a9e70d49f3d" providerId="ADAL" clId="{F48B5DCF-9DA1-487A-BBDE-43AA7EB7A39D}" dt="2024-07-16T09:54:31.683" v="41" actId="20577"/>
      <pc:docMkLst>
        <pc:docMk/>
      </pc:docMkLst>
      <pc:sldChg chg="modSp mod">
        <pc:chgData name="GAVANAS NIKOLAOS" userId="3d9b2abf-f851-49fb-859b-3a9e70d49f3d" providerId="ADAL" clId="{F48B5DCF-9DA1-487A-BBDE-43AA7EB7A39D}" dt="2024-07-16T09:51:25.657" v="18" actId="13926"/>
        <pc:sldMkLst>
          <pc:docMk/>
          <pc:sldMk cId="3157348937" sldId="288"/>
        </pc:sldMkLst>
        <pc:spChg chg="mod">
          <ac:chgData name="GAVANAS NIKOLAOS" userId="3d9b2abf-f851-49fb-859b-3a9e70d49f3d" providerId="ADAL" clId="{F48B5DCF-9DA1-487A-BBDE-43AA7EB7A39D}" dt="2024-07-16T09:51:25.657" v="18" actId="13926"/>
          <ac:spMkLst>
            <pc:docMk/>
            <pc:sldMk cId="3157348937" sldId="288"/>
            <ac:spMk id="3" creationId="{00000000-0000-0000-0000-000000000000}"/>
          </ac:spMkLst>
        </pc:spChg>
      </pc:sldChg>
      <pc:sldChg chg="modSp mod">
        <pc:chgData name="GAVANAS NIKOLAOS" userId="3d9b2abf-f851-49fb-859b-3a9e70d49f3d" providerId="ADAL" clId="{F48B5DCF-9DA1-487A-BBDE-43AA7EB7A39D}" dt="2024-07-16T09:54:31.683" v="41" actId="20577"/>
        <pc:sldMkLst>
          <pc:docMk/>
          <pc:sldMk cId="3427691167" sldId="298"/>
        </pc:sldMkLst>
        <pc:spChg chg="mod">
          <ac:chgData name="GAVANAS NIKOLAOS" userId="3d9b2abf-f851-49fb-859b-3a9e70d49f3d" providerId="ADAL" clId="{F48B5DCF-9DA1-487A-BBDE-43AA7EB7A39D}" dt="2024-07-16T09:54:31.683" v="41" actId="20577"/>
          <ac:spMkLst>
            <pc:docMk/>
            <pc:sldMk cId="3427691167" sldId="298"/>
            <ac:spMk id="3" creationId="{00000000-0000-0000-0000-000000000000}"/>
          </ac:spMkLst>
        </pc:spChg>
      </pc:sldChg>
    </pc:docChg>
  </pc:docChgLst>
  <pc:docChgLst>
    <pc:chgData name="GAVANAS NIKOLAOS" userId="3d9b2abf-f851-49fb-859b-3a9e70d49f3d" providerId="ADAL" clId="{8674CF9D-A77E-4030-AE25-09C0261D84EF}"/>
    <pc:docChg chg="custSel modSld">
      <pc:chgData name="GAVANAS NIKOLAOS" userId="3d9b2abf-f851-49fb-859b-3a9e70d49f3d" providerId="ADAL" clId="{8674CF9D-A77E-4030-AE25-09C0261D84EF}" dt="2024-08-01T09:59:37.260" v="24"/>
      <pc:docMkLst>
        <pc:docMk/>
      </pc:docMkLst>
      <pc:sldChg chg="modSp mod">
        <pc:chgData name="GAVANAS NIKOLAOS" userId="3d9b2abf-f851-49fb-859b-3a9e70d49f3d" providerId="ADAL" clId="{8674CF9D-A77E-4030-AE25-09C0261D84EF}" dt="2024-08-01T09:52:44.635" v="20" actId="6549"/>
        <pc:sldMkLst>
          <pc:docMk/>
          <pc:sldMk cId="3157348937" sldId="288"/>
        </pc:sldMkLst>
        <pc:spChg chg="mod">
          <ac:chgData name="GAVANAS NIKOLAOS" userId="3d9b2abf-f851-49fb-859b-3a9e70d49f3d" providerId="ADAL" clId="{8674CF9D-A77E-4030-AE25-09C0261D84EF}" dt="2024-08-01T09:52:44.635" v="20" actId="6549"/>
          <ac:spMkLst>
            <pc:docMk/>
            <pc:sldMk cId="3157348937" sldId="288"/>
            <ac:spMk id="3" creationId="{00000000-0000-0000-0000-000000000000}"/>
          </ac:spMkLst>
        </pc:spChg>
      </pc:sldChg>
      <pc:sldChg chg="modSp mod">
        <pc:chgData name="GAVANAS NIKOLAOS" userId="3d9b2abf-f851-49fb-859b-3a9e70d49f3d" providerId="ADAL" clId="{8674CF9D-A77E-4030-AE25-09C0261D84EF}" dt="2024-08-01T09:59:37.260" v="24"/>
        <pc:sldMkLst>
          <pc:docMk/>
          <pc:sldMk cId="695057123" sldId="295"/>
        </pc:sldMkLst>
        <pc:graphicFrameChg chg="mod modGraphic">
          <ac:chgData name="GAVANAS NIKOLAOS" userId="3d9b2abf-f851-49fb-859b-3a9e70d49f3d" providerId="ADAL" clId="{8674CF9D-A77E-4030-AE25-09C0261D84EF}" dt="2024-08-01T09:59:37.260" v="24"/>
          <ac:graphicFrameMkLst>
            <pc:docMk/>
            <pc:sldMk cId="695057123" sldId="295"/>
            <ac:graphicFrameMk id="11" creationId="{B6BBC1EF-1717-B950-EE4E-F7905C3329AD}"/>
          </ac:graphicFrameMkLst>
        </pc:graphicFrameChg>
      </pc:sldChg>
    </pc:docChg>
  </pc:docChgLst>
  <pc:docChgLst>
    <pc:chgData name="Juliane Keller" userId="S::j.keller_eugeneglobal.eu#ext#@uthnoc.onmicrosoft.com::2f9e69e5-836c-48ef-84c6-0a2d5feb50dd" providerId="AD" clId="Web-{2DFFF7F4-A2C7-4A1A-9FC6-FC4F83180B37}"/>
    <pc:docChg chg="modSld">
      <pc:chgData name="Juliane Keller" userId="S::j.keller_eugeneglobal.eu#ext#@uthnoc.onmicrosoft.com::2f9e69e5-836c-48ef-84c6-0a2d5feb50dd" providerId="AD" clId="Web-{2DFFF7F4-A2C7-4A1A-9FC6-FC4F83180B37}" dt="2024-07-17T09:48:33.083" v="47"/>
      <pc:docMkLst>
        <pc:docMk/>
      </pc:docMkLst>
      <pc:sldChg chg="modSp">
        <pc:chgData name="Juliane Keller" userId="S::j.keller_eugeneglobal.eu#ext#@uthnoc.onmicrosoft.com::2f9e69e5-836c-48ef-84c6-0a2d5feb50dd" providerId="AD" clId="Web-{2DFFF7F4-A2C7-4A1A-9FC6-FC4F83180B37}" dt="2024-07-17T09:48:33.083" v="47"/>
        <pc:sldMkLst>
          <pc:docMk/>
          <pc:sldMk cId="695057123" sldId="295"/>
        </pc:sldMkLst>
        <pc:graphicFrameChg chg="mod modGraphic">
          <ac:chgData name="Juliane Keller" userId="S::j.keller_eugeneglobal.eu#ext#@uthnoc.onmicrosoft.com::2f9e69e5-836c-48ef-84c6-0a2d5feb50dd" providerId="AD" clId="Web-{2DFFF7F4-A2C7-4A1A-9FC6-FC4F83180B37}" dt="2024-07-17T09:48:33.083" v="47"/>
          <ac:graphicFrameMkLst>
            <pc:docMk/>
            <pc:sldMk cId="695057123" sldId="295"/>
            <ac:graphicFrameMk id="11" creationId="{B6BBC1EF-1717-B950-EE4E-F7905C3329AD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FC6FBB-A8CD-4AE7-8F90-9F7B3A4C3997}" type="doc">
      <dgm:prSet loTypeId="urn:microsoft.com/office/officeart/2005/8/layout/vList6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3A276216-BE49-4E9E-9FE9-E9D6144944ED}">
      <dgm:prSet phldrT="[Text]" custT="1"/>
      <dgm:spPr/>
      <dgm:t>
        <a:bodyPr/>
        <a:lstStyle/>
        <a:p>
          <a:pPr>
            <a:buNone/>
          </a:pPr>
          <a:r>
            <a:rPr lang="ro-RO" sz="1800" b="0" dirty="0" smtClean="0"/>
            <a:t>PASUL</a:t>
          </a:r>
          <a:r>
            <a:rPr lang="en-US" sz="1800" b="0" dirty="0" smtClean="0"/>
            <a:t> </a:t>
          </a:r>
          <a:r>
            <a:rPr lang="en-US" sz="1800" b="0" dirty="0"/>
            <a:t>1. </a:t>
          </a:r>
          <a:r>
            <a:rPr lang="en-US" sz="1800" b="0" dirty="0" err="1" smtClean="0"/>
            <a:t>Selectarea</a:t>
          </a:r>
          <a:r>
            <a:rPr lang="en-US" sz="1800" b="0" dirty="0" smtClean="0"/>
            <a:t> </a:t>
          </a:r>
          <a:r>
            <a:rPr lang="en-US" sz="1800" b="0" dirty="0" err="1" smtClean="0"/>
            <a:t>și</a:t>
          </a:r>
          <a:r>
            <a:rPr lang="en-US" sz="1800" b="0" dirty="0" smtClean="0"/>
            <a:t> </a:t>
          </a:r>
          <a:r>
            <a:rPr lang="en-US" sz="1800" b="0" dirty="0" err="1" smtClean="0"/>
            <a:t>pregătirea</a:t>
          </a:r>
          <a:r>
            <a:rPr lang="en-US" sz="1800" b="0" dirty="0" smtClean="0"/>
            <a:t> </a:t>
          </a:r>
          <a:r>
            <a:rPr lang="en-US" sz="1800" b="0" dirty="0" err="1" smtClean="0"/>
            <a:t>subiectelor</a:t>
          </a:r>
          <a:endParaRPr lang="el-GR" sz="1800" b="0" dirty="0"/>
        </a:p>
      </dgm:t>
    </dgm:pt>
    <dgm:pt modelId="{D0F3FCDC-0692-442D-9ECB-961ED6F81984}" type="parTrans" cxnId="{49812BF5-84EC-4E82-981D-10DA1548D58B}">
      <dgm:prSet/>
      <dgm:spPr/>
      <dgm:t>
        <a:bodyPr/>
        <a:lstStyle/>
        <a:p>
          <a:endParaRPr lang="el-GR"/>
        </a:p>
      </dgm:t>
    </dgm:pt>
    <dgm:pt modelId="{072CE81F-F72D-46AA-AF74-639FFA73F98F}" type="sibTrans" cxnId="{49812BF5-84EC-4E82-981D-10DA1548D58B}">
      <dgm:prSet/>
      <dgm:spPr/>
      <dgm:t>
        <a:bodyPr/>
        <a:lstStyle/>
        <a:p>
          <a:endParaRPr lang="el-GR"/>
        </a:p>
      </dgm:t>
    </dgm:pt>
    <dgm:pt modelId="{366A90B3-5980-442C-9743-2E68EDCA1CE5}">
      <dgm:prSet phldrT="[Text]" custT="1"/>
      <dgm:spPr/>
      <dgm:t>
        <a:bodyPr/>
        <a:lstStyle/>
        <a:p>
          <a:r>
            <a:rPr lang="en-US" sz="1800" dirty="0" err="1" smtClean="0"/>
            <a:t>Selectați</a:t>
          </a:r>
          <a:r>
            <a:rPr lang="en-US" sz="1800" dirty="0" smtClean="0"/>
            <a:t> un </a:t>
          </a:r>
          <a:r>
            <a:rPr lang="en-US" sz="1800" dirty="0" err="1" smtClean="0"/>
            <a:t>subiect</a:t>
          </a:r>
          <a:r>
            <a:rPr lang="en-US" sz="1800" dirty="0" smtClean="0"/>
            <a:t> </a:t>
          </a:r>
          <a:r>
            <a:rPr lang="en-US" sz="1800" dirty="0" err="1" smtClean="0"/>
            <a:t>legat</a:t>
          </a:r>
          <a:r>
            <a:rPr lang="en-US" sz="1800" dirty="0" smtClean="0"/>
            <a:t> de o </a:t>
          </a:r>
          <a:r>
            <a:rPr lang="en-US" sz="1800" dirty="0" err="1" smtClean="0"/>
            <a:t>temă</a:t>
          </a:r>
          <a:r>
            <a:rPr lang="en-US" sz="1800" dirty="0" smtClean="0"/>
            <a:t> de curs din </a:t>
          </a:r>
          <a:r>
            <a:rPr lang="en-US" sz="1800" dirty="0" err="1" smtClean="0"/>
            <a:t>Inventarul</a:t>
          </a:r>
          <a:r>
            <a:rPr lang="en-US" sz="1800" dirty="0" smtClean="0"/>
            <a:t> de </a:t>
          </a:r>
          <a:r>
            <a:rPr lang="en-US" sz="1800" dirty="0" err="1" smtClean="0"/>
            <a:t>subiecte</a:t>
          </a:r>
          <a:r>
            <a:rPr lang="ro-RO" sz="1800" dirty="0" smtClean="0"/>
            <a:t> </a:t>
          </a:r>
          <a:r>
            <a:rPr lang="en-US" sz="1800" dirty="0" smtClean="0"/>
            <a:t>(</a:t>
          </a:r>
          <a:r>
            <a:rPr lang="ro-RO" sz="1800" dirty="0" smtClean="0"/>
            <a:t>vezi</a:t>
          </a:r>
          <a:r>
            <a:rPr lang="en-US" sz="1800" dirty="0" smtClean="0"/>
            <a:t> slide</a:t>
          </a:r>
          <a:r>
            <a:rPr lang="ro-RO" sz="1800" dirty="0" smtClean="0"/>
            <a:t>-ul</a:t>
          </a:r>
          <a:r>
            <a:rPr lang="en-US" sz="1800" dirty="0" smtClean="0"/>
            <a:t>: </a:t>
          </a:r>
          <a:r>
            <a:rPr lang="en-US" sz="1800" dirty="0"/>
            <a:t>6)</a:t>
          </a:r>
          <a:endParaRPr lang="el-GR" sz="1800" dirty="0"/>
        </a:p>
      </dgm:t>
    </dgm:pt>
    <dgm:pt modelId="{48E1416A-7117-407A-A7E1-0B462551878A}" type="parTrans" cxnId="{FDAE111D-2D82-44FF-990F-3557EA1C7365}">
      <dgm:prSet/>
      <dgm:spPr/>
      <dgm:t>
        <a:bodyPr/>
        <a:lstStyle/>
        <a:p>
          <a:endParaRPr lang="el-GR"/>
        </a:p>
      </dgm:t>
    </dgm:pt>
    <dgm:pt modelId="{46536EE7-B50A-47C1-BC37-6DB05D8420EA}" type="sibTrans" cxnId="{FDAE111D-2D82-44FF-990F-3557EA1C7365}">
      <dgm:prSet/>
      <dgm:spPr/>
      <dgm:t>
        <a:bodyPr/>
        <a:lstStyle/>
        <a:p>
          <a:endParaRPr lang="el-GR"/>
        </a:p>
      </dgm:t>
    </dgm:pt>
    <dgm:pt modelId="{00936B8D-3F45-43A4-9361-797A1FFEA19E}">
      <dgm:prSet phldrT="[Text]" custT="1"/>
      <dgm:spPr/>
      <dgm:t>
        <a:bodyPr/>
        <a:lstStyle/>
        <a:p>
          <a:r>
            <a:rPr lang="ro-RO" sz="1800" dirty="0" smtClean="0"/>
            <a:t>PASUL</a:t>
          </a:r>
          <a:r>
            <a:rPr lang="en-US" sz="1800" dirty="0" smtClean="0"/>
            <a:t> </a:t>
          </a:r>
          <a:r>
            <a:rPr lang="en-US" sz="1800" dirty="0"/>
            <a:t>2. </a:t>
          </a:r>
          <a:r>
            <a:rPr lang="ro-RO" sz="1800" dirty="0" smtClean="0"/>
            <a:t>Colectează informații</a:t>
          </a:r>
          <a:endParaRPr lang="el-GR" sz="1800" dirty="0"/>
        </a:p>
      </dgm:t>
    </dgm:pt>
    <dgm:pt modelId="{419D2DBA-1A34-4461-8B5B-4762AEFF79E0}" type="parTrans" cxnId="{516151F9-6B7B-4A8A-B792-AB97BCE30FAF}">
      <dgm:prSet/>
      <dgm:spPr/>
      <dgm:t>
        <a:bodyPr/>
        <a:lstStyle/>
        <a:p>
          <a:endParaRPr lang="el-GR"/>
        </a:p>
      </dgm:t>
    </dgm:pt>
    <dgm:pt modelId="{BAEC7CCE-BB62-4C3C-B452-39039655D253}" type="sibTrans" cxnId="{516151F9-6B7B-4A8A-B792-AB97BCE30FAF}">
      <dgm:prSet/>
      <dgm:spPr/>
      <dgm:t>
        <a:bodyPr/>
        <a:lstStyle/>
        <a:p>
          <a:endParaRPr lang="el-GR"/>
        </a:p>
      </dgm:t>
    </dgm:pt>
    <dgm:pt modelId="{BD09E913-1E5E-409E-8D7A-990821E875AF}">
      <dgm:prSet phldrT="[Text]" custT="1"/>
      <dgm:spPr/>
      <dgm:t>
        <a:bodyPr/>
        <a:lstStyle/>
        <a:p>
          <a:r>
            <a:rPr lang="pt-BR" sz="1800" dirty="0" smtClean="0"/>
            <a:t>Începeți cu lista de referințe a subiectului aferent</a:t>
          </a:r>
          <a:endParaRPr lang="el-GR" sz="1800" dirty="0"/>
        </a:p>
      </dgm:t>
    </dgm:pt>
    <dgm:pt modelId="{73E97A1A-529B-416B-86C8-870548D4781B}" type="parTrans" cxnId="{8FD6382D-68B4-45C5-ACD1-A3EEA58C0012}">
      <dgm:prSet/>
      <dgm:spPr/>
      <dgm:t>
        <a:bodyPr/>
        <a:lstStyle/>
        <a:p>
          <a:endParaRPr lang="el-GR"/>
        </a:p>
      </dgm:t>
    </dgm:pt>
    <dgm:pt modelId="{57D11C2A-2E72-46DE-A879-4B7BC749A6A3}" type="sibTrans" cxnId="{8FD6382D-68B4-45C5-ACD1-A3EEA58C0012}">
      <dgm:prSet/>
      <dgm:spPr/>
      <dgm:t>
        <a:bodyPr/>
        <a:lstStyle/>
        <a:p>
          <a:endParaRPr lang="el-GR"/>
        </a:p>
      </dgm:t>
    </dgm:pt>
    <dgm:pt modelId="{7FEC6743-F063-42D8-8CA2-45EE2EC5B56C}">
      <dgm:prSet phldrT="[Text]" custT="1"/>
      <dgm:spPr/>
      <dgm:t>
        <a:bodyPr/>
        <a:lstStyle/>
        <a:p>
          <a:r>
            <a:rPr lang="en-US" sz="1800" dirty="0" err="1" smtClean="0"/>
            <a:t>Efectuarea</a:t>
          </a:r>
          <a:r>
            <a:rPr lang="en-US" sz="1800" dirty="0" smtClean="0"/>
            <a:t> de </a:t>
          </a:r>
          <a:r>
            <a:rPr lang="en-US" sz="1800" dirty="0" err="1" smtClean="0"/>
            <a:t>căutări</a:t>
          </a:r>
          <a:r>
            <a:rPr lang="en-US" sz="1800" dirty="0" smtClean="0"/>
            <a:t> on-line de </a:t>
          </a:r>
          <a:r>
            <a:rPr lang="en-US" sz="1800" dirty="0" err="1" smtClean="0"/>
            <a:t>documente</a:t>
          </a:r>
          <a:r>
            <a:rPr lang="en-US" sz="1800" dirty="0" smtClean="0"/>
            <a:t> </a:t>
          </a:r>
          <a:r>
            <a:rPr lang="en-US" sz="1800" dirty="0" err="1" smtClean="0"/>
            <a:t>prin</a:t>
          </a:r>
          <a:r>
            <a:rPr lang="en-US" sz="1800" dirty="0" smtClean="0"/>
            <a:t> </a:t>
          </a:r>
          <a:r>
            <a:rPr lang="en-US" sz="1800" dirty="0" err="1" smtClean="0"/>
            <a:t>utilizarea</a:t>
          </a:r>
          <a:r>
            <a:rPr lang="en-US" sz="1800" dirty="0" smtClean="0"/>
            <a:t> </a:t>
          </a:r>
          <a:r>
            <a:rPr lang="en-US" sz="1800" dirty="0" err="1" smtClean="0"/>
            <a:t>combinației</a:t>
          </a:r>
          <a:r>
            <a:rPr lang="en-US" sz="1800" dirty="0" smtClean="0"/>
            <a:t> </a:t>
          </a:r>
          <a:r>
            <a:rPr lang="en-US" sz="1800" dirty="0" err="1" smtClean="0"/>
            <a:t>adecvate</a:t>
          </a:r>
          <a:r>
            <a:rPr lang="en-US" sz="1800" dirty="0" smtClean="0"/>
            <a:t> de </a:t>
          </a:r>
          <a:r>
            <a:rPr lang="en-US" sz="1800" dirty="0" err="1" smtClean="0"/>
            <a:t>cuvinte-cheie</a:t>
          </a:r>
          <a:endParaRPr lang="el-GR" sz="1800" dirty="0"/>
        </a:p>
      </dgm:t>
    </dgm:pt>
    <dgm:pt modelId="{5F89A3EC-7AAF-433E-B9AA-1DFF0AD8E38A}" type="parTrans" cxnId="{F57FC6D8-CF7B-4997-B6CE-1777C768C9BE}">
      <dgm:prSet/>
      <dgm:spPr/>
      <dgm:t>
        <a:bodyPr/>
        <a:lstStyle/>
        <a:p>
          <a:endParaRPr lang="el-GR"/>
        </a:p>
      </dgm:t>
    </dgm:pt>
    <dgm:pt modelId="{E27802A2-F77C-4FF1-BA99-99156CDA7D90}" type="sibTrans" cxnId="{F57FC6D8-CF7B-4997-B6CE-1777C768C9BE}">
      <dgm:prSet/>
      <dgm:spPr/>
      <dgm:t>
        <a:bodyPr/>
        <a:lstStyle/>
        <a:p>
          <a:endParaRPr lang="el-GR"/>
        </a:p>
      </dgm:t>
    </dgm:pt>
    <dgm:pt modelId="{AF4F228D-7455-4C9F-A519-42B22F857654}">
      <dgm:prSet phldrT="[Text]" custT="1"/>
      <dgm:spPr/>
      <dgm:t>
        <a:bodyPr/>
        <a:lstStyle/>
        <a:p>
          <a:r>
            <a:rPr lang="en-US" sz="1800" dirty="0" err="1" smtClean="0"/>
            <a:t>Utilizați</a:t>
          </a:r>
          <a:r>
            <a:rPr lang="en-US" sz="1800" dirty="0" smtClean="0"/>
            <a:t> site-</a:t>
          </a:r>
          <a:r>
            <a:rPr lang="en-US" sz="1800" dirty="0" err="1" smtClean="0"/>
            <a:t>uri</a:t>
          </a:r>
          <a:r>
            <a:rPr lang="en-US" sz="1800" dirty="0" smtClean="0"/>
            <a:t> </a:t>
          </a:r>
          <a:r>
            <a:rPr lang="en-US" sz="1800" dirty="0" err="1" smtClean="0"/>
            <a:t>și</a:t>
          </a:r>
          <a:r>
            <a:rPr lang="en-US" sz="1800" dirty="0" smtClean="0"/>
            <a:t> </a:t>
          </a:r>
          <a:r>
            <a:rPr lang="en-US" sz="1800" dirty="0" err="1" smtClean="0"/>
            <a:t>documentație</a:t>
          </a:r>
          <a:r>
            <a:rPr lang="en-US" sz="1800" dirty="0" smtClean="0"/>
            <a:t> de </a:t>
          </a:r>
          <a:r>
            <a:rPr lang="en-US" sz="1800" dirty="0" err="1" smtClean="0"/>
            <a:t>încredere</a:t>
          </a:r>
          <a:endParaRPr lang="el-GR" sz="1800" dirty="0"/>
        </a:p>
      </dgm:t>
    </dgm:pt>
    <dgm:pt modelId="{D10D75C9-6739-407D-B4E4-CCC22170DA5C}" type="parTrans" cxnId="{F10062F1-33BC-41F3-BEBE-B88F73FAE3C3}">
      <dgm:prSet/>
      <dgm:spPr/>
      <dgm:t>
        <a:bodyPr/>
        <a:lstStyle/>
        <a:p>
          <a:endParaRPr lang="el-GR"/>
        </a:p>
      </dgm:t>
    </dgm:pt>
    <dgm:pt modelId="{2C0D39FE-6C6E-4220-87EE-93A66250587D}" type="sibTrans" cxnId="{F10062F1-33BC-41F3-BEBE-B88F73FAE3C3}">
      <dgm:prSet/>
      <dgm:spPr/>
      <dgm:t>
        <a:bodyPr/>
        <a:lstStyle/>
        <a:p>
          <a:endParaRPr lang="el-GR"/>
        </a:p>
      </dgm:t>
    </dgm:pt>
    <dgm:pt modelId="{648FC782-B67A-4E67-9BC1-ADB4EFA7B5F2}">
      <dgm:prSet phldrT="[Text]" custT="1"/>
      <dgm:spPr/>
      <dgm:t>
        <a:bodyPr/>
        <a:lstStyle/>
        <a:p>
          <a:r>
            <a:rPr lang="en-US" sz="1800" dirty="0" err="1" smtClean="0"/>
            <a:t>Pregătiți</a:t>
          </a:r>
          <a:r>
            <a:rPr lang="en-US" sz="1800" dirty="0" smtClean="0"/>
            <a:t> un </a:t>
          </a:r>
          <a:r>
            <a:rPr lang="en-US" sz="1800" dirty="0" err="1" smtClean="0"/>
            <a:t>proces</a:t>
          </a:r>
          <a:r>
            <a:rPr lang="en-US" sz="1800" dirty="0" smtClean="0"/>
            <a:t> </a:t>
          </a:r>
          <a:r>
            <a:rPr lang="en-US" sz="1800" dirty="0" err="1" smtClean="0"/>
            <a:t>și</a:t>
          </a:r>
          <a:r>
            <a:rPr lang="en-US" sz="1800" dirty="0" smtClean="0"/>
            <a:t> o </a:t>
          </a:r>
          <a:r>
            <a:rPr lang="en-US" sz="1800" dirty="0" err="1" smtClean="0"/>
            <a:t>structură</a:t>
          </a:r>
          <a:r>
            <a:rPr lang="en-US" sz="1800" dirty="0" smtClean="0"/>
            <a:t> a </a:t>
          </a:r>
          <a:r>
            <a:rPr lang="en-US" sz="1800" dirty="0" err="1" smtClean="0"/>
            <a:t>proiectului</a:t>
          </a:r>
          <a:r>
            <a:rPr lang="en-US" sz="1800" dirty="0" smtClean="0"/>
            <a:t> </a:t>
          </a:r>
          <a:r>
            <a:rPr lang="en-US" sz="1800" dirty="0" err="1" smtClean="0"/>
            <a:t>dvs</a:t>
          </a:r>
          <a:r>
            <a:rPr lang="en-US" sz="1800" dirty="0" smtClean="0"/>
            <a:t>.</a:t>
          </a:r>
          <a:endParaRPr lang="el-GR" sz="1800" dirty="0"/>
        </a:p>
      </dgm:t>
    </dgm:pt>
    <dgm:pt modelId="{EBC4E281-7F86-4555-9058-824969747BF3}" type="parTrans" cxnId="{1D9DCDAE-7B8F-4362-9A44-C6786687E78C}">
      <dgm:prSet/>
      <dgm:spPr/>
      <dgm:t>
        <a:bodyPr/>
        <a:lstStyle/>
        <a:p>
          <a:endParaRPr lang="el-GR"/>
        </a:p>
      </dgm:t>
    </dgm:pt>
    <dgm:pt modelId="{0C7841C0-8360-4B34-A5F5-510D4CFA8A85}" type="sibTrans" cxnId="{1D9DCDAE-7B8F-4362-9A44-C6786687E78C}">
      <dgm:prSet/>
      <dgm:spPr/>
      <dgm:t>
        <a:bodyPr/>
        <a:lstStyle/>
        <a:p>
          <a:endParaRPr lang="el-GR"/>
        </a:p>
      </dgm:t>
    </dgm:pt>
    <dgm:pt modelId="{1979E905-2B5B-4C8F-A343-42267207153C}" type="pres">
      <dgm:prSet presAssocID="{EAFC6FBB-A8CD-4AE7-8F90-9F7B3A4C399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6E5A191-8261-45F5-9890-2B0670F5396B}" type="pres">
      <dgm:prSet presAssocID="{3A276216-BE49-4E9E-9FE9-E9D6144944ED}" presName="linNode" presStyleCnt="0"/>
      <dgm:spPr/>
    </dgm:pt>
    <dgm:pt modelId="{386D9D13-825F-42AD-A394-94E039E2CCD3}" type="pres">
      <dgm:prSet presAssocID="{3A276216-BE49-4E9E-9FE9-E9D6144944ED}" presName="parentShp" presStyleLbl="node1" presStyleIdx="0" presStyleCnt="2" custScaleY="254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D161B5-83C3-42E4-9558-F647367B0085}" type="pres">
      <dgm:prSet presAssocID="{3A276216-BE49-4E9E-9FE9-E9D6144944ED}" presName="childShp" presStyleLbl="bgAccFollowNode1" presStyleIdx="0" presStyleCnt="2" custScaleY="254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4D2251-AD95-4654-854A-086A790D4046}" type="pres">
      <dgm:prSet presAssocID="{072CE81F-F72D-46AA-AF74-639FFA73F98F}" presName="spacing" presStyleCnt="0"/>
      <dgm:spPr/>
    </dgm:pt>
    <dgm:pt modelId="{A862449E-7FC0-492F-A6A2-945DDF427E1B}" type="pres">
      <dgm:prSet presAssocID="{00936B8D-3F45-43A4-9361-797A1FFEA19E}" presName="linNode" presStyleCnt="0"/>
      <dgm:spPr/>
    </dgm:pt>
    <dgm:pt modelId="{CF35B2E9-4CAD-4419-9D89-928D2A30DCDC}" type="pres">
      <dgm:prSet presAssocID="{00936B8D-3F45-43A4-9361-797A1FFEA19E}" presName="parentShp" presStyleLbl="node1" presStyleIdx="1" presStyleCnt="2" custScaleY="49969" custLinFactNeighborY="-93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26DF3A-2086-429E-A76F-69ED791B2E0F}" type="pres">
      <dgm:prSet presAssocID="{00936B8D-3F45-43A4-9361-797A1FFEA19E}" presName="childShp" presStyleLbl="bgAccFollowNode1" presStyleIdx="1" presStyleCnt="2" custScaleY="49969" custLinFactNeighborY="-93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AE111D-2D82-44FF-990F-3557EA1C7365}" srcId="{3A276216-BE49-4E9E-9FE9-E9D6144944ED}" destId="{366A90B3-5980-442C-9743-2E68EDCA1CE5}" srcOrd="0" destOrd="0" parTransId="{48E1416A-7117-407A-A7E1-0B462551878A}" sibTransId="{46536EE7-B50A-47C1-BC37-6DB05D8420EA}"/>
    <dgm:cxn modelId="{21145185-0D32-4E56-88E0-E6B24EBD8745}" type="presOf" srcId="{AF4F228D-7455-4C9F-A519-42B22F857654}" destId="{4B26DF3A-2086-429E-A76F-69ED791B2E0F}" srcOrd="0" destOrd="2" presId="urn:microsoft.com/office/officeart/2005/8/layout/vList6"/>
    <dgm:cxn modelId="{F57FC6D8-CF7B-4997-B6CE-1777C768C9BE}" srcId="{00936B8D-3F45-43A4-9361-797A1FFEA19E}" destId="{7FEC6743-F063-42D8-8CA2-45EE2EC5B56C}" srcOrd="1" destOrd="0" parTransId="{5F89A3EC-7AAF-433E-B9AA-1DFF0AD8E38A}" sibTransId="{E27802A2-F77C-4FF1-BA99-99156CDA7D90}"/>
    <dgm:cxn modelId="{48FA8A1C-C6E7-424E-AB9F-E27037293430}" type="presOf" srcId="{00936B8D-3F45-43A4-9361-797A1FFEA19E}" destId="{CF35B2E9-4CAD-4419-9D89-928D2A30DCDC}" srcOrd="0" destOrd="0" presId="urn:microsoft.com/office/officeart/2005/8/layout/vList6"/>
    <dgm:cxn modelId="{49812BF5-84EC-4E82-981D-10DA1548D58B}" srcId="{EAFC6FBB-A8CD-4AE7-8F90-9F7B3A4C3997}" destId="{3A276216-BE49-4E9E-9FE9-E9D6144944ED}" srcOrd="0" destOrd="0" parTransId="{D0F3FCDC-0692-442D-9ECB-961ED6F81984}" sibTransId="{072CE81F-F72D-46AA-AF74-639FFA73F98F}"/>
    <dgm:cxn modelId="{C7E03A2D-06B8-412A-86A7-385D9AD1F3AC}" type="presOf" srcId="{EAFC6FBB-A8CD-4AE7-8F90-9F7B3A4C3997}" destId="{1979E905-2B5B-4C8F-A343-42267207153C}" srcOrd="0" destOrd="0" presId="urn:microsoft.com/office/officeart/2005/8/layout/vList6"/>
    <dgm:cxn modelId="{F10062F1-33BC-41F3-BEBE-B88F73FAE3C3}" srcId="{00936B8D-3F45-43A4-9361-797A1FFEA19E}" destId="{AF4F228D-7455-4C9F-A519-42B22F857654}" srcOrd="2" destOrd="0" parTransId="{D10D75C9-6739-407D-B4E4-CCC22170DA5C}" sibTransId="{2C0D39FE-6C6E-4220-87EE-93A66250587D}"/>
    <dgm:cxn modelId="{03808564-84BD-490B-A1EA-195AB11BF222}" type="presOf" srcId="{BD09E913-1E5E-409E-8D7A-990821E875AF}" destId="{4B26DF3A-2086-429E-A76F-69ED791B2E0F}" srcOrd="0" destOrd="0" presId="urn:microsoft.com/office/officeart/2005/8/layout/vList6"/>
    <dgm:cxn modelId="{896DB0DF-420F-4A91-A19D-F3BF518BC605}" type="presOf" srcId="{3A276216-BE49-4E9E-9FE9-E9D6144944ED}" destId="{386D9D13-825F-42AD-A394-94E039E2CCD3}" srcOrd="0" destOrd="0" presId="urn:microsoft.com/office/officeart/2005/8/layout/vList6"/>
    <dgm:cxn modelId="{1D9DCDAE-7B8F-4362-9A44-C6786687E78C}" srcId="{3A276216-BE49-4E9E-9FE9-E9D6144944ED}" destId="{648FC782-B67A-4E67-9BC1-ADB4EFA7B5F2}" srcOrd="1" destOrd="0" parTransId="{EBC4E281-7F86-4555-9058-824969747BF3}" sibTransId="{0C7841C0-8360-4B34-A5F5-510D4CFA8A85}"/>
    <dgm:cxn modelId="{8FD6382D-68B4-45C5-ACD1-A3EEA58C0012}" srcId="{00936B8D-3F45-43A4-9361-797A1FFEA19E}" destId="{BD09E913-1E5E-409E-8D7A-990821E875AF}" srcOrd="0" destOrd="0" parTransId="{73E97A1A-529B-416B-86C8-870548D4781B}" sibTransId="{57D11C2A-2E72-46DE-A879-4B7BC749A6A3}"/>
    <dgm:cxn modelId="{0DF5C89E-AE5B-4658-8F8A-D7D8C9B003CC}" type="presOf" srcId="{648FC782-B67A-4E67-9BC1-ADB4EFA7B5F2}" destId="{3AD161B5-83C3-42E4-9558-F647367B0085}" srcOrd="0" destOrd="1" presId="urn:microsoft.com/office/officeart/2005/8/layout/vList6"/>
    <dgm:cxn modelId="{9519BA7E-D902-4A40-A62C-FEE9AB4C9625}" type="presOf" srcId="{7FEC6743-F063-42D8-8CA2-45EE2EC5B56C}" destId="{4B26DF3A-2086-429E-A76F-69ED791B2E0F}" srcOrd="0" destOrd="1" presId="urn:microsoft.com/office/officeart/2005/8/layout/vList6"/>
    <dgm:cxn modelId="{1D19BEFB-2548-45AC-AEE1-3A1C6373004D}" type="presOf" srcId="{366A90B3-5980-442C-9743-2E68EDCA1CE5}" destId="{3AD161B5-83C3-42E4-9558-F647367B0085}" srcOrd="0" destOrd="0" presId="urn:microsoft.com/office/officeart/2005/8/layout/vList6"/>
    <dgm:cxn modelId="{516151F9-6B7B-4A8A-B792-AB97BCE30FAF}" srcId="{EAFC6FBB-A8CD-4AE7-8F90-9F7B3A4C3997}" destId="{00936B8D-3F45-43A4-9361-797A1FFEA19E}" srcOrd="1" destOrd="0" parTransId="{419D2DBA-1A34-4461-8B5B-4762AEFF79E0}" sibTransId="{BAEC7CCE-BB62-4C3C-B452-39039655D253}"/>
    <dgm:cxn modelId="{C9410F0B-7D19-4FBF-A29C-09F62C81FB19}" type="presParOf" srcId="{1979E905-2B5B-4C8F-A343-42267207153C}" destId="{A6E5A191-8261-45F5-9890-2B0670F5396B}" srcOrd="0" destOrd="0" presId="urn:microsoft.com/office/officeart/2005/8/layout/vList6"/>
    <dgm:cxn modelId="{883298A4-378B-46E2-8E92-7674B6F0C4EC}" type="presParOf" srcId="{A6E5A191-8261-45F5-9890-2B0670F5396B}" destId="{386D9D13-825F-42AD-A394-94E039E2CCD3}" srcOrd="0" destOrd="0" presId="urn:microsoft.com/office/officeart/2005/8/layout/vList6"/>
    <dgm:cxn modelId="{99249D9B-A7F5-4E64-B136-FDE15BFA8631}" type="presParOf" srcId="{A6E5A191-8261-45F5-9890-2B0670F5396B}" destId="{3AD161B5-83C3-42E4-9558-F647367B0085}" srcOrd="1" destOrd="0" presId="urn:microsoft.com/office/officeart/2005/8/layout/vList6"/>
    <dgm:cxn modelId="{30F64EEF-0D9B-4F7A-9DD9-536ECEEA31BB}" type="presParOf" srcId="{1979E905-2B5B-4C8F-A343-42267207153C}" destId="{064D2251-AD95-4654-854A-086A790D4046}" srcOrd="1" destOrd="0" presId="urn:microsoft.com/office/officeart/2005/8/layout/vList6"/>
    <dgm:cxn modelId="{320EDA98-40BD-4B6B-911F-7C1C35283C54}" type="presParOf" srcId="{1979E905-2B5B-4C8F-A343-42267207153C}" destId="{A862449E-7FC0-492F-A6A2-945DDF427E1B}" srcOrd="2" destOrd="0" presId="urn:microsoft.com/office/officeart/2005/8/layout/vList6"/>
    <dgm:cxn modelId="{D6BF85A8-2873-4323-9D88-42A2A02E1938}" type="presParOf" srcId="{A862449E-7FC0-492F-A6A2-945DDF427E1B}" destId="{CF35B2E9-4CAD-4419-9D89-928D2A30DCDC}" srcOrd="0" destOrd="0" presId="urn:microsoft.com/office/officeart/2005/8/layout/vList6"/>
    <dgm:cxn modelId="{00D8E2A5-96C0-4B9C-A270-F8A91E57E380}" type="presParOf" srcId="{A862449E-7FC0-492F-A6A2-945DDF427E1B}" destId="{4B26DF3A-2086-429E-A76F-69ED791B2E0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FC6FBB-A8CD-4AE7-8F90-9F7B3A4C3997}" type="doc">
      <dgm:prSet loTypeId="urn:microsoft.com/office/officeart/2005/8/layout/vList6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l-GR"/>
        </a:p>
      </dgm:t>
    </dgm:pt>
    <dgm:pt modelId="{3A276216-BE49-4E9E-9FE9-E9D6144944ED}">
      <dgm:prSet phldrT="[Text]" custT="1"/>
      <dgm:spPr/>
      <dgm:t>
        <a:bodyPr/>
        <a:lstStyle/>
        <a:p>
          <a:pPr>
            <a:buNone/>
          </a:pPr>
          <a:r>
            <a:rPr lang="ro-RO" sz="1800" b="0" dirty="0" smtClean="0"/>
            <a:t>PASUL</a:t>
          </a:r>
          <a:r>
            <a:rPr lang="en-US" sz="1800" b="0" dirty="0" smtClean="0"/>
            <a:t> </a:t>
          </a:r>
          <a:r>
            <a:rPr lang="en-US" sz="1800" b="0" dirty="0"/>
            <a:t>3. </a:t>
          </a:r>
          <a:r>
            <a:rPr lang="en-US" sz="1800" b="0" dirty="0" err="1" smtClean="0"/>
            <a:t>Organizarea</a:t>
          </a:r>
          <a:r>
            <a:rPr lang="en-US" sz="1800" b="0" dirty="0" smtClean="0"/>
            <a:t> </a:t>
          </a:r>
          <a:r>
            <a:rPr lang="en-US" sz="1800" b="0" dirty="0" err="1" smtClean="0"/>
            <a:t>și</a:t>
          </a:r>
          <a:r>
            <a:rPr lang="en-US" sz="1800" b="0" dirty="0" smtClean="0"/>
            <a:t> </a:t>
          </a:r>
          <a:r>
            <a:rPr lang="en-US" sz="1800" b="0" dirty="0" err="1" smtClean="0"/>
            <a:t>gestionarea</a:t>
          </a:r>
          <a:r>
            <a:rPr lang="en-US" sz="1800" b="0" dirty="0" smtClean="0"/>
            <a:t> </a:t>
          </a:r>
          <a:r>
            <a:rPr lang="en-US" sz="1800" b="0" dirty="0" err="1" smtClean="0"/>
            <a:t>informațiilor</a:t>
          </a:r>
          <a:endParaRPr lang="el-GR" sz="1800" b="0" dirty="0"/>
        </a:p>
      </dgm:t>
    </dgm:pt>
    <dgm:pt modelId="{D0F3FCDC-0692-442D-9ECB-961ED6F81984}" type="parTrans" cxnId="{49812BF5-84EC-4E82-981D-10DA1548D58B}">
      <dgm:prSet/>
      <dgm:spPr/>
      <dgm:t>
        <a:bodyPr/>
        <a:lstStyle/>
        <a:p>
          <a:endParaRPr lang="el-GR"/>
        </a:p>
      </dgm:t>
    </dgm:pt>
    <dgm:pt modelId="{072CE81F-F72D-46AA-AF74-639FFA73F98F}" type="sibTrans" cxnId="{49812BF5-84EC-4E82-981D-10DA1548D58B}">
      <dgm:prSet/>
      <dgm:spPr/>
      <dgm:t>
        <a:bodyPr/>
        <a:lstStyle/>
        <a:p>
          <a:endParaRPr lang="el-GR"/>
        </a:p>
      </dgm:t>
    </dgm:pt>
    <dgm:pt modelId="{366A90B3-5980-442C-9743-2E68EDCA1CE5}">
      <dgm:prSet phldrT="[Text]" custT="1"/>
      <dgm:spPr/>
      <dgm:t>
        <a:bodyPr/>
        <a:lstStyle/>
        <a:p>
          <a:r>
            <a:rPr lang="en-US" sz="1800" dirty="0" err="1" smtClean="0"/>
            <a:t>Extragerea</a:t>
          </a:r>
          <a:r>
            <a:rPr lang="en-US" sz="1800" dirty="0" smtClean="0"/>
            <a:t> </a:t>
          </a:r>
          <a:r>
            <a:rPr lang="en-US" sz="1800" dirty="0" err="1" smtClean="0"/>
            <a:t>informațiilor</a:t>
          </a:r>
          <a:r>
            <a:rPr lang="en-US" sz="1800" dirty="0" smtClean="0"/>
            <a:t> din </a:t>
          </a:r>
          <a:r>
            <a:rPr lang="en-US" sz="1800" dirty="0" err="1" smtClean="0"/>
            <a:t>surse</a:t>
          </a:r>
          <a:r>
            <a:rPr lang="en-US" sz="1800" dirty="0" smtClean="0"/>
            <a:t> </a:t>
          </a:r>
          <a:r>
            <a:rPr lang="en-US" sz="1800" dirty="0" err="1" smtClean="0"/>
            <a:t>și</a:t>
          </a:r>
          <a:r>
            <a:rPr lang="en-US" sz="1800" dirty="0" smtClean="0"/>
            <a:t> </a:t>
          </a:r>
          <a:r>
            <a:rPr lang="en-US" sz="1800" dirty="0" err="1" smtClean="0"/>
            <a:t>organizarea</a:t>
          </a:r>
          <a:r>
            <a:rPr lang="en-US" sz="1800" dirty="0" smtClean="0"/>
            <a:t> </a:t>
          </a:r>
          <a:r>
            <a:rPr lang="en-US" sz="1800" dirty="0" err="1" smtClean="0"/>
            <a:t>acestora</a:t>
          </a:r>
          <a:r>
            <a:rPr lang="en-US" sz="1800" dirty="0" smtClean="0"/>
            <a:t> </a:t>
          </a:r>
          <a:r>
            <a:rPr lang="en-US" sz="1800" dirty="0" err="1" smtClean="0"/>
            <a:t>în</a:t>
          </a:r>
          <a:r>
            <a:rPr lang="en-US" sz="1800" dirty="0" smtClean="0"/>
            <a:t> </a:t>
          </a:r>
          <a:r>
            <a:rPr lang="en-US" sz="1800" dirty="0" err="1" smtClean="0"/>
            <a:t>conformitate</a:t>
          </a:r>
          <a:r>
            <a:rPr lang="en-US" sz="1800" dirty="0" smtClean="0"/>
            <a:t> cu </a:t>
          </a:r>
          <a:r>
            <a:rPr lang="en-US" sz="1800" dirty="0" err="1" smtClean="0"/>
            <a:t>procesul</a:t>
          </a:r>
          <a:r>
            <a:rPr lang="en-US" sz="1800" dirty="0" smtClean="0"/>
            <a:t> </a:t>
          </a:r>
          <a:r>
            <a:rPr lang="en-US" sz="1800" dirty="0" err="1" smtClean="0"/>
            <a:t>și</a:t>
          </a:r>
          <a:r>
            <a:rPr lang="en-US" sz="1800" dirty="0" smtClean="0"/>
            <a:t> </a:t>
          </a:r>
          <a:r>
            <a:rPr lang="en-US" sz="1800" dirty="0" err="1" smtClean="0"/>
            <a:t>structura</a:t>
          </a:r>
          <a:r>
            <a:rPr lang="en-US" sz="1800" dirty="0" smtClean="0"/>
            <a:t> din </a:t>
          </a:r>
          <a:r>
            <a:rPr lang="ro-RO" sz="1800" dirty="0" smtClean="0"/>
            <a:t>PASUL</a:t>
          </a:r>
          <a:r>
            <a:rPr lang="en-US" sz="1800" dirty="0" smtClean="0"/>
            <a:t> 1</a:t>
          </a:r>
          <a:endParaRPr lang="el-GR" sz="1800" dirty="0"/>
        </a:p>
      </dgm:t>
    </dgm:pt>
    <dgm:pt modelId="{48E1416A-7117-407A-A7E1-0B462551878A}" type="parTrans" cxnId="{FDAE111D-2D82-44FF-990F-3557EA1C7365}">
      <dgm:prSet/>
      <dgm:spPr/>
      <dgm:t>
        <a:bodyPr/>
        <a:lstStyle/>
        <a:p>
          <a:endParaRPr lang="el-GR"/>
        </a:p>
      </dgm:t>
    </dgm:pt>
    <dgm:pt modelId="{46536EE7-B50A-47C1-BC37-6DB05D8420EA}" type="sibTrans" cxnId="{FDAE111D-2D82-44FF-990F-3557EA1C7365}">
      <dgm:prSet/>
      <dgm:spPr/>
      <dgm:t>
        <a:bodyPr/>
        <a:lstStyle/>
        <a:p>
          <a:endParaRPr lang="el-GR"/>
        </a:p>
      </dgm:t>
    </dgm:pt>
    <dgm:pt modelId="{00936B8D-3F45-43A4-9361-797A1FFEA19E}">
      <dgm:prSet phldrT="[Text]" custT="1"/>
      <dgm:spPr/>
      <dgm:t>
        <a:bodyPr/>
        <a:lstStyle/>
        <a:p>
          <a:r>
            <a:rPr lang="en-US" sz="1800"/>
            <a:t>STEP 4. Prepare the presentation</a:t>
          </a:r>
          <a:endParaRPr lang="el-GR" sz="1800"/>
        </a:p>
      </dgm:t>
    </dgm:pt>
    <dgm:pt modelId="{419D2DBA-1A34-4461-8B5B-4762AEFF79E0}" type="parTrans" cxnId="{516151F9-6B7B-4A8A-B792-AB97BCE30FAF}">
      <dgm:prSet/>
      <dgm:spPr/>
      <dgm:t>
        <a:bodyPr/>
        <a:lstStyle/>
        <a:p>
          <a:endParaRPr lang="el-GR"/>
        </a:p>
      </dgm:t>
    </dgm:pt>
    <dgm:pt modelId="{BAEC7CCE-BB62-4C3C-B452-39039655D253}" type="sibTrans" cxnId="{516151F9-6B7B-4A8A-B792-AB97BCE30FAF}">
      <dgm:prSet/>
      <dgm:spPr/>
      <dgm:t>
        <a:bodyPr/>
        <a:lstStyle/>
        <a:p>
          <a:endParaRPr lang="el-GR"/>
        </a:p>
      </dgm:t>
    </dgm:pt>
    <dgm:pt modelId="{BD09E913-1E5E-409E-8D7A-990821E875AF}">
      <dgm:prSet phldrT="[Text]" custT="1"/>
      <dgm:spPr/>
      <dgm:t>
        <a:bodyPr/>
        <a:lstStyle/>
        <a:p>
          <a:r>
            <a:rPr lang="en-US" sz="1800" dirty="0" err="1" smtClean="0"/>
            <a:t>Structurați</a:t>
          </a:r>
          <a:r>
            <a:rPr lang="en-US" sz="1800" dirty="0" smtClean="0"/>
            <a:t> </a:t>
          </a:r>
          <a:r>
            <a:rPr lang="en-US" sz="1800" dirty="0" err="1" smtClean="0"/>
            <a:t>prezentarea</a:t>
          </a:r>
          <a:r>
            <a:rPr lang="en-US" sz="1800" dirty="0" smtClean="0"/>
            <a:t> </a:t>
          </a:r>
          <a:r>
            <a:rPr lang="en-US" sz="1800" dirty="0" err="1" smtClean="0"/>
            <a:t>în</a:t>
          </a:r>
          <a:r>
            <a:rPr lang="en-US" sz="1800" dirty="0" smtClean="0"/>
            <a:t> </a:t>
          </a:r>
          <a:r>
            <a:rPr lang="en-US" sz="1800" dirty="0" err="1" smtClean="0"/>
            <a:t>conformitate</a:t>
          </a:r>
          <a:r>
            <a:rPr lang="en-US" sz="1800" dirty="0" smtClean="0"/>
            <a:t> cu </a:t>
          </a:r>
          <a:r>
            <a:rPr lang="en-US" sz="1800" dirty="0" err="1" smtClean="0"/>
            <a:t>structura</a:t>
          </a:r>
          <a:r>
            <a:rPr lang="en-US" sz="1800" dirty="0" smtClean="0"/>
            <a:t> din PASUL 1 - a se </a:t>
          </a:r>
          <a:r>
            <a:rPr lang="en-US" sz="1800" dirty="0" err="1" smtClean="0"/>
            <a:t>vedea</a:t>
          </a:r>
          <a:r>
            <a:rPr lang="en-US" sz="1800" dirty="0" smtClean="0"/>
            <a:t> </a:t>
          </a:r>
          <a:r>
            <a:rPr lang="en-US" sz="1800" dirty="0" err="1" smtClean="0"/>
            <a:t>diapozitivul</a:t>
          </a:r>
          <a:r>
            <a:rPr lang="en-US" sz="1800" dirty="0" smtClean="0"/>
            <a:t> </a:t>
          </a:r>
          <a:r>
            <a:rPr lang="en-US" sz="1800" dirty="0" err="1" smtClean="0"/>
            <a:t>următor</a:t>
          </a:r>
          <a:r>
            <a:rPr lang="en-US" sz="1800" dirty="0" smtClean="0"/>
            <a:t> (se </a:t>
          </a:r>
          <a:r>
            <a:rPr lang="en-US" sz="1800" dirty="0" err="1" smtClean="0"/>
            <a:t>recomandă</a:t>
          </a:r>
          <a:r>
            <a:rPr lang="en-US" sz="1800" dirty="0" smtClean="0"/>
            <a:t> 7-8 </a:t>
          </a:r>
          <a:r>
            <a:rPr lang="en-US" sz="1800" dirty="0" err="1" smtClean="0"/>
            <a:t>diapozitive</a:t>
          </a:r>
          <a:r>
            <a:rPr lang="en-US" sz="1800" dirty="0" smtClean="0"/>
            <a:t>)) </a:t>
          </a:r>
          <a:endParaRPr lang="el-GR" sz="1800" dirty="0"/>
        </a:p>
      </dgm:t>
    </dgm:pt>
    <dgm:pt modelId="{73E97A1A-529B-416B-86C8-870548D4781B}" type="parTrans" cxnId="{8FD6382D-68B4-45C5-ACD1-A3EEA58C0012}">
      <dgm:prSet/>
      <dgm:spPr/>
      <dgm:t>
        <a:bodyPr/>
        <a:lstStyle/>
        <a:p>
          <a:endParaRPr lang="el-GR"/>
        </a:p>
      </dgm:t>
    </dgm:pt>
    <dgm:pt modelId="{57D11C2A-2E72-46DE-A879-4B7BC749A6A3}" type="sibTrans" cxnId="{8FD6382D-68B4-45C5-ACD1-A3EEA58C0012}">
      <dgm:prSet/>
      <dgm:spPr/>
      <dgm:t>
        <a:bodyPr/>
        <a:lstStyle/>
        <a:p>
          <a:endParaRPr lang="el-GR"/>
        </a:p>
      </dgm:t>
    </dgm:pt>
    <dgm:pt modelId="{62F5B4B9-8A66-4A3B-81E3-9EA1521CEB4D}">
      <dgm:prSet phldrT="[Text]" custT="1"/>
      <dgm:spPr/>
      <dgm:t>
        <a:bodyPr/>
        <a:lstStyle/>
        <a:p>
          <a:r>
            <a:rPr lang="en-US" sz="1800" dirty="0" err="1" smtClean="0"/>
            <a:t>Elaborarea</a:t>
          </a:r>
          <a:r>
            <a:rPr lang="en-US" sz="1800" dirty="0" smtClean="0"/>
            <a:t> </a:t>
          </a:r>
          <a:r>
            <a:rPr lang="en-US" sz="1800" dirty="0" err="1" smtClean="0"/>
            <a:t>unei</a:t>
          </a:r>
          <a:r>
            <a:rPr lang="en-US" sz="1800" dirty="0" smtClean="0"/>
            <a:t> </a:t>
          </a:r>
          <a:r>
            <a:rPr lang="en-US" sz="1800" dirty="0" err="1" smtClean="0"/>
            <a:t>liste</a:t>
          </a:r>
          <a:r>
            <a:rPr lang="en-US" sz="1800" dirty="0" smtClean="0"/>
            <a:t> de </a:t>
          </a:r>
          <a:r>
            <a:rPr lang="en-US" sz="1800" dirty="0" err="1" smtClean="0"/>
            <a:t>referințe</a:t>
          </a:r>
          <a:endParaRPr lang="el-GR" sz="1800" dirty="0"/>
        </a:p>
      </dgm:t>
    </dgm:pt>
    <dgm:pt modelId="{A033AA3C-EA8B-47F4-B366-13361FB816D5}" type="parTrans" cxnId="{154AE672-3466-42A2-8C71-DCE1E59587F8}">
      <dgm:prSet/>
      <dgm:spPr/>
      <dgm:t>
        <a:bodyPr/>
        <a:lstStyle/>
        <a:p>
          <a:endParaRPr lang="el-GR"/>
        </a:p>
      </dgm:t>
    </dgm:pt>
    <dgm:pt modelId="{7405E6CA-5140-41B8-B4B3-4059A14B4906}" type="sibTrans" cxnId="{154AE672-3466-42A2-8C71-DCE1E59587F8}">
      <dgm:prSet/>
      <dgm:spPr/>
      <dgm:t>
        <a:bodyPr/>
        <a:lstStyle/>
        <a:p>
          <a:endParaRPr lang="el-GR"/>
        </a:p>
      </dgm:t>
    </dgm:pt>
    <dgm:pt modelId="{FB6FF296-333A-4239-BE46-4725420646C7}">
      <dgm:prSet phldrT="[Text]" custT="1"/>
      <dgm:spPr/>
      <dgm:t>
        <a:bodyPr/>
        <a:lstStyle/>
        <a:p>
          <a:r>
            <a:rPr lang="en-US" sz="1800" dirty="0"/>
            <a:t> </a:t>
          </a:r>
          <a:r>
            <a:rPr lang="en-US" sz="1800" dirty="0" err="1" smtClean="0"/>
            <a:t>Introduceți</a:t>
          </a:r>
          <a:r>
            <a:rPr lang="en-US" sz="1800" dirty="0" smtClean="0"/>
            <a:t> </a:t>
          </a:r>
          <a:r>
            <a:rPr lang="en-US" sz="1800" dirty="0" err="1" smtClean="0"/>
            <a:t>informațiile</a:t>
          </a:r>
          <a:r>
            <a:rPr lang="en-US" sz="1800" dirty="0" smtClean="0"/>
            <a:t> </a:t>
          </a:r>
          <a:r>
            <a:rPr lang="en-US" sz="1800" dirty="0" err="1" smtClean="0"/>
            <a:t>colectate</a:t>
          </a:r>
          <a:r>
            <a:rPr lang="en-US" sz="1800" dirty="0" smtClean="0"/>
            <a:t> </a:t>
          </a:r>
          <a:r>
            <a:rPr lang="en-US" sz="1800" dirty="0" err="1" smtClean="0"/>
            <a:t>pe</a:t>
          </a:r>
          <a:r>
            <a:rPr lang="en-US" sz="1800" dirty="0" smtClean="0"/>
            <a:t> </a:t>
          </a:r>
          <a:r>
            <a:rPr lang="en-US" sz="1800" dirty="0" err="1" smtClean="0"/>
            <a:t>baza</a:t>
          </a:r>
          <a:r>
            <a:rPr lang="en-US" sz="1800" dirty="0" smtClean="0"/>
            <a:t> </a:t>
          </a:r>
          <a:r>
            <a:rPr lang="en-US" sz="1800" dirty="0" err="1" smtClean="0"/>
            <a:t>structurii</a:t>
          </a:r>
          <a:r>
            <a:rPr lang="en-US" sz="1800" dirty="0" smtClean="0"/>
            <a:t> de </a:t>
          </a:r>
          <a:r>
            <a:rPr lang="en-US" sz="1800" dirty="0" err="1" smtClean="0"/>
            <a:t>prezentare</a:t>
          </a:r>
          <a:endParaRPr lang="el-GR" sz="1800" dirty="0"/>
        </a:p>
      </dgm:t>
    </dgm:pt>
    <dgm:pt modelId="{7F5F4114-01DA-40FD-914D-F5E965BA53AC}" type="parTrans" cxnId="{09D25ACD-4705-4840-B398-C82C963E933F}">
      <dgm:prSet/>
      <dgm:spPr/>
      <dgm:t>
        <a:bodyPr/>
        <a:lstStyle/>
        <a:p>
          <a:endParaRPr lang="el-GR"/>
        </a:p>
      </dgm:t>
    </dgm:pt>
    <dgm:pt modelId="{71E098F3-1417-4C07-8CB3-DDB00D316206}" type="sibTrans" cxnId="{09D25ACD-4705-4840-B398-C82C963E933F}">
      <dgm:prSet/>
      <dgm:spPr/>
      <dgm:t>
        <a:bodyPr/>
        <a:lstStyle/>
        <a:p>
          <a:endParaRPr lang="el-GR"/>
        </a:p>
      </dgm:t>
    </dgm:pt>
    <dgm:pt modelId="{3DADBC0E-92AB-48DE-99FF-FCC338D385AA}">
      <dgm:prSet phldrT="[Text]" custT="1"/>
      <dgm:spPr/>
      <dgm:t>
        <a:bodyPr/>
        <a:lstStyle/>
        <a:p>
          <a:r>
            <a:rPr lang="ro-RO" sz="1800" dirty="0" smtClean="0"/>
            <a:t>S</a:t>
          </a:r>
          <a:r>
            <a:rPr lang="en-US" sz="1800" dirty="0" smtClean="0"/>
            <a:t>ă </a:t>
          </a:r>
          <a:r>
            <a:rPr lang="en-US" sz="1800" dirty="0" err="1" smtClean="0"/>
            <a:t>vă</a:t>
          </a:r>
          <a:r>
            <a:rPr lang="en-US" sz="1800" dirty="0" smtClean="0"/>
            <a:t> </a:t>
          </a:r>
          <a:r>
            <a:rPr lang="en-US" sz="1800" dirty="0" err="1" smtClean="0"/>
            <a:t>dezvoltați</a:t>
          </a:r>
          <a:r>
            <a:rPr lang="en-US" sz="1800" dirty="0" smtClean="0"/>
            <a:t> </a:t>
          </a:r>
          <a:r>
            <a:rPr lang="en-US" sz="1800" dirty="0" err="1" smtClean="0"/>
            <a:t>analiza</a:t>
          </a:r>
          <a:r>
            <a:rPr lang="en-US" sz="1800" dirty="0" smtClean="0"/>
            <a:t> </a:t>
          </a:r>
          <a:r>
            <a:rPr lang="en-US" sz="1800" dirty="0" err="1" smtClean="0"/>
            <a:t>critică</a:t>
          </a:r>
          <a:r>
            <a:rPr lang="en-US" sz="1800" dirty="0" smtClean="0"/>
            <a:t> </a:t>
          </a:r>
          <a:r>
            <a:rPr lang="en-US" sz="1800" dirty="0" err="1" smtClean="0"/>
            <a:t>și</a:t>
          </a:r>
          <a:r>
            <a:rPr lang="en-US" sz="1800" dirty="0" smtClean="0"/>
            <a:t> </a:t>
          </a:r>
          <a:r>
            <a:rPr lang="en-US" sz="1800" dirty="0" err="1" smtClean="0"/>
            <a:t>concluziile</a:t>
          </a:r>
          <a:r>
            <a:rPr lang="en-US" sz="1800" dirty="0" smtClean="0"/>
            <a:t> </a:t>
          </a:r>
          <a:r>
            <a:rPr lang="en-US" sz="1800" dirty="0" err="1" smtClean="0"/>
            <a:t>și</a:t>
          </a:r>
          <a:r>
            <a:rPr lang="en-US" sz="1800" dirty="0" smtClean="0"/>
            <a:t> </a:t>
          </a:r>
          <a:r>
            <a:rPr lang="en-US" sz="1800" dirty="0" err="1" smtClean="0"/>
            <a:t>să</a:t>
          </a:r>
          <a:r>
            <a:rPr lang="en-US" sz="1800" dirty="0" smtClean="0"/>
            <a:t> </a:t>
          </a:r>
          <a:r>
            <a:rPr lang="en-US" sz="1800" dirty="0" err="1" smtClean="0"/>
            <a:t>vă</a:t>
          </a:r>
          <a:r>
            <a:rPr lang="en-US" sz="1800" dirty="0" smtClean="0"/>
            <a:t> </a:t>
          </a:r>
          <a:r>
            <a:rPr lang="en-US" sz="1800" dirty="0" err="1" smtClean="0"/>
            <a:t>prezentați</a:t>
          </a:r>
          <a:r>
            <a:rPr lang="en-US" sz="1800" dirty="0" smtClean="0"/>
            <a:t> </a:t>
          </a:r>
          <a:r>
            <a:rPr lang="en-US" sz="1800" dirty="0" err="1" smtClean="0"/>
            <a:t>observațiile</a:t>
          </a:r>
          <a:r>
            <a:rPr lang="en-US" sz="1800" dirty="0" smtClean="0"/>
            <a:t> </a:t>
          </a:r>
          <a:r>
            <a:rPr lang="en-US" sz="1800" dirty="0" err="1" smtClean="0"/>
            <a:t>în</a:t>
          </a:r>
          <a:r>
            <a:rPr lang="en-US" sz="1800" dirty="0" smtClean="0"/>
            <a:t> mod </a:t>
          </a:r>
          <a:r>
            <a:rPr lang="en-US" sz="1800" dirty="0" err="1" smtClean="0"/>
            <a:t>corespunzător</a:t>
          </a:r>
          <a:endParaRPr lang="el-GR" sz="1800" dirty="0"/>
        </a:p>
      </dgm:t>
    </dgm:pt>
    <dgm:pt modelId="{DC4FD1B9-EDA7-4FA6-8F44-85E509145C3B}" type="parTrans" cxnId="{A55AFAD1-983F-405C-A938-B398886FA292}">
      <dgm:prSet/>
      <dgm:spPr/>
      <dgm:t>
        <a:bodyPr/>
        <a:lstStyle/>
        <a:p>
          <a:endParaRPr lang="el-GR"/>
        </a:p>
      </dgm:t>
    </dgm:pt>
    <dgm:pt modelId="{269935B8-D74F-4149-BBDD-03865D789094}" type="sibTrans" cxnId="{A55AFAD1-983F-405C-A938-B398886FA292}">
      <dgm:prSet/>
      <dgm:spPr/>
      <dgm:t>
        <a:bodyPr/>
        <a:lstStyle/>
        <a:p>
          <a:endParaRPr lang="el-GR"/>
        </a:p>
      </dgm:t>
    </dgm:pt>
    <dgm:pt modelId="{1979E905-2B5B-4C8F-A343-42267207153C}" type="pres">
      <dgm:prSet presAssocID="{EAFC6FBB-A8CD-4AE7-8F90-9F7B3A4C399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6E5A191-8261-45F5-9890-2B0670F5396B}" type="pres">
      <dgm:prSet presAssocID="{3A276216-BE49-4E9E-9FE9-E9D6144944ED}" presName="linNode" presStyleCnt="0"/>
      <dgm:spPr/>
    </dgm:pt>
    <dgm:pt modelId="{386D9D13-825F-42AD-A394-94E039E2CCD3}" type="pres">
      <dgm:prSet presAssocID="{3A276216-BE49-4E9E-9FE9-E9D6144944ED}" presName="parentShp" presStyleLbl="node1" presStyleIdx="0" presStyleCnt="2" custScaleY="254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D161B5-83C3-42E4-9558-F647367B0085}" type="pres">
      <dgm:prSet presAssocID="{3A276216-BE49-4E9E-9FE9-E9D6144944ED}" presName="childShp" presStyleLbl="bgAccFollowNode1" presStyleIdx="0" presStyleCnt="2" custScaleY="254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4D2251-AD95-4654-854A-086A790D4046}" type="pres">
      <dgm:prSet presAssocID="{072CE81F-F72D-46AA-AF74-639FFA73F98F}" presName="spacing" presStyleCnt="0"/>
      <dgm:spPr/>
    </dgm:pt>
    <dgm:pt modelId="{A862449E-7FC0-492F-A6A2-945DDF427E1B}" type="pres">
      <dgm:prSet presAssocID="{00936B8D-3F45-43A4-9361-797A1FFEA19E}" presName="linNode" presStyleCnt="0"/>
      <dgm:spPr/>
    </dgm:pt>
    <dgm:pt modelId="{CF35B2E9-4CAD-4419-9D89-928D2A30DCDC}" type="pres">
      <dgm:prSet presAssocID="{00936B8D-3F45-43A4-9361-797A1FFEA19E}" presName="parentShp" presStyleLbl="node1" presStyleIdx="1" presStyleCnt="2" custScaleY="49969" custLinFactNeighborY="-93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26DF3A-2086-429E-A76F-69ED791B2E0F}" type="pres">
      <dgm:prSet presAssocID="{00936B8D-3F45-43A4-9361-797A1FFEA19E}" presName="childShp" presStyleLbl="bgAccFollowNode1" presStyleIdx="1" presStyleCnt="2" custScaleY="59785" custLinFactNeighborY="-93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AE111D-2D82-44FF-990F-3557EA1C7365}" srcId="{3A276216-BE49-4E9E-9FE9-E9D6144944ED}" destId="{366A90B3-5980-442C-9743-2E68EDCA1CE5}" srcOrd="0" destOrd="0" parTransId="{48E1416A-7117-407A-A7E1-0B462551878A}" sibTransId="{46536EE7-B50A-47C1-BC37-6DB05D8420EA}"/>
    <dgm:cxn modelId="{48FA8A1C-C6E7-424E-AB9F-E27037293430}" type="presOf" srcId="{00936B8D-3F45-43A4-9361-797A1FFEA19E}" destId="{CF35B2E9-4CAD-4419-9D89-928D2A30DCDC}" srcOrd="0" destOrd="0" presId="urn:microsoft.com/office/officeart/2005/8/layout/vList6"/>
    <dgm:cxn modelId="{49812BF5-84EC-4E82-981D-10DA1548D58B}" srcId="{EAFC6FBB-A8CD-4AE7-8F90-9F7B3A4C3997}" destId="{3A276216-BE49-4E9E-9FE9-E9D6144944ED}" srcOrd="0" destOrd="0" parTransId="{D0F3FCDC-0692-442D-9ECB-961ED6F81984}" sibTransId="{072CE81F-F72D-46AA-AF74-639FFA73F98F}"/>
    <dgm:cxn modelId="{C7E03A2D-06B8-412A-86A7-385D9AD1F3AC}" type="presOf" srcId="{EAFC6FBB-A8CD-4AE7-8F90-9F7B3A4C3997}" destId="{1979E905-2B5B-4C8F-A343-42267207153C}" srcOrd="0" destOrd="0" presId="urn:microsoft.com/office/officeart/2005/8/layout/vList6"/>
    <dgm:cxn modelId="{09D25ACD-4705-4840-B398-C82C963E933F}" srcId="{00936B8D-3F45-43A4-9361-797A1FFEA19E}" destId="{FB6FF296-333A-4239-BE46-4725420646C7}" srcOrd="1" destOrd="0" parTransId="{7F5F4114-01DA-40FD-914D-F5E965BA53AC}" sibTransId="{71E098F3-1417-4C07-8CB3-DDB00D316206}"/>
    <dgm:cxn modelId="{03808564-84BD-490B-A1EA-195AB11BF222}" type="presOf" srcId="{BD09E913-1E5E-409E-8D7A-990821E875AF}" destId="{4B26DF3A-2086-429E-A76F-69ED791B2E0F}" srcOrd="0" destOrd="0" presId="urn:microsoft.com/office/officeart/2005/8/layout/vList6"/>
    <dgm:cxn modelId="{840F3863-4A15-462C-B20F-3AB5EC4C6621}" type="presOf" srcId="{3DADBC0E-92AB-48DE-99FF-FCC338D385AA}" destId="{4B26DF3A-2086-429E-A76F-69ED791B2E0F}" srcOrd="0" destOrd="2" presId="urn:microsoft.com/office/officeart/2005/8/layout/vList6"/>
    <dgm:cxn modelId="{D37A27E2-2936-43EB-ADE6-1F9B1B9206BA}" type="presOf" srcId="{62F5B4B9-8A66-4A3B-81E3-9EA1521CEB4D}" destId="{3AD161B5-83C3-42E4-9558-F647367B0085}" srcOrd="0" destOrd="1" presId="urn:microsoft.com/office/officeart/2005/8/layout/vList6"/>
    <dgm:cxn modelId="{896DB0DF-420F-4A91-A19D-F3BF518BC605}" type="presOf" srcId="{3A276216-BE49-4E9E-9FE9-E9D6144944ED}" destId="{386D9D13-825F-42AD-A394-94E039E2CCD3}" srcOrd="0" destOrd="0" presId="urn:microsoft.com/office/officeart/2005/8/layout/vList6"/>
    <dgm:cxn modelId="{8FD6382D-68B4-45C5-ACD1-A3EEA58C0012}" srcId="{00936B8D-3F45-43A4-9361-797A1FFEA19E}" destId="{BD09E913-1E5E-409E-8D7A-990821E875AF}" srcOrd="0" destOrd="0" parTransId="{73E97A1A-529B-416B-86C8-870548D4781B}" sibTransId="{57D11C2A-2E72-46DE-A879-4B7BC749A6A3}"/>
    <dgm:cxn modelId="{A55AFAD1-983F-405C-A938-B398886FA292}" srcId="{00936B8D-3F45-43A4-9361-797A1FFEA19E}" destId="{3DADBC0E-92AB-48DE-99FF-FCC338D385AA}" srcOrd="2" destOrd="0" parTransId="{DC4FD1B9-EDA7-4FA6-8F44-85E509145C3B}" sibTransId="{269935B8-D74F-4149-BBDD-03865D789094}"/>
    <dgm:cxn modelId="{1D19BEFB-2548-45AC-AEE1-3A1C6373004D}" type="presOf" srcId="{366A90B3-5980-442C-9743-2E68EDCA1CE5}" destId="{3AD161B5-83C3-42E4-9558-F647367B0085}" srcOrd="0" destOrd="0" presId="urn:microsoft.com/office/officeart/2005/8/layout/vList6"/>
    <dgm:cxn modelId="{154AE672-3466-42A2-8C71-DCE1E59587F8}" srcId="{3A276216-BE49-4E9E-9FE9-E9D6144944ED}" destId="{62F5B4B9-8A66-4A3B-81E3-9EA1521CEB4D}" srcOrd="1" destOrd="0" parTransId="{A033AA3C-EA8B-47F4-B366-13361FB816D5}" sibTransId="{7405E6CA-5140-41B8-B4B3-4059A14B4906}"/>
    <dgm:cxn modelId="{516151F9-6B7B-4A8A-B792-AB97BCE30FAF}" srcId="{EAFC6FBB-A8CD-4AE7-8F90-9F7B3A4C3997}" destId="{00936B8D-3F45-43A4-9361-797A1FFEA19E}" srcOrd="1" destOrd="0" parTransId="{419D2DBA-1A34-4461-8B5B-4762AEFF79E0}" sibTransId="{BAEC7CCE-BB62-4C3C-B452-39039655D253}"/>
    <dgm:cxn modelId="{D5FE7F51-8B56-4C0E-826F-A56B42E2161B}" type="presOf" srcId="{FB6FF296-333A-4239-BE46-4725420646C7}" destId="{4B26DF3A-2086-429E-A76F-69ED791B2E0F}" srcOrd="0" destOrd="1" presId="urn:microsoft.com/office/officeart/2005/8/layout/vList6"/>
    <dgm:cxn modelId="{C9410F0B-7D19-4FBF-A29C-09F62C81FB19}" type="presParOf" srcId="{1979E905-2B5B-4C8F-A343-42267207153C}" destId="{A6E5A191-8261-45F5-9890-2B0670F5396B}" srcOrd="0" destOrd="0" presId="urn:microsoft.com/office/officeart/2005/8/layout/vList6"/>
    <dgm:cxn modelId="{883298A4-378B-46E2-8E92-7674B6F0C4EC}" type="presParOf" srcId="{A6E5A191-8261-45F5-9890-2B0670F5396B}" destId="{386D9D13-825F-42AD-A394-94E039E2CCD3}" srcOrd="0" destOrd="0" presId="urn:microsoft.com/office/officeart/2005/8/layout/vList6"/>
    <dgm:cxn modelId="{99249D9B-A7F5-4E64-B136-FDE15BFA8631}" type="presParOf" srcId="{A6E5A191-8261-45F5-9890-2B0670F5396B}" destId="{3AD161B5-83C3-42E4-9558-F647367B0085}" srcOrd="1" destOrd="0" presId="urn:microsoft.com/office/officeart/2005/8/layout/vList6"/>
    <dgm:cxn modelId="{30F64EEF-0D9B-4F7A-9DD9-536ECEEA31BB}" type="presParOf" srcId="{1979E905-2B5B-4C8F-A343-42267207153C}" destId="{064D2251-AD95-4654-854A-086A790D4046}" srcOrd="1" destOrd="0" presId="urn:microsoft.com/office/officeart/2005/8/layout/vList6"/>
    <dgm:cxn modelId="{320EDA98-40BD-4B6B-911F-7C1C35283C54}" type="presParOf" srcId="{1979E905-2B5B-4C8F-A343-42267207153C}" destId="{A862449E-7FC0-492F-A6A2-945DDF427E1B}" srcOrd="2" destOrd="0" presId="urn:microsoft.com/office/officeart/2005/8/layout/vList6"/>
    <dgm:cxn modelId="{D6BF85A8-2873-4323-9D88-42A2A02E1938}" type="presParOf" srcId="{A862449E-7FC0-492F-A6A2-945DDF427E1B}" destId="{CF35B2E9-4CAD-4419-9D89-928D2A30DCDC}" srcOrd="0" destOrd="0" presId="urn:microsoft.com/office/officeart/2005/8/layout/vList6"/>
    <dgm:cxn modelId="{00D8E2A5-96C0-4B9C-A270-F8A91E57E380}" type="presParOf" srcId="{A862449E-7FC0-492F-A6A2-945DDF427E1B}" destId="{4B26DF3A-2086-429E-A76F-69ED791B2E0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D161B5-83C3-42E4-9558-F647367B0085}">
      <dsp:nvSpPr>
        <dsp:cNvPr id="0" name=""/>
        <dsp:cNvSpPr/>
      </dsp:nvSpPr>
      <dsp:spPr>
        <a:xfrm>
          <a:off x="3251199" y="397010"/>
          <a:ext cx="4876800" cy="1378299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Selectați</a:t>
          </a:r>
          <a:r>
            <a:rPr lang="en-US" sz="1800" kern="1200" dirty="0" smtClean="0"/>
            <a:t> un </a:t>
          </a:r>
          <a:r>
            <a:rPr lang="en-US" sz="1800" kern="1200" dirty="0" err="1" smtClean="0"/>
            <a:t>subiect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legat</a:t>
          </a:r>
          <a:r>
            <a:rPr lang="en-US" sz="1800" kern="1200" dirty="0" smtClean="0"/>
            <a:t> de o </a:t>
          </a:r>
          <a:r>
            <a:rPr lang="en-US" sz="1800" kern="1200" dirty="0" err="1" smtClean="0"/>
            <a:t>temă</a:t>
          </a:r>
          <a:r>
            <a:rPr lang="en-US" sz="1800" kern="1200" dirty="0" smtClean="0"/>
            <a:t> de curs din </a:t>
          </a:r>
          <a:r>
            <a:rPr lang="en-US" sz="1800" kern="1200" dirty="0" err="1" smtClean="0"/>
            <a:t>Inventarul</a:t>
          </a:r>
          <a:r>
            <a:rPr lang="en-US" sz="1800" kern="1200" dirty="0" smtClean="0"/>
            <a:t> de </a:t>
          </a:r>
          <a:r>
            <a:rPr lang="en-US" sz="1800" kern="1200" dirty="0" err="1" smtClean="0"/>
            <a:t>subiecte</a:t>
          </a:r>
          <a:r>
            <a:rPr lang="ro-RO" sz="1800" kern="1200" dirty="0" smtClean="0"/>
            <a:t> </a:t>
          </a:r>
          <a:r>
            <a:rPr lang="en-US" sz="1800" kern="1200" dirty="0" smtClean="0"/>
            <a:t>(</a:t>
          </a:r>
          <a:r>
            <a:rPr lang="ro-RO" sz="1800" kern="1200" dirty="0" smtClean="0"/>
            <a:t>vezi</a:t>
          </a:r>
          <a:r>
            <a:rPr lang="en-US" sz="1800" kern="1200" dirty="0" smtClean="0"/>
            <a:t> slide</a:t>
          </a:r>
          <a:r>
            <a:rPr lang="ro-RO" sz="1800" kern="1200" dirty="0" smtClean="0"/>
            <a:t>-ul</a:t>
          </a:r>
          <a:r>
            <a:rPr lang="en-US" sz="1800" kern="1200" dirty="0" smtClean="0"/>
            <a:t>: </a:t>
          </a:r>
          <a:r>
            <a:rPr lang="en-US" sz="1800" kern="1200" dirty="0"/>
            <a:t>6)</a:t>
          </a:r>
          <a:endParaRPr lang="el-G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Pregătiți</a:t>
          </a:r>
          <a:r>
            <a:rPr lang="en-US" sz="1800" kern="1200" dirty="0" smtClean="0"/>
            <a:t> un </a:t>
          </a:r>
          <a:r>
            <a:rPr lang="en-US" sz="1800" kern="1200" dirty="0" err="1" smtClean="0"/>
            <a:t>proces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și</a:t>
          </a:r>
          <a:r>
            <a:rPr lang="en-US" sz="1800" kern="1200" dirty="0" smtClean="0"/>
            <a:t> o </a:t>
          </a:r>
          <a:r>
            <a:rPr lang="en-US" sz="1800" kern="1200" dirty="0" err="1" smtClean="0"/>
            <a:t>structură</a:t>
          </a:r>
          <a:r>
            <a:rPr lang="en-US" sz="1800" kern="1200" dirty="0" smtClean="0"/>
            <a:t> a </a:t>
          </a:r>
          <a:r>
            <a:rPr lang="en-US" sz="1800" kern="1200" dirty="0" err="1" smtClean="0"/>
            <a:t>proiectului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dvs</a:t>
          </a:r>
          <a:r>
            <a:rPr lang="en-US" sz="1800" kern="1200" dirty="0" smtClean="0"/>
            <a:t>.</a:t>
          </a:r>
          <a:endParaRPr lang="el-GR" sz="1800" kern="1200" dirty="0"/>
        </a:p>
      </dsp:txBody>
      <dsp:txXfrm>
        <a:off x="3251199" y="569297"/>
        <a:ext cx="4359938" cy="1033725"/>
      </dsp:txXfrm>
    </dsp:sp>
    <dsp:sp modelId="{386D9D13-825F-42AD-A394-94E039E2CCD3}">
      <dsp:nvSpPr>
        <dsp:cNvPr id="0" name=""/>
        <dsp:cNvSpPr/>
      </dsp:nvSpPr>
      <dsp:spPr>
        <a:xfrm>
          <a:off x="0" y="397010"/>
          <a:ext cx="3251200" cy="137829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0" kern="1200" dirty="0" smtClean="0"/>
            <a:t>PASUL</a:t>
          </a:r>
          <a:r>
            <a:rPr lang="en-US" sz="1800" b="0" kern="1200" dirty="0" smtClean="0"/>
            <a:t> </a:t>
          </a:r>
          <a:r>
            <a:rPr lang="en-US" sz="1800" b="0" kern="1200" dirty="0"/>
            <a:t>1. </a:t>
          </a:r>
          <a:r>
            <a:rPr lang="en-US" sz="1800" b="0" kern="1200" dirty="0" err="1" smtClean="0"/>
            <a:t>Selectarea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și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pregătirea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subiectelor</a:t>
          </a:r>
          <a:endParaRPr lang="el-GR" sz="1800" b="0" kern="1200" dirty="0"/>
        </a:p>
      </dsp:txBody>
      <dsp:txXfrm>
        <a:off x="67283" y="464293"/>
        <a:ext cx="3116634" cy="1243733"/>
      </dsp:txXfrm>
    </dsp:sp>
    <dsp:sp modelId="{4B26DF3A-2086-429E-A76F-69ED791B2E0F}">
      <dsp:nvSpPr>
        <dsp:cNvPr id="0" name=""/>
        <dsp:cNvSpPr/>
      </dsp:nvSpPr>
      <dsp:spPr>
        <a:xfrm>
          <a:off x="3251199" y="1812824"/>
          <a:ext cx="4876800" cy="2705009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11513918"/>
            <a:satOff val="-61261"/>
            <a:lumOff val="-349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11513918"/>
              <a:satOff val="-61261"/>
              <a:lumOff val="-34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/>
            <a:t>Începeți cu lista de referințe a subiectului aferent</a:t>
          </a:r>
          <a:endParaRPr lang="el-G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Efectuarea</a:t>
          </a:r>
          <a:r>
            <a:rPr lang="en-US" sz="1800" kern="1200" dirty="0" smtClean="0"/>
            <a:t> de </a:t>
          </a:r>
          <a:r>
            <a:rPr lang="en-US" sz="1800" kern="1200" dirty="0" err="1" smtClean="0"/>
            <a:t>căutări</a:t>
          </a:r>
          <a:r>
            <a:rPr lang="en-US" sz="1800" kern="1200" dirty="0" smtClean="0"/>
            <a:t> on-line de </a:t>
          </a:r>
          <a:r>
            <a:rPr lang="en-US" sz="1800" kern="1200" dirty="0" err="1" smtClean="0"/>
            <a:t>documente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prin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utilizarea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combinației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adecvate</a:t>
          </a:r>
          <a:r>
            <a:rPr lang="en-US" sz="1800" kern="1200" dirty="0" smtClean="0"/>
            <a:t> de </a:t>
          </a:r>
          <a:r>
            <a:rPr lang="en-US" sz="1800" kern="1200" dirty="0" err="1" smtClean="0"/>
            <a:t>cuvinte-cheie</a:t>
          </a:r>
          <a:endParaRPr lang="el-G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Utilizați</a:t>
          </a:r>
          <a:r>
            <a:rPr lang="en-US" sz="1800" kern="1200" dirty="0" smtClean="0"/>
            <a:t> site-</a:t>
          </a:r>
          <a:r>
            <a:rPr lang="en-US" sz="1800" kern="1200" dirty="0" err="1" smtClean="0"/>
            <a:t>uri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și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documentație</a:t>
          </a:r>
          <a:r>
            <a:rPr lang="en-US" sz="1800" kern="1200" dirty="0" smtClean="0"/>
            <a:t> de </a:t>
          </a:r>
          <a:r>
            <a:rPr lang="en-US" sz="1800" kern="1200" dirty="0" err="1" smtClean="0"/>
            <a:t>încredere</a:t>
          </a:r>
          <a:endParaRPr lang="el-GR" sz="1800" kern="1200" dirty="0"/>
        </a:p>
      </dsp:txBody>
      <dsp:txXfrm>
        <a:off x="3251199" y="2150950"/>
        <a:ext cx="3862422" cy="2028757"/>
      </dsp:txXfrm>
    </dsp:sp>
    <dsp:sp modelId="{CF35B2E9-4CAD-4419-9D89-928D2A30DCDC}">
      <dsp:nvSpPr>
        <dsp:cNvPr id="0" name=""/>
        <dsp:cNvSpPr/>
      </dsp:nvSpPr>
      <dsp:spPr>
        <a:xfrm>
          <a:off x="0" y="1812824"/>
          <a:ext cx="3251200" cy="2705009"/>
        </a:xfrm>
        <a:prstGeom prst="round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800" kern="1200" dirty="0" smtClean="0"/>
            <a:t>PASUL</a:t>
          </a:r>
          <a:r>
            <a:rPr lang="en-US" sz="1800" kern="1200" dirty="0" smtClean="0"/>
            <a:t> </a:t>
          </a:r>
          <a:r>
            <a:rPr lang="en-US" sz="1800" kern="1200" dirty="0"/>
            <a:t>2. </a:t>
          </a:r>
          <a:r>
            <a:rPr lang="ro-RO" sz="1800" kern="1200" dirty="0" smtClean="0"/>
            <a:t>Colectează informații</a:t>
          </a:r>
          <a:endParaRPr lang="el-GR" sz="1800" kern="1200" dirty="0"/>
        </a:p>
      </dsp:txBody>
      <dsp:txXfrm>
        <a:off x="132048" y="1944872"/>
        <a:ext cx="2987104" cy="24409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D161B5-83C3-42E4-9558-F647367B0085}">
      <dsp:nvSpPr>
        <dsp:cNvPr id="0" name=""/>
        <dsp:cNvSpPr/>
      </dsp:nvSpPr>
      <dsp:spPr>
        <a:xfrm>
          <a:off x="3251199" y="131321"/>
          <a:ext cx="4876800" cy="1378299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Extragerea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informațiilor</a:t>
          </a:r>
          <a:r>
            <a:rPr lang="en-US" sz="1800" kern="1200" dirty="0" smtClean="0"/>
            <a:t> din </a:t>
          </a:r>
          <a:r>
            <a:rPr lang="en-US" sz="1800" kern="1200" dirty="0" err="1" smtClean="0"/>
            <a:t>surse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și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organizarea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acestora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în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conformitate</a:t>
          </a:r>
          <a:r>
            <a:rPr lang="en-US" sz="1800" kern="1200" dirty="0" smtClean="0"/>
            <a:t> cu </a:t>
          </a:r>
          <a:r>
            <a:rPr lang="en-US" sz="1800" kern="1200" dirty="0" err="1" smtClean="0"/>
            <a:t>procesul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și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structura</a:t>
          </a:r>
          <a:r>
            <a:rPr lang="en-US" sz="1800" kern="1200" dirty="0" smtClean="0"/>
            <a:t> din </a:t>
          </a:r>
          <a:r>
            <a:rPr lang="ro-RO" sz="1800" kern="1200" dirty="0" smtClean="0"/>
            <a:t>PASUL</a:t>
          </a:r>
          <a:r>
            <a:rPr lang="en-US" sz="1800" kern="1200" dirty="0" smtClean="0"/>
            <a:t> 1</a:t>
          </a:r>
          <a:endParaRPr lang="el-G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Elaborarea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unei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liste</a:t>
          </a:r>
          <a:r>
            <a:rPr lang="en-US" sz="1800" kern="1200" dirty="0" smtClean="0"/>
            <a:t> de </a:t>
          </a:r>
          <a:r>
            <a:rPr lang="en-US" sz="1800" kern="1200" dirty="0" err="1" smtClean="0"/>
            <a:t>referințe</a:t>
          </a:r>
          <a:endParaRPr lang="el-GR" sz="1800" kern="1200" dirty="0"/>
        </a:p>
      </dsp:txBody>
      <dsp:txXfrm>
        <a:off x="3251199" y="303608"/>
        <a:ext cx="4359938" cy="1033725"/>
      </dsp:txXfrm>
    </dsp:sp>
    <dsp:sp modelId="{386D9D13-825F-42AD-A394-94E039E2CCD3}">
      <dsp:nvSpPr>
        <dsp:cNvPr id="0" name=""/>
        <dsp:cNvSpPr/>
      </dsp:nvSpPr>
      <dsp:spPr>
        <a:xfrm>
          <a:off x="0" y="131321"/>
          <a:ext cx="3251200" cy="137829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0" kern="1200" dirty="0" smtClean="0"/>
            <a:t>PASUL</a:t>
          </a:r>
          <a:r>
            <a:rPr lang="en-US" sz="1800" b="0" kern="1200" dirty="0" smtClean="0"/>
            <a:t> </a:t>
          </a:r>
          <a:r>
            <a:rPr lang="en-US" sz="1800" b="0" kern="1200" dirty="0"/>
            <a:t>3. </a:t>
          </a:r>
          <a:r>
            <a:rPr lang="en-US" sz="1800" b="0" kern="1200" dirty="0" err="1" smtClean="0"/>
            <a:t>Organizarea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și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gestionarea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informațiilor</a:t>
          </a:r>
          <a:endParaRPr lang="el-GR" sz="1800" b="0" kern="1200" dirty="0"/>
        </a:p>
      </dsp:txBody>
      <dsp:txXfrm>
        <a:off x="67283" y="198604"/>
        <a:ext cx="3116634" cy="1243733"/>
      </dsp:txXfrm>
    </dsp:sp>
    <dsp:sp modelId="{4B26DF3A-2086-429E-A76F-69ED791B2E0F}">
      <dsp:nvSpPr>
        <dsp:cNvPr id="0" name=""/>
        <dsp:cNvSpPr/>
      </dsp:nvSpPr>
      <dsp:spPr>
        <a:xfrm>
          <a:off x="3251199" y="1547135"/>
          <a:ext cx="4876800" cy="3236386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2029141"/>
            <a:satOff val="100000"/>
            <a:lumOff val="1779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Structurați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prezentarea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în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conformitate</a:t>
          </a:r>
          <a:r>
            <a:rPr lang="en-US" sz="1800" kern="1200" dirty="0" smtClean="0"/>
            <a:t> cu </a:t>
          </a:r>
          <a:r>
            <a:rPr lang="en-US" sz="1800" kern="1200" dirty="0" err="1" smtClean="0"/>
            <a:t>structura</a:t>
          </a:r>
          <a:r>
            <a:rPr lang="en-US" sz="1800" kern="1200" dirty="0" smtClean="0"/>
            <a:t> din PASUL 1 - a se </a:t>
          </a:r>
          <a:r>
            <a:rPr lang="en-US" sz="1800" kern="1200" dirty="0" err="1" smtClean="0"/>
            <a:t>vedea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diapozitivul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următor</a:t>
          </a:r>
          <a:r>
            <a:rPr lang="en-US" sz="1800" kern="1200" dirty="0" smtClean="0"/>
            <a:t> (se </a:t>
          </a:r>
          <a:r>
            <a:rPr lang="en-US" sz="1800" kern="1200" dirty="0" err="1" smtClean="0"/>
            <a:t>recomandă</a:t>
          </a:r>
          <a:r>
            <a:rPr lang="en-US" sz="1800" kern="1200" dirty="0" smtClean="0"/>
            <a:t> 7-8 </a:t>
          </a:r>
          <a:r>
            <a:rPr lang="en-US" sz="1800" kern="1200" dirty="0" err="1" smtClean="0"/>
            <a:t>diapozitive</a:t>
          </a:r>
          <a:r>
            <a:rPr lang="en-US" sz="1800" kern="1200" dirty="0" smtClean="0"/>
            <a:t>)) </a:t>
          </a:r>
          <a:endParaRPr lang="el-G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 </a:t>
          </a:r>
          <a:r>
            <a:rPr lang="en-US" sz="1800" kern="1200" dirty="0" err="1" smtClean="0"/>
            <a:t>Introduceți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informațiile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colectate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baza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structurii</a:t>
          </a:r>
          <a:r>
            <a:rPr lang="en-US" sz="1800" kern="1200" dirty="0" smtClean="0"/>
            <a:t> de </a:t>
          </a:r>
          <a:r>
            <a:rPr lang="en-US" sz="1800" kern="1200" dirty="0" err="1" smtClean="0"/>
            <a:t>prezentare</a:t>
          </a:r>
          <a:endParaRPr lang="el-G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o-RO" sz="1800" kern="1200" dirty="0" smtClean="0"/>
            <a:t>S</a:t>
          </a:r>
          <a:r>
            <a:rPr lang="en-US" sz="1800" kern="1200" dirty="0" smtClean="0"/>
            <a:t>ă </a:t>
          </a:r>
          <a:r>
            <a:rPr lang="en-US" sz="1800" kern="1200" dirty="0" err="1" smtClean="0"/>
            <a:t>vă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dezvoltați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analiza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critică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și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concluziile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și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să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vă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prezentați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observațiile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în</a:t>
          </a:r>
          <a:r>
            <a:rPr lang="en-US" sz="1800" kern="1200" dirty="0" smtClean="0"/>
            <a:t> mod </a:t>
          </a:r>
          <a:r>
            <a:rPr lang="en-US" sz="1800" kern="1200" dirty="0" err="1" smtClean="0"/>
            <a:t>corespunzător</a:t>
          </a:r>
          <a:endParaRPr lang="el-GR" sz="1800" kern="1200" dirty="0"/>
        </a:p>
      </dsp:txBody>
      <dsp:txXfrm>
        <a:off x="3251199" y="1951683"/>
        <a:ext cx="3663155" cy="2427290"/>
      </dsp:txXfrm>
    </dsp:sp>
    <dsp:sp modelId="{CF35B2E9-4CAD-4419-9D89-928D2A30DCDC}">
      <dsp:nvSpPr>
        <dsp:cNvPr id="0" name=""/>
        <dsp:cNvSpPr/>
      </dsp:nvSpPr>
      <dsp:spPr>
        <a:xfrm>
          <a:off x="0" y="1812824"/>
          <a:ext cx="3251200" cy="2705009"/>
        </a:xfrm>
        <a:prstGeom prst="round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/>
            <a:t>STEP 4. Prepare the presentation</a:t>
          </a:r>
          <a:endParaRPr lang="el-GR" sz="1800" kern="1200"/>
        </a:p>
      </dsp:txBody>
      <dsp:txXfrm>
        <a:off x="132048" y="1944872"/>
        <a:ext cx="2987104" cy="24409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C30ECE-0644-4EA5-9CC8-2F5A48B76F28}" type="datetimeFigureOut">
              <a:rPr lang="hu-HU" smtClean="0"/>
              <a:t>2024. 08. 02.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5FE14-3975-4FC4-B435-3115319CF5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59139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C5ED-4241-438A-869F-2A3657A596DF}" type="datetime1">
              <a:rPr lang="hu-HU" smtClean="0"/>
              <a:t>2024. 08. 02.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598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C52F-C8ED-42E8-A1BC-890ADF160DCA}" type="datetime1">
              <a:rPr lang="hu-HU" smtClean="0"/>
              <a:t>2024. 08. 02.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564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096A-6BA5-402A-B8D6-1AE80F267C55}" type="datetime1">
              <a:rPr lang="hu-HU" smtClean="0"/>
              <a:t>2024. 08. 02.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863546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1AAD-30BC-49FD-BD39-BFA294EB5ABA}" type="datetime1">
              <a:rPr lang="hu-HU" smtClean="0"/>
              <a:t>2024. 08. 02.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2171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C0998-D0CD-427B-A9E9-6DD1228FF601}" type="datetime1">
              <a:rPr lang="hu-HU" smtClean="0"/>
              <a:t>2024. 08. 02.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8030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701C-E5EA-483C-AF1F-70D727DC4091}" type="datetime1">
              <a:rPr lang="hu-HU" smtClean="0"/>
              <a:t>2024. 08. 02.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526290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E45C-2AC8-4418-8B33-4930AD129537}" type="datetime1">
              <a:rPr lang="hu-HU" smtClean="0"/>
              <a:t>2024. 08. 02.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18385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BCB29-0FE0-4905-8D41-1F21A0C652F5}" type="datetime1">
              <a:rPr lang="hu-HU" smtClean="0"/>
              <a:t>2024. 08. 02.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42481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D6396-EA05-4296-90FD-C13EE574D943}" type="datetime1">
              <a:rPr lang="hu-HU" smtClean="0"/>
              <a:t>2024. 08. 02.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194192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6D05-0FA1-4A74-9B50-F06A39139304}" type="datetime1">
              <a:rPr lang="hu-HU" smtClean="0"/>
              <a:t>2024. 08. 02.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787158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61972-FF69-4856-9527-EAC68DFAE173}" type="datetime1">
              <a:rPr lang="hu-HU" smtClean="0"/>
              <a:t>2024. 08. 02.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28435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E114D-0CC5-4BB3-AECE-56694A271F02}" type="datetime1">
              <a:rPr lang="hu-HU" smtClean="0"/>
              <a:t>2024. 08. 02.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067420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A675B-92B8-44FB-B4E7-BE68C9610B7A}" type="datetime1">
              <a:rPr lang="hu-HU" smtClean="0"/>
              <a:t>2024. 08. 02.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20611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7E0E2-ADF8-4EA6-BD0B-45F4B304034D}" type="datetime1">
              <a:rPr lang="hu-HU" smtClean="0"/>
              <a:t>2024. 08. 02.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2787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5F82-2328-4FC0-93F2-D6F72A426857}" type="datetime1">
              <a:rPr lang="hu-HU" smtClean="0"/>
              <a:t>2024. 08. 02.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04194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E48BC-510C-40B0-81D3-D7389671E4D3}" type="datetime1">
              <a:rPr lang="hu-HU" smtClean="0"/>
              <a:t>2024. 08. 02.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31146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DD740-7E1F-44F9-9E61-817C23AB553E}" type="datetime1">
              <a:rPr lang="hu-HU" smtClean="0"/>
              <a:t>2024. 08. 02.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08226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338E-77AE-4927-B573-1FDA60A4AF5E}" type="datetime1">
              <a:rPr lang="hu-HU" smtClean="0"/>
              <a:t>2024. 08. 02.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5477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2DBDC-1E00-4E04-A026-2CC90D203442}" type="datetime1">
              <a:rPr lang="hu-HU" smtClean="0"/>
              <a:t>2024. 08. 02.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77905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9E356-7E82-4F66-8467-1E2C2F7F9483}" type="datetime1">
              <a:rPr lang="hu-HU" smtClean="0"/>
              <a:t>2024. 08. 02.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8890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DE517-308D-4BFF-A756-10F45304D1AA}" type="datetime1">
              <a:rPr lang="hu-HU" smtClean="0"/>
              <a:t>2024. 08. 02.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34340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9C03A-36F6-4980-974C-C954021CDCDA}" type="datetime1">
              <a:rPr lang="hu-HU" smtClean="0"/>
              <a:t>2024. 08. 02.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7414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C2C8C-AD80-428B-B274-E8651A624398}" type="datetime1">
              <a:rPr lang="hu-HU" smtClean="0"/>
              <a:t>2024. 08. 02.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013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BEC3F-424E-4615-A436-0B7D9B414D19}" type="datetime1">
              <a:rPr lang="hu-HU" smtClean="0"/>
              <a:t>2024. 08. 02.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D. Hands-on practice – 9.1 Individual project: Assignment workshop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ED624-7FD4-4A6E-81EA-59ADBF780AD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61273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een-courier.eu/index.php/expert-forum/" TargetMode="External"/><Relationship Id="rId7" Type="http://schemas.openxmlformats.org/officeDocument/2006/relationships/image" Target="../media/image6.sv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een-courier.eu/index.php/expert-forum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sv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ransportenvironment.org/challenges/road-freight/" TargetMode="Externa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cím 2"/>
          <p:cNvSpPr txBox="1">
            <a:spLocks/>
          </p:cNvSpPr>
          <p:nvPr/>
        </p:nvSpPr>
        <p:spPr>
          <a:xfrm>
            <a:off x="127053" y="2631234"/>
            <a:ext cx="7176397" cy="19594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ro-RO" sz="2400" b="1" dirty="0" smtClean="0">
                <a:solidFill>
                  <a:srgbClr val="FFFFFF"/>
                </a:solidFill>
                <a:latin typeface="Trebuchet MS" panose="020B0603020202020204" pitchFamily="34" charset="0"/>
                <a:ea typeface="MS UI Gothic" panose="020B0600070205080204" pitchFamily="34" charset="-128"/>
              </a:rPr>
              <a:t>Subiectul</a:t>
            </a:r>
            <a:r>
              <a:rPr lang="en-US" sz="2400" b="1" dirty="0" smtClean="0">
                <a:solidFill>
                  <a:srgbClr val="FFFFFF"/>
                </a:solidFill>
                <a:latin typeface="Trebuchet MS" panose="020B0603020202020204" pitchFamily="34" charset="0"/>
                <a:ea typeface="MS UI Gothic" panose="020B0600070205080204" pitchFamily="34" charset="-128"/>
              </a:rPr>
              <a:t> </a:t>
            </a:r>
            <a:r>
              <a:rPr lang="en-US" sz="2400" b="1" dirty="0">
                <a:solidFill>
                  <a:srgbClr val="FFFFFF"/>
                </a:solidFill>
                <a:latin typeface="Trebuchet MS" panose="020B0603020202020204" pitchFamily="34" charset="0"/>
                <a:ea typeface="MS UI Gothic" panose="020B0600070205080204" pitchFamily="34" charset="-128"/>
              </a:rPr>
              <a:t>9.1: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ro-RO" sz="2400" b="1" dirty="0" smtClean="0">
                <a:solidFill>
                  <a:srgbClr val="FFFFFF"/>
                </a:solidFill>
                <a:latin typeface="Trebuchet MS" panose="020B0603020202020204" pitchFamily="34" charset="0"/>
                <a:ea typeface="MS UI Gothic" panose="020B0600070205080204" pitchFamily="34" charset="-128"/>
              </a:rPr>
              <a:t>Proiect Individual</a:t>
            </a:r>
            <a:r>
              <a:rPr lang="en-US" sz="2400" b="1" dirty="0">
                <a:solidFill>
                  <a:srgbClr val="FFFFFF"/>
                </a:solidFill>
                <a:latin typeface="Trebuchet MS" panose="020B0603020202020204" pitchFamily="34" charset="0"/>
                <a:ea typeface="MS UI Gothic" panose="020B0600070205080204" pitchFamily="34" charset="-128"/>
              </a:rPr>
              <a:t>: Atelier de </a:t>
            </a:r>
            <a:r>
              <a:rPr lang="en-US" sz="2400" b="1" dirty="0" err="1">
                <a:solidFill>
                  <a:srgbClr val="FFFFFF"/>
                </a:solidFill>
                <a:latin typeface="Trebuchet MS" panose="020B0603020202020204" pitchFamily="34" charset="0"/>
                <a:ea typeface="MS UI Gothic" panose="020B0600070205080204" pitchFamily="34" charset="-128"/>
              </a:rPr>
              <a:t>atribuții</a:t>
            </a:r>
            <a:endParaRPr lang="hu-HU" sz="2400" b="1" dirty="0">
              <a:solidFill>
                <a:srgbClr val="FFFFFF"/>
              </a:solidFill>
              <a:latin typeface="Trebuchet MS" panose="020B0603020202020204" pitchFamily="34" charset="0"/>
              <a:ea typeface="MS UI Gothic" panose="020B0600070205080204" pitchFamily="34" charset="-12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A28D72C-7668-B1FE-7769-9A2B7FEF9363}"/>
              </a:ext>
            </a:extLst>
          </p:cNvPr>
          <p:cNvSpPr txBox="1"/>
          <p:nvPr/>
        </p:nvSpPr>
        <p:spPr>
          <a:xfrm>
            <a:off x="0" y="167951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 err="1" smtClean="0">
                <a:solidFill>
                  <a:srgbClr val="59A63E"/>
                </a:solidFill>
                <a:latin typeface="Trebuchet MS" panose="020B0603020202020204" pitchFamily="34" charset="0"/>
                <a:ea typeface="MS UI Gothic" panose="020B0600070205080204" pitchFamily="34" charset="-128"/>
              </a:rPr>
              <a:t>Modul</a:t>
            </a:r>
            <a:r>
              <a:rPr lang="ro-RO" sz="2400" b="1" dirty="0" smtClean="0">
                <a:solidFill>
                  <a:srgbClr val="59A63E"/>
                </a:solidFill>
                <a:latin typeface="Trebuchet MS" panose="020B0603020202020204" pitchFamily="34" charset="0"/>
                <a:ea typeface="MS UI Gothic" panose="020B0600070205080204" pitchFamily="34" charset="-128"/>
              </a:rPr>
              <a:t>ul</a:t>
            </a:r>
            <a:r>
              <a:rPr lang="en-US" sz="2400" b="1" dirty="0" smtClean="0">
                <a:solidFill>
                  <a:srgbClr val="59A63E"/>
                </a:solidFill>
                <a:latin typeface="Trebuchet MS" panose="020B0603020202020204" pitchFamily="34" charset="0"/>
                <a:ea typeface="MS UI Gothic" panose="020B0600070205080204" pitchFamily="34" charset="-128"/>
              </a:rPr>
              <a:t> </a:t>
            </a:r>
            <a:r>
              <a:rPr lang="en-US" sz="2400" b="1" dirty="0">
                <a:solidFill>
                  <a:srgbClr val="59A63E"/>
                </a:solidFill>
                <a:latin typeface="Trebuchet MS" panose="020B0603020202020204" pitchFamily="34" charset="0"/>
                <a:ea typeface="MS UI Gothic" panose="020B0600070205080204" pitchFamily="34" charset="-128"/>
              </a:rPr>
              <a:t>D: </a:t>
            </a:r>
            <a:r>
              <a:rPr lang="en-US" sz="2400" b="1" dirty="0" err="1" smtClean="0">
                <a:solidFill>
                  <a:srgbClr val="59A63E"/>
                </a:solidFill>
                <a:latin typeface="Trebuchet MS" panose="020B0603020202020204" pitchFamily="34" charset="0"/>
                <a:ea typeface="MS UI Gothic" panose="020B0600070205080204" pitchFamily="34" charset="-128"/>
              </a:rPr>
              <a:t>Pract</a:t>
            </a:r>
            <a:r>
              <a:rPr lang="ro-RO" sz="2400" b="1" dirty="0" smtClean="0">
                <a:solidFill>
                  <a:srgbClr val="59A63E"/>
                </a:solidFill>
                <a:latin typeface="Trebuchet MS" panose="020B0603020202020204" pitchFamily="34" charset="0"/>
                <a:ea typeface="MS UI Gothic" panose="020B0600070205080204" pitchFamily="34" charset="-128"/>
              </a:rPr>
              <a:t>ică</a:t>
            </a:r>
            <a:endParaRPr lang="el-GR" sz="2400" b="1" dirty="0">
              <a:solidFill>
                <a:srgbClr val="59A63E"/>
              </a:solidFill>
              <a:latin typeface="Trebuchet MS" panose="020B0603020202020204" pitchFamily="34" charset="0"/>
              <a:ea typeface="MS UI Gothic" panose="020B0600070205080204" pitchFamily="34" charset="-128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88275F68-7183-1A17-C852-B0AEA9E3D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1</a:t>
            </a:fld>
            <a:endParaRPr lang="hu-HU">
              <a:solidFill>
                <a:schemeClr val="bg1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325A9C97-9C6B-8B57-90EB-4F7E7031A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76926"/>
            <a:ext cx="4114800" cy="365125"/>
          </a:xfrm>
        </p:spPr>
        <p:txBody>
          <a:bodyPr/>
          <a:lstStyle/>
          <a:p>
            <a:r>
              <a:rPr lang="en-US" dirty="0"/>
              <a:t>D. </a:t>
            </a:r>
            <a:r>
              <a:rPr lang="ro-RO" dirty="0" smtClean="0"/>
              <a:t>Practică</a:t>
            </a:r>
            <a:r>
              <a:rPr lang="en-US" dirty="0" smtClean="0"/>
              <a:t>– </a:t>
            </a:r>
            <a:r>
              <a:rPr lang="en-US" dirty="0"/>
              <a:t>9.1 </a:t>
            </a:r>
            <a:r>
              <a:rPr lang="ro-RO" dirty="0" smtClean="0"/>
              <a:t>Proiect Individual</a:t>
            </a:r>
            <a:r>
              <a:rPr lang="en-US" dirty="0" smtClean="0"/>
              <a:t>: </a:t>
            </a:r>
            <a:r>
              <a:rPr lang="ro-RO" dirty="0" smtClean="0"/>
              <a:t>Atelier de atribuții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9063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5. </a:t>
            </a:r>
            <a:r>
              <a:rPr lang="ro-RO" sz="2400" b="1" dirty="0" smtClean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Inventarul subiectului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D. </a:t>
            </a:r>
            <a:r>
              <a:rPr lang="ro-RO" dirty="0">
                <a:solidFill>
                  <a:schemeClr val="bg1"/>
                </a:solidFill>
              </a:rPr>
              <a:t>Practică</a:t>
            </a:r>
            <a:r>
              <a:rPr lang="en-US" dirty="0">
                <a:solidFill>
                  <a:schemeClr val="bg1"/>
                </a:solidFill>
              </a:rPr>
              <a:t>– 9.1 </a:t>
            </a:r>
            <a:r>
              <a:rPr lang="ro-RO" dirty="0">
                <a:solidFill>
                  <a:schemeClr val="bg1"/>
                </a:solidFill>
              </a:rPr>
              <a:t>Proiect Individual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ro-RO" dirty="0">
                <a:solidFill>
                  <a:schemeClr val="bg1"/>
                </a:solidFill>
              </a:rPr>
              <a:t>Atelier de atribuții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1C6E0338-C4D5-2948-0948-985BDDBFF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10</a:t>
            </a:fld>
            <a:endParaRPr lang="hu-HU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xmlns="" id="{B6BBC1EF-1717-B950-EE4E-F7905C3329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4479771"/>
              </p:ext>
            </p:extLst>
          </p:nvPr>
        </p:nvGraphicFramePr>
        <p:xfrm>
          <a:off x="1287624" y="1202993"/>
          <a:ext cx="10066176" cy="110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594">
                  <a:extLst>
                    <a:ext uri="{9D8B030D-6E8A-4147-A177-3AD203B41FA5}">
                      <a16:colId xmlns:a16="http://schemas.microsoft.com/office/drawing/2014/main" xmlns="" val="4033129790"/>
                    </a:ext>
                  </a:extLst>
                </a:gridCol>
                <a:gridCol w="7637582">
                  <a:extLst>
                    <a:ext uri="{9D8B030D-6E8A-4147-A177-3AD203B41FA5}">
                      <a16:colId xmlns:a16="http://schemas.microsoft.com/office/drawing/2014/main" xmlns="" val="16483997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Modul</a:t>
                      </a:r>
                      <a:r>
                        <a:rPr lang="ro-RO" sz="1400" dirty="0" smtClean="0"/>
                        <a:t>ul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/>
                        <a:t>C. </a:t>
                      </a:r>
                      <a:r>
                        <a:rPr lang="en-US" sz="1400" dirty="0" smtClean="0"/>
                        <a:t>Opera</a:t>
                      </a:r>
                      <a:r>
                        <a:rPr lang="ro-RO" sz="1400" dirty="0" smtClean="0"/>
                        <a:t>țiuni</a:t>
                      </a:r>
                      <a:endParaRPr lang="el-GR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6. </a:t>
                      </a:r>
                      <a:r>
                        <a:rPr lang="pt-BR" sz="1400" dirty="0" smtClean="0"/>
                        <a:t>Aplicații Big Data și de partajare a informațiilor pentru logistica urbană</a:t>
                      </a:r>
                      <a:endParaRPr lang="el-GR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4581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Sub</a:t>
                      </a:r>
                      <a:r>
                        <a:rPr lang="ro-RO" sz="1400" dirty="0" smtClean="0">
                          <a:solidFill>
                            <a:schemeClr val="bg1"/>
                          </a:solidFill>
                        </a:rPr>
                        <a:t>iecte</a:t>
                      </a:r>
                      <a:endParaRPr lang="el-G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C.6.1 </a:t>
                      </a:r>
                      <a:r>
                        <a:rPr lang="en-US" sz="1400" dirty="0" err="1" smtClean="0"/>
                        <a:t>Obstacole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și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provocări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pentru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schimbul</a:t>
                      </a:r>
                      <a:r>
                        <a:rPr lang="en-US" sz="1400" dirty="0" smtClean="0"/>
                        <a:t> de </a:t>
                      </a:r>
                      <a:r>
                        <a:rPr lang="en-US" sz="1400" dirty="0" err="1" smtClean="0"/>
                        <a:t>informații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și</a:t>
                      </a:r>
                      <a:r>
                        <a:rPr lang="en-US" sz="1400" dirty="0" smtClean="0"/>
                        <a:t> date </a:t>
                      </a:r>
                      <a:r>
                        <a:rPr lang="en-US" sz="1400" dirty="0" err="1" smtClean="0"/>
                        <a:t>în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serviciile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poștale</a:t>
                      </a:r>
                      <a:endParaRPr lang="ro-RO" sz="140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C.6.2 </a:t>
                      </a:r>
                      <a:r>
                        <a:rPr kumimoji="0" lang="pt-BR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Exemple de utilizare a big data pentru modernizarea logisticii urbane și a serviciilor de livrare pe ultimul kilometru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7997620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0E1F6231-81F9-48BE-3014-609C3229C3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925131"/>
              </p:ext>
            </p:extLst>
          </p:nvPr>
        </p:nvGraphicFramePr>
        <p:xfrm>
          <a:off x="1287624" y="2528556"/>
          <a:ext cx="10066176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594">
                  <a:extLst>
                    <a:ext uri="{9D8B030D-6E8A-4147-A177-3AD203B41FA5}">
                      <a16:colId xmlns:a16="http://schemas.microsoft.com/office/drawing/2014/main" xmlns="" val="4033129790"/>
                    </a:ext>
                  </a:extLst>
                </a:gridCol>
                <a:gridCol w="7637582">
                  <a:extLst>
                    <a:ext uri="{9D8B030D-6E8A-4147-A177-3AD203B41FA5}">
                      <a16:colId xmlns:a16="http://schemas.microsoft.com/office/drawing/2014/main" xmlns="" val="16483997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Modul</a:t>
                      </a:r>
                      <a:r>
                        <a:rPr lang="ro-RO" sz="1400" dirty="0" smtClean="0"/>
                        <a:t>ul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/>
                        <a:t>C. </a:t>
                      </a:r>
                      <a:r>
                        <a:rPr lang="en-US" sz="1400" dirty="0" smtClean="0"/>
                        <a:t>Opera</a:t>
                      </a:r>
                      <a:r>
                        <a:rPr lang="ro-RO" sz="1400" dirty="0" smtClean="0"/>
                        <a:t>țiuni</a:t>
                      </a:r>
                      <a:endParaRPr lang="el-GR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7.1 </a:t>
                      </a:r>
                      <a:r>
                        <a:rPr lang="en-US" sz="1400" dirty="0" err="1" smtClean="0"/>
                        <a:t>Ecologizarea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serviciilor</a:t>
                      </a:r>
                      <a:r>
                        <a:rPr lang="en-US" sz="1400" dirty="0" smtClean="0"/>
                        <a:t> de </a:t>
                      </a:r>
                      <a:r>
                        <a:rPr lang="en-US" sz="1400" dirty="0" err="1" smtClean="0"/>
                        <a:t>curierat</a:t>
                      </a:r>
                      <a:r>
                        <a:rPr lang="en-US" sz="1400" dirty="0" smtClean="0"/>
                        <a:t>/postal/</a:t>
                      </a:r>
                      <a:r>
                        <a:rPr lang="en-US" sz="1400" dirty="0" err="1" smtClean="0"/>
                        <a:t>livrare</a:t>
                      </a:r>
                      <a:r>
                        <a:rPr lang="en-US" sz="1400" dirty="0" smtClean="0"/>
                        <a:t>: </a:t>
                      </a:r>
                      <a:r>
                        <a:rPr lang="en-US" sz="1400" dirty="0" err="1" smtClean="0"/>
                        <a:t>Operațiuni</a:t>
                      </a:r>
                      <a:r>
                        <a:rPr lang="en-US" sz="1400" dirty="0" smtClean="0"/>
                        <a:t> de transport</a:t>
                      </a:r>
                      <a:endParaRPr lang="el-GR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4581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Sub</a:t>
                      </a:r>
                      <a:r>
                        <a:rPr lang="ro-RO" sz="1400" dirty="0" smtClean="0">
                          <a:solidFill>
                            <a:schemeClr val="bg1"/>
                          </a:solidFill>
                        </a:rPr>
                        <a:t>iecte</a:t>
                      </a:r>
                      <a:endParaRPr lang="el-G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C.7.1.1 </a:t>
                      </a:r>
                      <a:r>
                        <a:rPr lang="pt-BR" sz="1400" b="0" i="0" u="none" strike="noStrike" noProof="0" dirty="0" smtClean="0">
                          <a:latin typeface="+mn-lt"/>
                        </a:rPr>
                        <a:t>Programe de reducere și reciclare a deșeurilor în cadrul operațiunilor de livrare</a:t>
                      </a:r>
                      <a:endParaRPr lang="ro-RO" sz="1400" b="0" i="0" u="none" strike="noStrike" noProof="0" dirty="0" smtClean="0">
                        <a:latin typeface="+mn-lt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C.7.1.2 </a:t>
                      </a:r>
                      <a:r>
                        <a:rPr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Formarea</a:t>
                      </a:r>
                      <a:r>
                        <a:rPr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și</a:t>
                      </a:r>
                      <a:r>
                        <a:rPr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implicarea</a:t>
                      </a:r>
                      <a:r>
                        <a:rPr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angajaților</a:t>
                      </a:r>
                      <a:r>
                        <a:rPr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în</a:t>
                      </a:r>
                      <a:r>
                        <a:rPr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practicile</a:t>
                      </a:r>
                      <a:r>
                        <a:rPr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de </a:t>
                      </a:r>
                      <a:r>
                        <a:rPr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sustenabilitate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7997620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4AC546D6-8F87-6C80-5207-F6BFA7471A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574113"/>
              </p:ext>
            </p:extLst>
          </p:nvPr>
        </p:nvGraphicFramePr>
        <p:xfrm>
          <a:off x="1287624" y="3991694"/>
          <a:ext cx="10066176" cy="124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594">
                  <a:extLst>
                    <a:ext uri="{9D8B030D-6E8A-4147-A177-3AD203B41FA5}">
                      <a16:colId xmlns:a16="http://schemas.microsoft.com/office/drawing/2014/main" xmlns="" val="4033129790"/>
                    </a:ext>
                  </a:extLst>
                </a:gridCol>
                <a:gridCol w="7637582">
                  <a:extLst>
                    <a:ext uri="{9D8B030D-6E8A-4147-A177-3AD203B41FA5}">
                      <a16:colId xmlns:a16="http://schemas.microsoft.com/office/drawing/2014/main" xmlns="" val="164839973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Modul</a:t>
                      </a:r>
                      <a:r>
                        <a:rPr lang="ro-RO" sz="1400" dirty="0" smtClean="0"/>
                        <a:t>ul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/>
                        <a:t>C. </a:t>
                      </a:r>
                      <a:r>
                        <a:rPr lang="en-US" sz="1400" dirty="0" smtClean="0"/>
                        <a:t>Opera</a:t>
                      </a:r>
                      <a:r>
                        <a:rPr lang="ro-RO" sz="1400" dirty="0" smtClean="0"/>
                        <a:t>țiuni</a:t>
                      </a:r>
                      <a:endParaRPr lang="el-GR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7.2 </a:t>
                      </a:r>
                      <a:r>
                        <a:rPr lang="en-US" sz="1400" dirty="0" err="1" smtClean="0"/>
                        <a:t>Ecologizarea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serviciilor</a:t>
                      </a:r>
                      <a:r>
                        <a:rPr lang="en-US" sz="1400" dirty="0" smtClean="0"/>
                        <a:t> de </a:t>
                      </a:r>
                      <a:r>
                        <a:rPr lang="en-US" sz="1400" dirty="0" err="1" smtClean="0"/>
                        <a:t>curierat</a:t>
                      </a:r>
                      <a:r>
                        <a:rPr lang="en-US" sz="1400" dirty="0" smtClean="0"/>
                        <a:t>/postal/</a:t>
                      </a:r>
                      <a:r>
                        <a:rPr lang="en-US" sz="1400" dirty="0" err="1" smtClean="0"/>
                        <a:t>livrare</a:t>
                      </a:r>
                      <a:r>
                        <a:rPr lang="en-US" sz="1400" dirty="0" smtClean="0"/>
                        <a:t>: </a:t>
                      </a:r>
                      <a:r>
                        <a:rPr lang="en-US" sz="1400" dirty="0" err="1" smtClean="0"/>
                        <a:t>Facilități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și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operațiuni</a:t>
                      </a:r>
                      <a:r>
                        <a:rPr lang="en-US" sz="1400" dirty="0" smtClean="0"/>
                        <a:t> </a:t>
                      </a:r>
                      <a:r>
                        <a:rPr lang="ro-RO" sz="1400" dirty="0" smtClean="0"/>
                        <a:t>în</a:t>
                      </a:r>
                      <a:r>
                        <a:rPr lang="ro-RO" sz="1400" baseline="0" dirty="0" smtClean="0"/>
                        <a:t> afara sferei transporturilor</a:t>
                      </a:r>
                      <a:endParaRPr lang="el-GR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4581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Sub</a:t>
                      </a:r>
                      <a:r>
                        <a:rPr lang="ro-RO" sz="1400" dirty="0" smtClean="0">
                          <a:solidFill>
                            <a:schemeClr val="bg1"/>
                          </a:solidFill>
                        </a:rPr>
                        <a:t>iecte</a:t>
                      </a:r>
                      <a:endParaRPr lang="el-G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C.7.2.1 </a:t>
                      </a:r>
                      <a:r>
                        <a:rPr lang="ro-RO" sz="1400" dirty="0" smtClean="0"/>
                        <a:t>Î</a:t>
                      </a:r>
                      <a:r>
                        <a:rPr lang="en-US" sz="1400" dirty="0" err="1" smtClean="0"/>
                        <a:t>ncorporarea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surselor</a:t>
                      </a:r>
                      <a:r>
                        <a:rPr lang="en-US" sz="1400" dirty="0" smtClean="0"/>
                        <a:t> de </a:t>
                      </a:r>
                      <a:r>
                        <a:rPr lang="en-US" sz="1400" dirty="0" err="1" smtClean="0"/>
                        <a:t>energie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regenerabilă</a:t>
                      </a:r>
                      <a:r>
                        <a:rPr lang="en-US" sz="1400" dirty="0" smtClean="0"/>
                        <a:t>, cum </a:t>
                      </a:r>
                      <a:r>
                        <a:rPr lang="en-US" sz="1400" dirty="0" err="1" smtClean="0"/>
                        <a:t>ar</a:t>
                      </a:r>
                      <a:r>
                        <a:rPr lang="en-US" sz="1400" dirty="0" smtClean="0"/>
                        <a:t> fi </a:t>
                      </a:r>
                      <a:r>
                        <a:rPr lang="en-US" sz="1400" dirty="0" err="1" smtClean="0"/>
                        <a:t>energia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solară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sau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eoliană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în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infrastructura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operațională</a:t>
                      </a:r>
                      <a:endParaRPr lang="ro-RO" sz="140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C.7.2.2 </a:t>
                      </a:r>
                      <a:r>
                        <a:rPr lang="it-IT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Beneficiile logisticii avansate și ale integrării IoT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799762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9416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lcím 2"/>
          <p:cNvSpPr txBox="1">
            <a:spLocks/>
          </p:cNvSpPr>
          <p:nvPr/>
        </p:nvSpPr>
        <p:spPr>
          <a:xfrm>
            <a:off x="117723" y="3497000"/>
            <a:ext cx="7176397" cy="1435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3600" b="1" dirty="0" smtClean="0">
                <a:solidFill>
                  <a:srgbClr val="FFFFFF"/>
                </a:solidFill>
                <a:latin typeface="Trebuchet MS" panose="020B0603020202020204" pitchFamily="34" charset="0"/>
                <a:ea typeface="MS UI Gothic" panose="020B0600070205080204" pitchFamily="34" charset="-128"/>
              </a:rPr>
              <a:t>Vă mulțumim pentru atenție!</a:t>
            </a:r>
            <a:endParaRPr lang="hu-HU" sz="3600" b="1" dirty="0">
              <a:solidFill>
                <a:srgbClr val="FFFFFF"/>
              </a:solidFill>
              <a:latin typeface="Trebuchet MS" panose="020B0603020202020204" pitchFamily="34" charset="0"/>
              <a:ea typeface="MS UI Gothic" panose="020B0600070205080204" pitchFamily="34" charset="-128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5F996D6-1987-718C-0AD1-236489B5B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11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AC93747-221F-9283-9263-B9BADF54C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181692"/>
            <a:ext cx="4114800" cy="365125"/>
          </a:xfrm>
        </p:spPr>
        <p:txBody>
          <a:bodyPr/>
          <a:lstStyle/>
          <a:p>
            <a:r>
              <a:rPr lang="en-US" dirty="0"/>
              <a:t>D. </a:t>
            </a:r>
            <a:r>
              <a:rPr lang="ro-RO" dirty="0" smtClean="0"/>
              <a:t>Practică</a:t>
            </a:r>
            <a:r>
              <a:rPr lang="en-US" dirty="0" smtClean="0"/>
              <a:t>– </a:t>
            </a:r>
            <a:r>
              <a:rPr lang="en-US" dirty="0"/>
              <a:t>9.1 </a:t>
            </a:r>
            <a:r>
              <a:rPr lang="ro-RO" dirty="0" smtClean="0"/>
              <a:t>Proiect Individual</a:t>
            </a:r>
            <a:r>
              <a:rPr lang="en-US" dirty="0" smtClean="0"/>
              <a:t>: </a:t>
            </a:r>
            <a:r>
              <a:rPr lang="ro-RO" dirty="0" smtClean="0"/>
              <a:t>Atelier atribuții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70722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966022" y="1027187"/>
            <a:ext cx="1629697" cy="36512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 smtClean="0">
                <a:solidFill>
                  <a:srgbClr val="59A63E"/>
                </a:solidFill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Con</a:t>
            </a:r>
            <a:r>
              <a:rPr lang="ro-RO" sz="2400" b="1" dirty="0" smtClean="0">
                <a:solidFill>
                  <a:srgbClr val="59A63E"/>
                </a:solidFill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ținut</a:t>
            </a:r>
            <a:endParaRPr lang="hu-HU" sz="2400" b="1" dirty="0">
              <a:solidFill>
                <a:srgbClr val="59A63E"/>
              </a:solidFill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A0147F0-A818-D71B-F779-0C90EE6DE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>
                <a:solidFill>
                  <a:schemeClr val="bg1"/>
                </a:solidFill>
              </a:rPr>
              <a:t>2</a:t>
            </a:fld>
            <a:endParaRPr lang="hu-HU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722A1A89-7A0B-10B1-9A53-4A1E3B1C7F4D}"/>
              </a:ext>
            </a:extLst>
          </p:cNvPr>
          <p:cNvSpPr txBox="1"/>
          <p:nvPr/>
        </p:nvSpPr>
        <p:spPr>
          <a:xfrm>
            <a:off x="3116825" y="1027187"/>
            <a:ext cx="810915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o-RO" sz="2400" dirty="0" smtClean="0">
                <a:solidFill>
                  <a:prstClr val="black"/>
                </a:solidFill>
                <a:latin typeface="Calibri" panose="020F0502020204030204"/>
                <a:ea typeface="MS UI Gothic" panose="020B0600070205080204" pitchFamily="34" charset="-128"/>
              </a:rPr>
              <a:t>Scop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MS UI Gothic" panose="020B0600070205080204" pitchFamily="34" charset="-128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solidFill>
                  <a:prstClr val="black"/>
                </a:solidFill>
                <a:latin typeface="Calibri" panose="020F0502020204030204"/>
                <a:ea typeface="MS UI Gothic" panose="020B0600070205080204" pitchFamily="34" charset="-128"/>
              </a:rPr>
              <a:t>Proces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MS UI Gothic" panose="020B0600070205080204" pitchFamily="34" charset="-128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UI Gothic" panose="020B0600070205080204" pitchFamily="34" charset="-128"/>
                <a:cs typeface="+mn-cs"/>
              </a:rPr>
              <a:t>G</a:t>
            </a:r>
            <a:r>
              <a:rPr kumimoji="0" lang="ro-RO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UI Gothic" panose="020B0600070205080204" pitchFamily="34" charset="-128"/>
                <a:cs typeface="+mn-cs"/>
              </a:rPr>
              <a:t>h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UI Gothic" panose="020B0600070205080204" pitchFamily="34" charset="-128"/>
                <a:cs typeface="+mn-cs"/>
              </a:rPr>
              <a:t>id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MS UI Gothic" panose="020B0600070205080204" pitchFamily="34" charset="-128"/>
              <a:cs typeface="+mn-cs"/>
            </a:endParaRPr>
          </a:p>
          <a:p>
            <a:pPr marL="457200" lvl="0" indent="-457200">
              <a:spcBef>
                <a:spcPts val="600"/>
              </a:spcBef>
              <a:buFont typeface="+mj-lt"/>
              <a:buAutoNum type="arabicPeriod"/>
              <a:defRPr/>
            </a:pPr>
            <a:r>
              <a:rPr lang="en-US" sz="2400" dirty="0" err="1">
                <a:solidFill>
                  <a:prstClr val="black"/>
                </a:solidFill>
                <a:ea typeface="MS UI Gothic" panose="020B0600070205080204" pitchFamily="34" charset="-128"/>
              </a:rPr>
              <a:t>Șablon</a:t>
            </a:r>
            <a:r>
              <a:rPr lang="en-US" sz="2400" dirty="0">
                <a:solidFill>
                  <a:prstClr val="black"/>
                </a:solidFill>
                <a:ea typeface="MS UI Gothic" panose="020B0600070205080204" pitchFamily="34" charset="-128"/>
              </a:rPr>
              <a:t> de </a:t>
            </a:r>
            <a:r>
              <a:rPr lang="en-US" sz="2400" dirty="0" err="1">
                <a:solidFill>
                  <a:prstClr val="black"/>
                </a:solidFill>
                <a:ea typeface="MS UI Gothic" panose="020B0600070205080204" pitchFamily="34" charset="-128"/>
              </a:rPr>
              <a:t>prezentare</a:t>
            </a:r>
            <a:r>
              <a:rPr lang="en-US" sz="2400" dirty="0">
                <a:solidFill>
                  <a:prstClr val="black"/>
                </a:solidFill>
                <a:ea typeface="MS UI Gothic" panose="020B0600070205080204" pitchFamily="34" charset="-128"/>
              </a:rPr>
              <a:t> a </a:t>
            </a:r>
            <a:r>
              <a:rPr lang="en-US" sz="2400" dirty="0" err="1" smtClean="0">
                <a:solidFill>
                  <a:prstClr val="black"/>
                </a:solidFill>
                <a:ea typeface="MS UI Gothic" panose="020B0600070205080204" pitchFamily="34" charset="-128"/>
              </a:rPr>
              <a:t>proiectului</a:t>
            </a:r>
            <a:endParaRPr lang="ro-RO" sz="2400" dirty="0" smtClean="0">
              <a:solidFill>
                <a:prstClr val="black"/>
              </a:solidFill>
              <a:ea typeface="MS UI Gothic" panose="020B0600070205080204" pitchFamily="34" charset="-128"/>
            </a:endParaRPr>
          </a:p>
          <a:p>
            <a:pPr marL="457200" lvl="0" indent="-457200">
              <a:spcBef>
                <a:spcPts val="600"/>
              </a:spcBef>
              <a:buFont typeface="+mj-lt"/>
              <a:buAutoNum type="arabicPeriod"/>
              <a:defRPr/>
            </a:pPr>
            <a:r>
              <a:rPr lang="en-US" sz="2400" dirty="0" err="1" smtClean="0">
                <a:solidFill>
                  <a:prstClr val="black"/>
                </a:solidFill>
                <a:ea typeface="MS UI Gothic" panose="020B0600070205080204" pitchFamily="34" charset="-128"/>
              </a:rPr>
              <a:t>Inventar</a:t>
            </a:r>
            <a:r>
              <a:rPr lang="ro-RO" sz="2400" dirty="0" smtClean="0">
                <a:solidFill>
                  <a:prstClr val="black"/>
                </a:solidFill>
                <a:ea typeface="MS UI Gothic" panose="020B0600070205080204" pitchFamily="34" charset="-128"/>
              </a:rPr>
              <a:t>ul</a:t>
            </a:r>
            <a:r>
              <a:rPr lang="en-US" sz="2400" dirty="0" smtClean="0">
                <a:solidFill>
                  <a:prstClr val="black"/>
                </a:solidFill>
                <a:ea typeface="MS UI Gothic" panose="020B0600070205080204" pitchFamily="34" charset="-128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ea typeface="MS UI Gothic" panose="020B0600070205080204" pitchFamily="34" charset="-128"/>
              </a:rPr>
              <a:t>subiect</a:t>
            </a:r>
            <a:r>
              <a:rPr lang="ro-RO" sz="2400" dirty="0" smtClean="0">
                <a:solidFill>
                  <a:prstClr val="black"/>
                </a:solidFill>
                <a:ea typeface="MS UI Gothic" panose="020B0600070205080204" pitchFamily="34" charset="-128"/>
              </a:rPr>
              <a:t>ului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xmlns="" id="{4AD0F661-2D0C-5E55-FBE2-6E66487BB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D. </a:t>
            </a:r>
            <a:r>
              <a:rPr lang="ro-RO" dirty="0" smtClean="0">
                <a:solidFill>
                  <a:schemeClr val="bg1"/>
                </a:solidFill>
              </a:rPr>
              <a:t>Practică</a:t>
            </a:r>
            <a:r>
              <a:rPr lang="en-US" dirty="0" smtClean="0">
                <a:solidFill>
                  <a:schemeClr val="bg1"/>
                </a:solidFill>
              </a:rPr>
              <a:t>– </a:t>
            </a:r>
            <a:r>
              <a:rPr lang="en-US" dirty="0">
                <a:solidFill>
                  <a:schemeClr val="bg1"/>
                </a:solidFill>
              </a:rPr>
              <a:t>9.1 </a:t>
            </a:r>
            <a:r>
              <a:rPr lang="ro-RO" dirty="0" smtClean="0">
                <a:solidFill>
                  <a:schemeClr val="bg1"/>
                </a:solidFill>
              </a:rPr>
              <a:t>Proiect Individual</a:t>
            </a:r>
            <a:r>
              <a:rPr lang="en-US" dirty="0" smtClean="0">
                <a:solidFill>
                  <a:schemeClr val="bg1"/>
                </a:solidFill>
              </a:rPr>
              <a:t>: </a:t>
            </a:r>
            <a:r>
              <a:rPr lang="ro-RO" dirty="0" smtClean="0">
                <a:solidFill>
                  <a:schemeClr val="bg1"/>
                </a:solidFill>
              </a:rPr>
              <a:t>Atelier de atribuții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397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1. </a:t>
            </a:r>
            <a:r>
              <a:rPr lang="ro-RO" sz="2400" b="1" dirty="0" smtClean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Scop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359742" y="2137403"/>
            <a:ext cx="8573729" cy="2169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Revizuirea</a:t>
            </a:r>
            <a:r>
              <a:rPr lang="en-US" sz="2400" dirty="0"/>
              <a:t> </a:t>
            </a:r>
            <a:r>
              <a:rPr lang="en-US" sz="2400" dirty="0" err="1"/>
              <a:t>critică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aprofundarea</a:t>
            </a:r>
            <a:r>
              <a:rPr lang="en-US" sz="2400" dirty="0"/>
              <a:t> </a:t>
            </a:r>
            <a:r>
              <a:rPr lang="en-US" sz="2400" dirty="0" err="1"/>
              <a:t>cunoștințelor</a:t>
            </a:r>
            <a:r>
              <a:rPr lang="en-US" sz="2400" dirty="0"/>
              <a:t> </a:t>
            </a:r>
            <a:r>
              <a:rPr lang="en-US" sz="2400" dirty="0" err="1"/>
              <a:t>dobândite</a:t>
            </a:r>
            <a:r>
              <a:rPr lang="en-US" sz="2400" dirty="0"/>
              <a:t> la curs </a:t>
            </a:r>
            <a:r>
              <a:rPr lang="en-US" sz="2400" dirty="0" err="1"/>
              <a:t>prin</a:t>
            </a:r>
            <a:r>
              <a:rPr lang="en-US" sz="2400" dirty="0"/>
              <a:t> </a:t>
            </a:r>
            <a:r>
              <a:rPr lang="en-US" sz="2400" dirty="0" err="1"/>
              <a:t>analiza</a:t>
            </a:r>
            <a:r>
              <a:rPr lang="en-US" sz="2400" dirty="0"/>
              <a:t> </a:t>
            </a:r>
            <a:r>
              <a:rPr lang="en-US" sz="2400" dirty="0" err="1"/>
              <a:t>unui</a:t>
            </a:r>
            <a:r>
              <a:rPr lang="en-US" sz="2400" dirty="0"/>
              <a:t> </a:t>
            </a:r>
            <a:r>
              <a:rPr lang="en-US" sz="2400" dirty="0" err="1"/>
              <a:t>caz</a:t>
            </a:r>
            <a:r>
              <a:rPr lang="en-US" sz="2400" dirty="0"/>
              <a:t> </a:t>
            </a:r>
            <a:r>
              <a:rPr lang="en-US" sz="2400" dirty="0" err="1"/>
              <a:t>sau</a:t>
            </a:r>
            <a:r>
              <a:rPr lang="en-US" sz="2400" dirty="0"/>
              <a:t> a </a:t>
            </a:r>
            <a:r>
              <a:rPr lang="en-US" sz="2400" dirty="0" err="1"/>
              <a:t>unei</a:t>
            </a:r>
            <a:r>
              <a:rPr lang="en-US" sz="2400" dirty="0"/>
              <a:t> </a:t>
            </a:r>
            <a:r>
              <a:rPr lang="en-US" sz="2400" dirty="0" err="1"/>
              <a:t>abordări</a:t>
            </a:r>
            <a:r>
              <a:rPr lang="en-US" sz="2400" dirty="0"/>
              <a:t> </a:t>
            </a:r>
            <a:r>
              <a:rPr lang="en-US" sz="2400" dirty="0" err="1"/>
              <a:t>specifice</a:t>
            </a:r>
            <a:r>
              <a:rPr lang="en-US" sz="2400" dirty="0"/>
              <a:t>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Schimb</a:t>
            </a:r>
            <a:r>
              <a:rPr lang="en-US" sz="2400" dirty="0"/>
              <a:t> de </a:t>
            </a:r>
            <a:r>
              <a:rPr lang="en-US" sz="2400" dirty="0" err="1"/>
              <a:t>rezultate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motivație</a:t>
            </a:r>
            <a:r>
              <a:rPr lang="en-US" sz="2400" dirty="0"/>
              <a:t> </a:t>
            </a:r>
            <a:r>
              <a:rPr lang="en-US" sz="2400" dirty="0" err="1"/>
              <a:t>inspirațională</a:t>
            </a:r>
            <a:r>
              <a:rPr lang="en-US" sz="2400" dirty="0"/>
              <a:t> </a:t>
            </a:r>
            <a:r>
              <a:rPr lang="en-US" sz="2400" dirty="0" err="1"/>
              <a:t>prin</a:t>
            </a:r>
            <a:r>
              <a:rPr lang="en-US" sz="2400" dirty="0"/>
              <a:t> </a:t>
            </a:r>
            <a:r>
              <a:rPr lang="en-US" sz="2400" dirty="0" err="1"/>
              <a:t>intermediul</a:t>
            </a:r>
            <a:r>
              <a:rPr lang="en-US" sz="2400" dirty="0"/>
              <a:t> </a:t>
            </a:r>
            <a:r>
              <a:rPr lang="en-US" sz="2400" dirty="0" err="1"/>
              <a:t>programului</a:t>
            </a:r>
            <a:r>
              <a:rPr lang="en-US" sz="2400" dirty="0"/>
              <a:t> </a:t>
            </a:r>
            <a:r>
              <a:rPr lang="en-US" sz="2400" dirty="0" smtClean="0"/>
              <a:t>Couriers </a:t>
            </a:r>
            <a:r>
              <a:rPr lang="en-US" sz="2400" dirty="0"/>
              <a:t>Go Green </a:t>
            </a:r>
            <a:r>
              <a:rPr lang="en-US" sz="2400" dirty="0" smtClean="0">
                <a:hlinkClick r:id="rId3"/>
              </a:rPr>
              <a:t>Expert</a:t>
            </a:r>
            <a:r>
              <a:rPr lang="el-GR" sz="2400" dirty="0" smtClean="0">
                <a:hlinkClick r:id="rId3"/>
              </a:rPr>
              <a:t> </a:t>
            </a:r>
            <a:r>
              <a:rPr lang="en-US" sz="2400" dirty="0">
                <a:hlinkClick r:id="rId3"/>
              </a:rPr>
              <a:t>Blog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i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D. </a:t>
            </a:r>
            <a:r>
              <a:rPr lang="ro-RO" dirty="0">
                <a:solidFill>
                  <a:schemeClr val="bg1"/>
                </a:solidFill>
              </a:rPr>
              <a:t>Practică</a:t>
            </a:r>
            <a:r>
              <a:rPr lang="en-US" dirty="0">
                <a:solidFill>
                  <a:schemeClr val="bg1"/>
                </a:solidFill>
              </a:rPr>
              <a:t>– 9.1 </a:t>
            </a:r>
            <a:r>
              <a:rPr lang="ro-RO" dirty="0">
                <a:solidFill>
                  <a:schemeClr val="bg1"/>
                </a:solidFill>
              </a:rPr>
              <a:t>Proiect Individual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ro-RO" dirty="0">
                <a:solidFill>
                  <a:schemeClr val="bg1"/>
                </a:solidFill>
              </a:rPr>
              <a:t>Atelier de atribuții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1C6E0338-C4D5-2948-0948-985BDDBFF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3</a:t>
            </a:fld>
            <a:endParaRPr lang="hu-HU"/>
          </a:p>
        </p:txBody>
      </p:sp>
      <p:pic>
        <p:nvPicPr>
          <p:cNvPr id="6" name="Graphic 5" descr="Thought outline">
            <a:extLst>
              <a:ext uri="{FF2B5EF4-FFF2-40B4-BE49-F238E27FC236}">
                <a16:creationId xmlns:a16="http://schemas.microsoft.com/office/drawing/2014/main" xmlns="" id="{3ECEE532-AD76-EDE0-CD97-B5C93D7812D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179871" y="1881369"/>
            <a:ext cx="914400" cy="914400"/>
          </a:xfrm>
          <a:prstGeom prst="rect">
            <a:avLst/>
          </a:prstGeom>
        </p:spPr>
      </p:pic>
      <p:pic>
        <p:nvPicPr>
          <p:cNvPr id="9" name="Graphic 8" descr="Questions outline">
            <a:extLst>
              <a:ext uri="{FF2B5EF4-FFF2-40B4-BE49-F238E27FC236}">
                <a16:creationId xmlns:a16="http://schemas.microsoft.com/office/drawing/2014/main" xmlns="" id="{5688FC1F-3454-3399-C3CB-ACB0F3D9B25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1179871" y="322196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348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2. </a:t>
            </a:r>
            <a:r>
              <a:rPr lang="en-US" sz="2400" b="1" dirty="0" err="1" smtClean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Proces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359742" y="1624938"/>
            <a:ext cx="8573729" cy="4052381"/>
          </a:xfrm>
        </p:spPr>
        <p:txBody>
          <a:bodyPr>
            <a:normAutofit/>
          </a:bodyPr>
          <a:lstStyle/>
          <a:p>
            <a:r>
              <a:rPr lang="en-US" sz="2400" dirty="0" err="1"/>
              <a:t>Această</a:t>
            </a:r>
            <a:r>
              <a:rPr lang="en-US" sz="2400" dirty="0"/>
              <a:t> </a:t>
            </a:r>
            <a:r>
              <a:rPr lang="en-US" sz="2400" dirty="0" err="1"/>
              <a:t>activitate</a:t>
            </a:r>
            <a:r>
              <a:rPr lang="en-US" sz="2400" dirty="0"/>
              <a:t> </a:t>
            </a:r>
            <a:r>
              <a:rPr lang="en-US" sz="2400" dirty="0" err="1"/>
              <a:t>este</a:t>
            </a:r>
            <a:r>
              <a:rPr lang="en-US" sz="2400" dirty="0"/>
              <a:t> o </a:t>
            </a:r>
            <a:r>
              <a:rPr lang="en-US" sz="2400" dirty="0" err="1"/>
              <a:t>opțiune</a:t>
            </a:r>
            <a:r>
              <a:rPr lang="en-US" sz="2400" dirty="0"/>
              <a:t> </a:t>
            </a:r>
            <a:r>
              <a:rPr lang="en-US" sz="2400" dirty="0" err="1"/>
              <a:t>suplimentară</a:t>
            </a:r>
            <a:r>
              <a:rPr lang="en-US" sz="2400" dirty="0"/>
              <a:t> la </a:t>
            </a:r>
            <a:r>
              <a:rPr lang="en-US" sz="2400" dirty="0" err="1"/>
              <a:t>pachetul</a:t>
            </a:r>
            <a:r>
              <a:rPr lang="en-US" sz="2400" dirty="0"/>
              <a:t> de </a:t>
            </a:r>
            <a:r>
              <a:rPr lang="en-US" sz="2400" dirty="0" err="1"/>
              <a:t>formare</a:t>
            </a:r>
            <a:r>
              <a:rPr lang="en-US" sz="2400" dirty="0"/>
              <a:t> </a:t>
            </a:r>
            <a:r>
              <a:rPr lang="en-US" sz="2400" dirty="0" err="1"/>
              <a:t>obișnuit</a:t>
            </a:r>
            <a:r>
              <a:rPr lang="en-US" sz="2400" dirty="0"/>
              <a:t>.</a:t>
            </a:r>
            <a:endParaRPr lang="en-US" sz="2400" dirty="0"/>
          </a:p>
          <a:p>
            <a:r>
              <a:rPr lang="en-US" sz="2400" dirty="0" err="1"/>
              <a:t>Urmând</a:t>
            </a:r>
            <a:r>
              <a:rPr lang="en-US" sz="2400" dirty="0"/>
              <a:t> </a:t>
            </a:r>
            <a:r>
              <a:rPr lang="en-US" sz="2400" dirty="0" err="1"/>
              <a:t>ghidul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pașii</a:t>
            </a:r>
            <a:r>
              <a:rPr lang="en-US" sz="2400" dirty="0"/>
              <a:t> de la </a:t>
            </a:r>
            <a:r>
              <a:rPr lang="en-US" sz="2400" dirty="0" err="1"/>
              <a:t>punctele</a:t>
            </a:r>
            <a:r>
              <a:rPr lang="en-US" sz="2400" dirty="0"/>
              <a:t> 9.1 </a:t>
            </a:r>
            <a:r>
              <a:rPr lang="en-US" sz="2400" dirty="0" err="1"/>
              <a:t>și</a:t>
            </a:r>
            <a:r>
              <a:rPr lang="en-US" sz="2400" dirty="0"/>
              <a:t> 9.2, </a:t>
            </a:r>
            <a:r>
              <a:rPr lang="en-US" sz="2400" dirty="0" err="1"/>
              <a:t>fiecare</a:t>
            </a:r>
            <a:r>
              <a:rPr lang="en-US" sz="2400" dirty="0"/>
              <a:t> </a:t>
            </a:r>
            <a:r>
              <a:rPr lang="en-US" sz="2400" dirty="0" err="1"/>
              <a:t>cursant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selecta</a:t>
            </a:r>
            <a:r>
              <a:rPr lang="en-US" sz="2400" dirty="0"/>
              <a:t> un </a:t>
            </a:r>
            <a:r>
              <a:rPr lang="en-US" sz="2400" dirty="0" err="1"/>
              <a:t>subiect</a:t>
            </a:r>
            <a:r>
              <a:rPr lang="en-US" sz="2400" dirty="0"/>
              <a:t> din </a:t>
            </a:r>
            <a:r>
              <a:rPr lang="en-US" sz="2400" dirty="0" err="1"/>
              <a:t>lista</a:t>
            </a:r>
            <a:r>
              <a:rPr lang="en-US" sz="2400" dirty="0"/>
              <a:t> de </a:t>
            </a:r>
            <a:r>
              <a:rPr lang="en-US" sz="2400" dirty="0" err="1"/>
              <a:t>subiecte</a:t>
            </a:r>
            <a:r>
              <a:rPr lang="en-US" sz="2400" dirty="0"/>
              <a:t> </a:t>
            </a:r>
            <a:r>
              <a:rPr lang="en-US" sz="2400" dirty="0" err="1"/>
              <a:t>propuse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dezvolta</a:t>
            </a:r>
            <a:r>
              <a:rPr lang="en-US" sz="2400" dirty="0"/>
              <a:t> </a:t>
            </a:r>
            <a:r>
              <a:rPr lang="en-US" sz="2400" dirty="0" err="1"/>
              <a:t>propriul</a:t>
            </a:r>
            <a:r>
              <a:rPr lang="en-US" sz="2400" dirty="0"/>
              <a:t> </a:t>
            </a:r>
            <a:r>
              <a:rPr lang="en-US" sz="2400" dirty="0" err="1"/>
              <a:t>proiect</a:t>
            </a:r>
            <a:r>
              <a:rPr lang="en-US" sz="2400" dirty="0"/>
              <a:t> individual. </a:t>
            </a:r>
            <a:endParaRPr lang="en-US" sz="2400" dirty="0"/>
          </a:p>
          <a:p>
            <a:r>
              <a:rPr lang="en-US" sz="2400" dirty="0" err="1"/>
              <a:t>După</a:t>
            </a:r>
            <a:r>
              <a:rPr lang="en-US" sz="2400" dirty="0"/>
              <a:t> </a:t>
            </a:r>
            <a:r>
              <a:rPr lang="en-US" sz="2400" dirty="0" err="1"/>
              <a:t>cercetarea</a:t>
            </a:r>
            <a:r>
              <a:rPr lang="en-US" sz="2400" dirty="0"/>
              <a:t> de </a:t>
            </a:r>
            <a:r>
              <a:rPr lang="en-US" sz="2400" dirty="0" err="1"/>
              <a:t>birou</a:t>
            </a:r>
            <a:r>
              <a:rPr lang="en-US" sz="2400" dirty="0"/>
              <a:t>, </a:t>
            </a:r>
            <a:r>
              <a:rPr lang="en-US" sz="2400" dirty="0" err="1"/>
              <a:t>implementarea</a:t>
            </a:r>
            <a:r>
              <a:rPr lang="en-US" sz="2400" dirty="0"/>
              <a:t> </a:t>
            </a:r>
            <a:r>
              <a:rPr lang="en-US" sz="2400" dirty="0" err="1"/>
              <a:t>șablonului</a:t>
            </a:r>
            <a:r>
              <a:rPr lang="en-US" sz="2400" dirty="0"/>
              <a:t> de </a:t>
            </a:r>
            <a:r>
              <a:rPr lang="en-US" sz="2400" dirty="0" err="1"/>
              <a:t>proiect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prezentarea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discuția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cadrul</a:t>
            </a:r>
            <a:r>
              <a:rPr lang="en-US" sz="2400" dirty="0"/>
              <a:t> </a:t>
            </a:r>
            <a:r>
              <a:rPr lang="en-US" sz="2400" dirty="0" err="1"/>
              <a:t>echipei</a:t>
            </a:r>
            <a:r>
              <a:rPr lang="en-US" sz="2400" dirty="0"/>
              <a:t>, </a:t>
            </a:r>
            <a:r>
              <a:rPr lang="en-US" sz="2400" dirty="0" err="1"/>
              <a:t>fiecare</a:t>
            </a:r>
            <a:r>
              <a:rPr lang="en-US" sz="2400" dirty="0"/>
              <a:t> </a:t>
            </a:r>
            <a:r>
              <a:rPr lang="en-US" sz="2400" dirty="0" err="1"/>
              <a:t>membru</a:t>
            </a:r>
            <a:r>
              <a:rPr lang="en-US" sz="2400" dirty="0"/>
              <a:t> al </a:t>
            </a:r>
            <a:r>
              <a:rPr lang="en-US" sz="2400" dirty="0" err="1"/>
              <a:t>echipei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putea</a:t>
            </a:r>
            <a:r>
              <a:rPr lang="en-US" sz="2400" dirty="0"/>
              <a:t> </a:t>
            </a:r>
            <a:r>
              <a:rPr lang="en-US" sz="2400" dirty="0" err="1"/>
              <a:t>să</a:t>
            </a:r>
            <a:r>
              <a:rPr lang="en-US" sz="2400" dirty="0"/>
              <a:t> </a:t>
            </a:r>
            <a:r>
              <a:rPr lang="en-US" sz="2400" dirty="0" err="1"/>
              <a:t>își</a:t>
            </a:r>
            <a:r>
              <a:rPr lang="en-US" sz="2400" dirty="0"/>
              <a:t> </a:t>
            </a:r>
            <a:r>
              <a:rPr lang="en-US" sz="2400" dirty="0" err="1"/>
              <a:t>împărtășească</a:t>
            </a:r>
            <a:r>
              <a:rPr lang="en-US" sz="2400" dirty="0"/>
              <a:t> </a:t>
            </a:r>
            <a:r>
              <a:rPr lang="en-US" sz="2400" dirty="0" err="1"/>
              <a:t>proiectul</a:t>
            </a:r>
            <a:r>
              <a:rPr lang="en-US" sz="2400" dirty="0"/>
              <a:t> </a:t>
            </a:r>
            <a:r>
              <a:rPr lang="en-US" sz="2400" dirty="0" err="1"/>
              <a:t>prin</a:t>
            </a:r>
            <a:r>
              <a:rPr lang="en-US" sz="2400" dirty="0"/>
              <a:t> </a:t>
            </a:r>
            <a:r>
              <a:rPr lang="en-US" sz="2400" dirty="0" err="1"/>
              <a:t>intermediul</a:t>
            </a:r>
            <a:r>
              <a:rPr lang="en-US" sz="2400" dirty="0"/>
              <a:t> site-</a:t>
            </a:r>
            <a:r>
              <a:rPr lang="en-US" sz="2400" dirty="0" err="1"/>
              <a:t>ului</a:t>
            </a:r>
            <a:r>
              <a:rPr lang="en-US" sz="2400" dirty="0"/>
              <a:t> Couriers Go Green </a:t>
            </a:r>
            <a:r>
              <a:rPr lang="en-US" sz="2400" dirty="0" smtClean="0">
                <a:hlinkClick r:id="rId3"/>
              </a:rPr>
              <a:t>Expert </a:t>
            </a:r>
            <a:r>
              <a:rPr lang="en-US" sz="2400" dirty="0">
                <a:hlinkClick r:id="rId3"/>
              </a:rPr>
              <a:t>Blog</a:t>
            </a:r>
            <a:r>
              <a:rPr lang="en-US" sz="2400" dirty="0"/>
              <a:t>.</a:t>
            </a:r>
            <a:endParaRPr lang="en-US" sz="2400" i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D. </a:t>
            </a:r>
            <a:r>
              <a:rPr lang="ro-RO" dirty="0">
                <a:solidFill>
                  <a:schemeClr val="bg1"/>
                </a:solidFill>
              </a:rPr>
              <a:t>Practică</a:t>
            </a:r>
            <a:r>
              <a:rPr lang="en-US" dirty="0">
                <a:solidFill>
                  <a:schemeClr val="bg1"/>
                </a:solidFill>
              </a:rPr>
              <a:t>– 9.1 </a:t>
            </a:r>
            <a:r>
              <a:rPr lang="ro-RO" dirty="0">
                <a:solidFill>
                  <a:schemeClr val="bg1"/>
                </a:solidFill>
              </a:rPr>
              <a:t>Proiect Individual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ro-RO" dirty="0">
                <a:solidFill>
                  <a:schemeClr val="bg1"/>
                </a:solidFill>
              </a:rPr>
              <a:t>Atelier de atribuții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1C6E0338-C4D5-2948-0948-985BDDBFF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4</a:t>
            </a:fld>
            <a:endParaRPr lang="hu-HU"/>
          </a:p>
        </p:txBody>
      </p:sp>
      <p:pic>
        <p:nvPicPr>
          <p:cNvPr id="7" name="Graphic 6" descr="Board Of Directors outline">
            <a:extLst>
              <a:ext uri="{FF2B5EF4-FFF2-40B4-BE49-F238E27FC236}">
                <a16:creationId xmlns:a16="http://schemas.microsoft.com/office/drawing/2014/main" xmlns="" id="{1A18D263-0F41-5DF2-FD49-A17D7856396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106987" y="154494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691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3. Guide</a:t>
            </a:r>
            <a:endParaRPr lang="hu-HU" sz="2400" b="1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D. </a:t>
            </a:r>
            <a:r>
              <a:rPr lang="ro-RO" dirty="0">
                <a:solidFill>
                  <a:schemeClr val="bg1"/>
                </a:solidFill>
              </a:rPr>
              <a:t>Practică</a:t>
            </a:r>
            <a:r>
              <a:rPr lang="en-US" dirty="0">
                <a:solidFill>
                  <a:schemeClr val="bg1"/>
                </a:solidFill>
              </a:rPr>
              <a:t>– 9.1 </a:t>
            </a:r>
            <a:r>
              <a:rPr lang="ro-RO" dirty="0">
                <a:solidFill>
                  <a:schemeClr val="bg1"/>
                </a:solidFill>
              </a:rPr>
              <a:t>Proiect Individual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ro-RO" dirty="0">
                <a:solidFill>
                  <a:schemeClr val="bg1"/>
                </a:solidFill>
              </a:rPr>
              <a:t>Atelier de atribuții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1C6E0338-C4D5-2948-0948-985BDDBFF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5</a:t>
            </a:fld>
            <a:endParaRPr lang="hu-HU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xmlns="" id="{009E22C0-A866-6845-74D2-99CAAF81F6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4423269"/>
              </p:ext>
            </p:extLst>
          </p:nvPr>
        </p:nvGraphicFramePr>
        <p:xfrm>
          <a:off x="1088103" y="84045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A8F5B50C-36F7-9B41-15AE-36FC50EEBBD3}"/>
              </a:ext>
            </a:extLst>
          </p:cNvPr>
          <p:cNvSpPr txBox="1"/>
          <p:nvPr/>
        </p:nvSpPr>
        <p:spPr>
          <a:xfrm>
            <a:off x="9216101" y="3203764"/>
            <a:ext cx="297589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Tip de </a:t>
            </a:r>
            <a:r>
              <a:rPr lang="en-US" sz="1200" dirty="0" err="1"/>
              <a:t>surse</a:t>
            </a:r>
            <a:r>
              <a:rPr lang="en-US" sz="1200" dirty="0"/>
              <a:t> :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Site-</a:t>
            </a:r>
            <a:r>
              <a:rPr lang="en-US" sz="1200" dirty="0" err="1"/>
              <a:t>uri</a:t>
            </a:r>
            <a:r>
              <a:rPr lang="en-US" sz="1200" dirty="0"/>
              <a:t> </a:t>
            </a:r>
            <a:r>
              <a:rPr lang="en-US" sz="1200" dirty="0" err="1"/>
              <a:t>oficiale</a:t>
            </a:r>
            <a:r>
              <a:rPr lang="en-US" sz="1200" dirty="0"/>
              <a:t> ale </a:t>
            </a:r>
            <a:r>
              <a:rPr lang="en-US" sz="1200" dirty="0" err="1"/>
              <a:t>organizațiilor</a:t>
            </a:r>
            <a:r>
              <a:rPr lang="en-US" sz="1200" dirty="0"/>
              <a:t> </a:t>
            </a:r>
            <a:r>
              <a:rPr lang="en-US" sz="1200" dirty="0" err="1"/>
              <a:t>și</a:t>
            </a:r>
            <a:r>
              <a:rPr lang="en-US" sz="1200" dirty="0"/>
              <a:t> </a:t>
            </a:r>
            <a:r>
              <a:rPr lang="en-US" sz="1200" dirty="0" err="1"/>
              <a:t>serviciilor</a:t>
            </a:r>
            <a:r>
              <a:rPr lang="en-US" sz="1200" dirty="0"/>
              <a:t> </a:t>
            </a:r>
            <a:r>
              <a:rPr lang="en-US" sz="1200" dirty="0" err="1"/>
              <a:t>internaționale</a:t>
            </a:r>
            <a:r>
              <a:rPr lang="en-US" sz="1200" dirty="0"/>
              <a:t> (de </a:t>
            </a:r>
            <a:r>
              <a:rPr lang="en-US" sz="1200" dirty="0" err="1"/>
              <a:t>exemplu</a:t>
            </a:r>
            <a:r>
              <a:rPr lang="en-US" sz="1200" dirty="0"/>
              <a:t>, </a:t>
            </a:r>
            <a:r>
              <a:rPr lang="en-US" sz="1200" dirty="0" err="1"/>
              <a:t>Organizația</a:t>
            </a:r>
            <a:r>
              <a:rPr lang="en-US" sz="1200" dirty="0"/>
              <a:t> </a:t>
            </a:r>
            <a:r>
              <a:rPr lang="en-US" sz="1200" dirty="0" err="1"/>
              <a:t>Națiunilor</a:t>
            </a:r>
            <a:r>
              <a:rPr lang="en-US" sz="1200" dirty="0"/>
              <a:t> Unite; ITF; </a:t>
            </a:r>
            <a:r>
              <a:rPr lang="en-US" sz="1200" dirty="0" err="1"/>
              <a:t>Banca</a:t>
            </a:r>
            <a:r>
              <a:rPr lang="en-US" sz="1200" dirty="0"/>
              <a:t> </a:t>
            </a:r>
            <a:r>
              <a:rPr lang="en-US" sz="1200" dirty="0" err="1"/>
              <a:t>Mondială</a:t>
            </a:r>
            <a:r>
              <a:rPr lang="en-US" sz="1200" dirty="0"/>
              <a:t>; UITP; </a:t>
            </a:r>
            <a:r>
              <a:rPr lang="en-US" sz="1200" dirty="0" err="1"/>
              <a:t>Comisia</a:t>
            </a:r>
            <a:r>
              <a:rPr lang="en-US" sz="1200" dirty="0"/>
              <a:t> </a:t>
            </a:r>
            <a:r>
              <a:rPr lang="en-US" sz="1200" dirty="0" err="1"/>
              <a:t>Europeană</a:t>
            </a:r>
            <a:r>
              <a:rPr lang="en-US" sz="1200" dirty="0"/>
              <a:t>; </a:t>
            </a:r>
            <a:r>
              <a:rPr lang="en-US" sz="1200" dirty="0" err="1"/>
              <a:t>Alianța</a:t>
            </a:r>
            <a:r>
              <a:rPr lang="en-US" sz="1200" dirty="0"/>
              <a:t> ALICE; </a:t>
            </a:r>
            <a:r>
              <a:rPr lang="en-US" sz="1200" dirty="0" err="1"/>
              <a:t>MaaS</a:t>
            </a:r>
            <a:r>
              <a:rPr lang="en-US" sz="1200" dirty="0"/>
              <a:t> Alliance; ERTRAC; ERTICO; ELTIS; CIVITAS; EIT Urban Mobility; IEA; </a:t>
            </a:r>
            <a:r>
              <a:rPr lang="en-US" sz="1200" dirty="0" err="1"/>
              <a:t>Agenția</a:t>
            </a:r>
            <a:r>
              <a:rPr lang="en-US" sz="1200" dirty="0"/>
              <a:t> </a:t>
            </a:r>
            <a:r>
              <a:rPr lang="en-US" sz="1200" dirty="0" err="1"/>
              <a:t>Europeană</a:t>
            </a:r>
            <a:r>
              <a:rPr lang="en-US" sz="1200" dirty="0"/>
              <a:t> de </a:t>
            </a:r>
            <a:r>
              <a:rPr lang="en-US" sz="1200" dirty="0" err="1"/>
              <a:t>Mediu</a:t>
            </a:r>
            <a:r>
              <a:rPr lang="en-US" sz="1200" dirty="0"/>
              <a:t>; Transport &amp; Environment Eurostat etc</a:t>
            </a:r>
            <a:r>
              <a:rPr lang="en-US" sz="1200" kern="800" dirty="0" smtClean="0">
                <a:effectLst/>
                <a:ea typeface="Times New Roman" panose="02020603050405020304" pitchFamily="18" charset="0"/>
              </a:rPr>
              <a:t>.)</a:t>
            </a:r>
            <a:endParaRPr lang="en-US" sz="1200" kern="800" dirty="0">
              <a:effectLst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kern="800" dirty="0"/>
              <a:t>Site-</a:t>
            </a:r>
            <a:r>
              <a:rPr lang="en-US" sz="1200" kern="800" dirty="0" err="1"/>
              <a:t>uri</a:t>
            </a:r>
            <a:r>
              <a:rPr lang="en-US" sz="1200" kern="800" dirty="0"/>
              <a:t> </a:t>
            </a:r>
            <a:r>
              <a:rPr lang="en-US" sz="1200" kern="800" dirty="0" err="1"/>
              <a:t>și</a:t>
            </a:r>
            <a:r>
              <a:rPr lang="en-US" sz="1200" kern="800" dirty="0"/>
              <a:t> </a:t>
            </a:r>
            <a:r>
              <a:rPr lang="en-US" sz="1200" kern="800" dirty="0" err="1"/>
              <a:t>documentație</a:t>
            </a:r>
            <a:r>
              <a:rPr lang="en-US" sz="1200" kern="800" dirty="0"/>
              <a:t> </a:t>
            </a:r>
            <a:r>
              <a:rPr lang="en-US" sz="1200" kern="800" dirty="0" err="1"/>
              <a:t>oficială</a:t>
            </a:r>
            <a:r>
              <a:rPr lang="en-US" sz="1200" kern="800" dirty="0"/>
              <a:t> </a:t>
            </a:r>
            <a:r>
              <a:rPr lang="en-US" sz="1200" kern="800" dirty="0" err="1"/>
              <a:t>națională</a:t>
            </a:r>
            <a:r>
              <a:rPr lang="en-US" sz="1200" kern="800" dirty="0"/>
              <a:t> </a:t>
            </a:r>
            <a:r>
              <a:rPr lang="en-US" sz="1200" kern="800" dirty="0" err="1"/>
              <a:t>guvernamentală</a:t>
            </a:r>
            <a:r>
              <a:rPr lang="en-US" sz="1200" kern="800" dirty="0"/>
              <a:t> </a:t>
            </a:r>
            <a:r>
              <a:rPr lang="en-US" sz="1200" kern="800" dirty="0" err="1"/>
              <a:t>și</a:t>
            </a:r>
            <a:r>
              <a:rPr lang="en-US" sz="1200" kern="800" dirty="0"/>
              <a:t> </a:t>
            </a:r>
            <a:r>
              <a:rPr lang="en-US" sz="1200" kern="800" dirty="0" err="1" smtClean="0"/>
              <a:t>statistică</a:t>
            </a:r>
            <a:endParaRPr lang="ro-RO" sz="1200" kern="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kern="800" dirty="0"/>
              <a:t>Date </a:t>
            </a:r>
            <a:r>
              <a:rPr lang="en-US" sz="1200" kern="800" dirty="0" err="1"/>
              <a:t>oficiale</a:t>
            </a:r>
            <a:r>
              <a:rPr lang="en-US" sz="1200" kern="800" dirty="0"/>
              <a:t> ale </a:t>
            </a:r>
            <a:r>
              <a:rPr lang="en-US" sz="1200" kern="800" dirty="0" err="1"/>
              <a:t>companiilor</a:t>
            </a:r>
            <a:r>
              <a:rPr lang="en-US" sz="1200" kern="800" dirty="0"/>
              <a:t> </a:t>
            </a:r>
            <a:r>
              <a:rPr lang="en-US" sz="1200" kern="800" dirty="0" smtClean="0"/>
              <a:t>private</a:t>
            </a:r>
            <a:endParaRPr lang="ro-RO" sz="1200" kern="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200" kern="800" dirty="0"/>
              <a:t>Rapoarte și studii ale </a:t>
            </a:r>
            <a:r>
              <a:rPr lang="it-IT" sz="1200" kern="800" dirty="0" smtClean="0"/>
              <a:t>consultanților</a:t>
            </a:r>
            <a:endParaRPr lang="ro-RO" sz="1200" kern="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kern="800" dirty="0" err="1"/>
              <a:t>Publicații</a:t>
            </a:r>
            <a:r>
              <a:rPr lang="en-US" sz="1200" kern="800" dirty="0"/>
              <a:t> </a:t>
            </a:r>
            <a:r>
              <a:rPr lang="en-US" sz="1200" kern="800" dirty="0" err="1"/>
              <a:t>științifice</a:t>
            </a:r>
            <a:endParaRPr lang="el-GR" sz="1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E9EE456-F2A3-8A10-82D4-CF9C0BDA5B37}"/>
              </a:ext>
            </a:extLst>
          </p:cNvPr>
          <p:cNvSpPr txBox="1"/>
          <p:nvPr/>
        </p:nvSpPr>
        <p:spPr>
          <a:xfrm>
            <a:off x="9216102" y="171837"/>
            <a:ext cx="297589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Proces</a:t>
            </a:r>
            <a:r>
              <a:rPr lang="en-US" sz="1200" dirty="0"/>
              <a:t> </a:t>
            </a:r>
            <a:r>
              <a:rPr lang="en-US" sz="1200" dirty="0" err="1"/>
              <a:t>și</a:t>
            </a:r>
            <a:r>
              <a:rPr lang="en-US" sz="1200" dirty="0"/>
              <a:t> </a:t>
            </a:r>
            <a:r>
              <a:rPr lang="en-US" sz="1200" dirty="0" err="1" smtClean="0"/>
              <a:t>structură</a:t>
            </a:r>
            <a:r>
              <a:rPr lang="en-US" sz="1200" dirty="0" smtClean="0"/>
              <a:t>: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err="1"/>
              <a:t>Scop</a:t>
            </a:r>
            <a:r>
              <a:rPr lang="fr-FR" sz="1200" dirty="0"/>
              <a:t>: Ce </a:t>
            </a:r>
            <a:r>
              <a:rPr lang="fr-FR" sz="1200" dirty="0" err="1"/>
              <a:t>înseamnă</a:t>
            </a:r>
            <a:r>
              <a:rPr lang="fr-FR" sz="1200" dirty="0"/>
              <a:t> </a:t>
            </a:r>
            <a:r>
              <a:rPr lang="fr-FR" sz="1200" dirty="0" err="1"/>
              <a:t>subiectul</a:t>
            </a:r>
            <a:r>
              <a:rPr lang="fr-FR" sz="1200" dirty="0"/>
              <a:t> </a:t>
            </a:r>
            <a:r>
              <a:rPr lang="fr-FR" sz="1200" dirty="0" err="1"/>
              <a:t>și</a:t>
            </a:r>
            <a:r>
              <a:rPr lang="fr-FR" sz="1200" dirty="0"/>
              <a:t> de ce este important de </a:t>
            </a:r>
            <a:r>
              <a:rPr lang="fr-FR" sz="1200" dirty="0" err="1"/>
              <a:t>analizat</a:t>
            </a:r>
            <a:r>
              <a:rPr lang="en-US" sz="1200" dirty="0" smtClean="0"/>
              <a:t>? 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/>
              <a:t>Obiective</a:t>
            </a:r>
            <a:r>
              <a:rPr lang="en-US" sz="1200" dirty="0"/>
              <a:t>: Care </a:t>
            </a:r>
            <a:r>
              <a:rPr lang="en-US" sz="1200" dirty="0" err="1"/>
              <a:t>sunt</a:t>
            </a:r>
            <a:r>
              <a:rPr lang="en-US" sz="1200" dirty="0"/>
              <a:t> </a:t>
            </a:r>
            <a:r>
              <a:rPr lang="en-US" sz="1200" dirty="0" err="1"/>
              <a:t>componentele</a:t>
            </a:r>
            <a:r>
              <a:rPr lang="en-US" sz="1200" dirty="0"/>
              <a:t> </a:t>
            </a:r>
            <a:r>
              <a:rPr lang="en-US" sz="1200" dirty="0" err="1"/>
              <a:t>parțiale</a:t>
            </a:r>
            <a:r>
              <a:rPr lang="en-US" sz="1200" dirty="0"/>
              <a:t> ale </a:t>
            </a:r>
            <a:r>
              <a:rPr lang="en-US" sz="1200" dirty="0" err="1"/>
              <a:t>subiectului</a:t>
            </a:r>
            <a:r>
              <a:rPr lang="en-US" sz="1200" dirty="0"/>
              <a:t> </a:t>
            </a:r>
            <a:r>
              <a:rPr lang="en-US" sz="1200" dirty="0" err="1"/>
              <a:t>pe</a:t>
            </a:r>
            <a:r>
              <a:rPr lang="en-US" sz="1200" dirty="0"/>
              <a:t> care </a:t>
            </a:r>
            <a:r>
              <a:rPr lang="en-US" sz="1200" dirty="0" err="1"/>
              <a:t>vă</a:t>
            </a:r>
            <a:r>
              <a:rPr lang="en-US" sz="1200" dirty="0"/>
              <a:t> </a:t>
            </a:r>
            <a:r>
              <a:rPr lang="en-US" sz="1200" dirty="0" err="1"/>
              <a:t>propuneți</a:t>
            </a:r>
            <a:r>
              <a:rPr lang="en-US" sz="1200" dirty="0"/>
              <a:t> </a:t>
            </a:r>
            <a:r>
              <a:rPr lang="en-US" sz="1200" dirty="0" err="1"/>
              <a:t>să</a:t>
            </a:r>
            <a:r>
              <a:rPr lang="en-US" sz="1200" dirty="0"/>
              <a:t> le </a:t>
            </a:r>
            <a:r>
              <a:rPr lang="en-US" sz="1200" dirty="0" err="1"/>
              <a:t>analizați</a:t>
            </a:r>
            <a:r>
              <a:rPr lang="en-US" sz="1200" dirty="0"/>
              <a:t> </a:t>
            </a:r>
            <a:r>
              <a:rPr lang="en-US" sz="1200" dirty="0" err="1"/>
              <a:t>și</a:t>
            </a:r>
            <a:r>
              <a:rPr lang="en-US" sz="1200" dirty="0"/>
              <a:t> cum </a:t>
            </a:r>
            <a:r>
              <a:rPr lang="en-US" sz="1200" dirty="0" err="1"/>
              <a:t>sunt</a:t>
            </a:r>
            <a:r>
              <a:rPr lang="en-US" sz="1200" dirty="0"/>
              <a:t> </a:t>
            </a:r>
            <a:r>
              <a:rPr lang="en-US" sz="1200" dirty="0" err="1"/>
              <a:t>acestea</a:t>
            </a:r>
            <a:r>
              <a:rPr lang="en-US" sz="1200" dirty="0"/>
              <a:t> </a:t>
            </a:r>
            <a:r>
              <a:rPr lang="en-US" sz="1200" dirty="0" err="1"/>
              <a:t>combinate</a:t>
            </a:r>
            <a:r>
              <a:rPr lang="en-US" sz="1200" dirty="0"/>
              <a:t> </a:t>
            </a:r>
            <a:r>
              <a:rPr lang="en-US" sz="1200" dirty="0" err="1"/>
              <a:t>pentru</a:t>
            </a:r>
            <a:r>
              <a:rPr lang="en-US" sz="1200" dirty="0"/>
              <a:t> a </a:t>
            </a:r>
            <a:r>
              <a:rPr lang="en-US" sz="1200" dirty="0" err="1"/>
              <a:t>răspunde</a:t>
            </a:r>
            <a:r>
              <a:rPr lang="en-US" sz="1200" dirty="0"/>
              <a:t> </a:t>
            </a:r>
            <a:r>
              <a:rPr lang="en-US" sz="1200" dirty="0" err="1"/>
              <a:t>scopului</a:t>
            </a:r>
            <a:r>
              <a:rPr lang="en-US" sz="1200" dirty="0"/>
              <a:t>?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/>
              <a:t>Metodă</a:t>
            </a:r>
            <a:r>
              <a:rPr lang="en-US" sz="1200" dirty="0"/>
              <a:t>: Ce </a:t>
            </a:r>
            <a:r>
              <a:rPr lang="en-US" sz="1200" dirty="0" err="1"/>
              <a:t>surse</a:t>
            </a:r>
            <a:r>
              <a:rPr lang="en-US" sz="1200" dirty="0"/>
              <a:t> </a:t>
            </a:r>
            <a:r>
              <a:rPr lang="en-US" sz="1200" dirty="0" err="1"/>
              <a:t>veți</a:t>
            </a:r>
            <a:r>
              <a:rPr lang="en-US" sz="1200" dirty="0"/>
              <a:t> </a:t>
            </a:r>
            <a:r>
              <a:rPr lang="en-US" sz="1200" dirty="0" err="1"/>
              <a:t>utiliza</a:t>
            </a:r>
            <a:r>
              <a:rPr lang="en-US" sz="1200" dirty="0"/>
              <a:t> </a:t>
            </a:r>
            <a:r>
              <a:rPr lang="en-US" sz="1200" dirty="0" err="1"/>
              <a:t>și</a:t>
            </a:r>
            <a:r>
              <a:rPr lang="en-US" sz="1200" dirty="0"/>
              <a:t> cum </a:t>
            </a:r>
            <a:r>
              <a:rPr lang="en-US" sz="1200" dirty="0" err="1"/>
              <a:t>veți</a:t>
            </a:r>
            <a:r>
              <a:rPr lang="en-US" sz="1200" dirty="0"/>
              <a:t> </a:t>
            </a:r>
            <a:r>
              <a:rPr lang="en-US" sz="1200" dirty="0" err="1"/>
              <a:t>analiza</a:t>
            </a:r>
            <a:r>
              <a:rPr lang="en-US" sz="1200" dirty="0"/>
              <a:t> </a:t>
            </a:r>
            <a:r>
              <a:rPr lang="en-US" sz="1200" dirty="0" err="1"/>
              <a:t>informațiile</a:t>
            </a:r>
            <a:r>
              <a:rPr lang="en-US" sz="1200" dirty="0"/>
              <a:t>? 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/>
              <a:t>Constatări</a:t>
            </a:r>
            <a:r>
              <a:rPr lang="en-US" sz="1200" dirty="0"/>
              <a:t>: Cum </a:t>
            </a:r>
            <a:r>
              <a:rPr lang="en-US" sz="1200" dirty="0" err="1"/>
              <a:t>veți</a:t>
            </a:r>
            <a:r>
              <a:rPr lang="en-US" sz="1200" dirty="0"/>
              <a:t> </a:t>
            </a:r>
            <a:r>
              <a:rPr lang="en-US" sz="1200" dirty="0" err="1"/>
              <a:t>prezenta</a:t>
            </a:r>
            <a:r>
              <a:rPr lang="en-US" sz="1200" dirty="0"/>
              <a:t> </a:t>
            </a:r>
            <a:r>
              <a:rPr lang="en-US" sz="1200" dirty="0" err="1"/>
              <a:t>și</a:t>
            </a:r>
            <a:r>
              <a:rPr lang="en-US" sz="1200" dirty="0"/>
              <a:t> </a:t>
            </a:r>
            <a:r>
              <a:rPr lang="en-US" sz="1200" dirty="0" err="1"/>
              <a:t>evalua</a:t>
            </a:r>
            <a:r>
              <a:rPr lang="en-US" sz="1200" dirty="0"/>
              <a:t> </a:t>
            </a:r>
            <a:r>
              <a:rPr lang="en-US" sz="1200" dirty="0" err="1"/>
              <a:t>informațiile</a:t>
            </a:r>
            <a:r>
              <a:rPr lang="en-US" sz="1200" dirty="0"/>
              <a:t>? 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/>
              <a:t>Concluzii</a:t>
            </a:r>
            <a:r>
              <a:rPr lang="en-US" sz="1200" dirty="0"/>
              <a:t>: Care </a:t>
            </a:r>
            <a:r>
              <a:rPr lang="en-US" sz="1200" dirty="0" err="1"/>
              <a:t>sunt</a:t>
            </a:r>
            <a:r>
              <a:rPr lang="en-US" sz="1200" dirty="0"/>
              <a:t> </a:t>
            </a:r>
            <a:r>
              <a:rPr lang="en-US" sz="1200" dirty="0" err="1"/>
              <a:t>observațiile</a:t>
            </a:r>
            <a:r>
              <a:rPr lang="en-US" sz="1200" dirty="0"/>
              <a:t> </a:t>
            </a:r>
            <a:r>
              <a:rPr lang="en-US" sz="1200" dirty="0" err="1"/>
              <a:t>concludente</a:t>
            </a:r>
            <a:r>
              <a:rPr lang="en-US" sz="1200" dirty="0"/>
              <a:t> </a:t>
            </a:r>
            <a:r>
              <a:rPr lang="en-US" sz="1200" dirty="0" err="1"/>
              <a:t>prin</a:t>
            </a:r>
            <a:r>
              <a:rPr lang="en-US" sz="1200" dirty="0"/>
              <a:t> </a:t>
            </a:r>
            <a:r>
              <a:rPr lang="en-US" sz="1200" dirty="0" err="1"/>
              <a:t>sintetizarea</a:t>
            </a:r>
            <a:r>
              <a:rPr lang="en-US" sz="1200" dirty="0"/>
              <a:t> </a:t>
            </a:r>
            <a:r>
              <a:rPr lang="en-US" sz="1200" dirty="0" err="1"/>
              <a:t>constatărilor</a:t>
            </a:r>
            <a:r>
              <a:rPr lang="en-US" sz="1200" dirty="0"/>
              <a:t> </a:t>
            </a:r>
            <a:r>
              <a:rPr lang="en-US" sz="1200" dirty="0" err="1"/>
              <a:t>în</a:t>
            </a:r>
            <a:r>
              <a:rPr lang="en-US" sz="1200" dirty="0"/>
              <a:t> </a:t>
            </a:r>
            <a:r>
              <a:rPr lang="en-US" sz="1200" dirty="0" err="1"/>
              <a:t>raport</a:t>
            </a:r>
            <a:r>
              <a:rPr lang="en-US" sz="1200" dirty="0"/>
              <a:t> cu </a:t>
            </a:r>
            <a:r>
              <a:rPr lang="en-US" sz="1200" dirty="0" err="1"/>
              <a:t>scopul</a:t>
            </a:r>
            <a:r>
              <a:rPr lang="en-US" sz="1200" dirty="0"/>
              <a:t> </a:t>
            </a:r>
            <a:r>
              <a:rPr lang="en-US" sz="1200" dirty="0" err="1"/>
              <a:t>și</a:t>
            </a:r>
            <a:r>
              <a:rPr lang="en-US" sz="1200" dirty="0"/>
              <a:t> </a:t>
            </a:r>
            <a:r>
              <a:rPr lang="en-US" sz="1200" dirty="0" err="1"/>
              <a:t>obiectivele</a:t>
            </a:r>
            <a:r>
              <a:rPr lang="en-US" sz="1200" dirty="0"/>
              <a:t>?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3345235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3. </a:t>
            </a:r>
            <a:r>
              <a:rPr lang="en-US" sz="2400" b="1" dirty="0" smtClean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G</a:t>
            </a:r>
            <a:r>
              <a:rPr lang="ro-RO" sz="2400" b="1" dirty="0" smtClean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h</a:t>
            </a:r>
            <a:r>
              <a:rPr lang="en-US" sz="2400" b="1" dirty="0" smtClean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id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D. </a:t>
            </a:r>
            <a:r>
              <a:rPr lang="ro-RO" dirty="0">
                <a:solidFill>
                  <a:schemeClr val="bg1"/>
                </a:solidFill>
              </a:rPr>
              <a:t>Practică</a:t>
            </a:r>
            <a:r>
              <a:rPr lang="en-US" dirty="0">
                <a:solidFill>
                  <a:schemeClr val="bg1"/>
                </a:solidFill>
              </a:rPr>
              <a:t>– 9.1 </a:t>
            </a:r>
            <a:r>
              <a:rPr lang="ro-RO" dirty="0">
                <a:solidFill>
                  <a:schemeClr val="bg1"/>
                </a:solidFill>
              </a:rPr>
              <a:t>Proiect Individual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ro-RO" dirty="0">
                <a:solidFill>
                  <a:schemeClr val="bg1"/>
                </a:solidFill>
              </a:rPr>
              <a:t>Atelier de atribuții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1C6E0338-C4D5-2948-0948-985BDDBFF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6</a:t>
            </a:fld>
            <a:endParaRPr lang="hu-HU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xmlns="" id="{009E22C0-A866-6845-74D2-99CAAF81F6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8587224"/>
              </p:ext>
            </p:extLst>
          </p:nvPr>
        </p:nvGraphicFramePr>
        <p:xfrm>
          <a:off x="1088103" y="91189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A8F5B50C-36F7-9B41-15AE-36FC50EEBBD3}"/>
              </a:ext>
            </a:extLst>
          </p:cNvPr>
          <p:cNvSpPr txBox="1"/>
          <p:nvPr/>
        </p:nvSpPr>
        <p:spPr>
          <a:xfrm>
            <a:off x="9216103" y="2588047"/>
            <a:ext cx="297589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Nu </a:t>
            </a:r>
            <a:r>
              <a:rPr lang="en-US" sz="1200" dirty="0" err="1"/>
              <a:t>uitați</a:t>
            </a:r>
            <a:r>
              <a:rPr lang="en-US" sz="1200" dirty="0"/>
              <a:t> </a:t>
            </a:r>
            <a:r>
              <a:rPr lang="en-US" sz="1200" dirty="0" err="1"/>
              <a:t>să</a:t>
            </a:r>
            <a:r>
              <a:rPr lang="en-US" sz="1200" dirty="0"/>
              <a:t> :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200" dirty="0"/>
              <a:t>Introduceți referințe bibliografice numerotate ([1], [2] etc.) referitoare la constatările </a:t>
            </a:r>
            <a:r>
              <a:rPr lang="it-IT" sz="1200" dirty="0" smtClean="0"/>
              <a:t>prezentate</a:t>
            </a:r>
            <a:endParaRPr lang="ro-RO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/>
              <a:t>Introduceți</a:t>
            </a:r>
            <a:r>
              <a:rPr lang="en-US" sz="1200" dirty="0"/>
              <a:t> </a:t>
            </a:r>
            <a:r>
              <a:rPr lang="en-US" sz="1200" dirty="0" err="1"/>
              <a:t>lista</a:t>
            </a:r>
            <a:r>
              <a:rPr lang="en-US" sz="1200" dirty="0"/>
              <a:t> </a:t>
            </a:r>
            <a:r>
              <a:rPr lang="en-US" sz="1200" dirty="0" err="1"/>
              <a:t>completă</a:t>
            </a:r>
            <a:r>
              <a:rPr lang="en-US" sz="1200" dirty="0"/>
              <a:t> de </a:t>
            </a:r>
            <a:r>
              <a:rPr lang="en-US" sz="1200" dirty="0" err="1"/>
              <a:t>referințe</a:t>
            </a:r>
            <a:r>
              <a:rPr lang="en-US" sz="1200" dirty="0"/>
              <a:t> la </a:t>
            </a:r>
            <a:r>
              <a:rPr lang="en-US" sz="1200" dirty="0" err="1"/>
              <a:t>ultimul</a:t>
            </a:r>
            <a:r>
              <a:rPr lang="en-US" sz="1200" dirty="0"/>
              <a:t> </a:t>
            </a:r>
            <a:r>
              <a:rPr lang="en-US" sz="1200" dirty="0" err="1"/>
              <a:t>diapozitiv</a:t>
            </a:r>
            <a:r>
              <a:rPr lang="en-US" sz="1200" dirty="0"/>
              <a:t> al </a:t>
            </a:r>
            <a:r>
              <a:rPr lang="en-US" sz="1200" dirty="0" err="1" smtClean="0"/>
              <a:t>prezentării</a:t>
            </a:r>
            <a:endParaRPr lang="ro-RO" sz="1200" dirty="0" smtClean="0"/>
          </a:p>
          <a:p>
            <a:r>
              <a:rPr lang="en-US" sz="1200" dirty="0" smtClean="0"/>
              <a:t>e</a:t>
            </a:r>
            <a:r>
              <a:rPr lang="ro-RO" sz="1200" dirty="0" smtClean="0"/>
              <a:t>x</a:t>
            </a:r>
            <a:r>
              <a:rPr lang="en-US" sz="1200" dirty="0" smtClean="0"/>
              <a:t>.:</a:t>
            </a:r>
            <a:endParaRPr lang="en-US" sz="1200" dirty="0"/>
          </a:p>
          <a:p>
            <a:r>
              <a:rPr lang="en-US" sz="1200" dirty="0" err="1"/>
              <a:t>Camionetele</a:t>
            </a:r>
            <a:r>
              <a:rPr lang="en-US" sz="1200" dirty="0"/>
              <a:t> </a:t>
            </a:r>
            <a:r>
              <a:rPr lang="en-US" sz="1200" dirty="0" err="1"/>
              <a:t>reprezintă</a:t>
            </a:r>
            <a:r>
              <a:rPr lang="en-US" sz="1200" dirty="0"/>
              <a:t> </a:t>
            </a:r>
            <a:r>
              <a:rPr lang="en-US" sz="1200" dirty="0" err="1"/>
              <a:t>sursa</a:t>
            </a:r>
            <a:r>
              <a:rPr lang="en-US" sz="1200" dirty="0"/>
              <a:t> cu </a:t>
            </a:r>
            <a:r>
              <a:rPr lang="en-US" sz="1200" dirty="0" err="1"/>
              <a:t>cea</a:t>
            </a:r>
            <a:r>
              <a:rPr lang="en-US" sz="1200" dirty="0"/>
              <a:t> </a:t>
            </a:r>
            <a:r>
              <a:rPr lang="en-US" sz="1200" dirty="0" err="1"/>
              <a:t>mai</a:t>
            </a:r>
            <a:r>
              <a:rPr lang="en-US" sz="1200" dirty="0"/>
              <a:t> </a:t>
            </a:r>
            <a:r>
              <a:rPr lang="en-US" sz="1200" dirty="0" err="1"/>
              <a:t>rapidă</a:t>
            </a:r>
            <a:r>
              <a:rPr lang="en-US" sz="1200" dirty="0"/>
              <a:t> </a:t>
            </a:r>
            <a:r>
              <a:rPr lang="en-US" sz="1200" dirty="0" err="1"/>
              <a:t>creștere</a:t>
            </a:r>
            <a:r>
              <a:rPr lang="en-US" sz="1200" dirty="0"/>
              <a:t> a </a:t>
            </a:r>
            <a:r>
              <a:rPr lang="en-US" sz="1200" dirty="0" err="1"/>
              <a:t>emisiilor</a:t>
            </a:r>
            <a:r>
              <a:rPr lang="en-US" sz="1200" dirty="0"/>
              <a:t> de carbon din </a:t>
            </a:r>
            <a:r>
              <a:rPr lang="en-US" sz="1200" dirty="0" err="1"/>
              <a:t>transporturi</a:t>
            </a:r>
            <a:r>
              <a:rPr lang="en-US" sz="1200" dirty="0"/>
              <a:t>, </a:t>
            </a:r>
            <a:r>
              <a:rPr lang="en-US" sz="1200" dirty="0" err="1"/>
              <a:t>reprezentând</a:t>
            </a:r>
            <a:r>
              <a:rPr lang="en-US" sz="1200" dirty="0"/>
              <a:t> 13% din </a:t>
            </a:r>
            <a:r>
              <a:rPr lang="en-US" sz="1200" dirty="0" err="1"/>
              <a:t>emisiile</a:t>
            </a:r>
            <a:r>
              <a:rPr lang="en-US" sz="1200" dirty="0"/>
              <a:t> de CO2 din </a:t>
            </a:r>
            <a:r>
              <a:rPr lang="en-US" sz="1200" dirty="0" err="1"/>
              <a:t>transportul</a:t>
            </a:r>
            <a:r>
              <a:rPr lang="en-US" sz="1200" dirty="0"/>
              <a:t> </a:t>
            </a:r>
            <a:r>
              <a:rPr lang="en-US" sz="1200" dirty="0" err="1"/>
              <a:t>rutier</a:t>
            </a:r>
            <a:r>
              <a:rPr lang="en-US" sz="1200" dirty="0"/>
              <a:t> [3]</a:t>
            </a:r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[3] </a:t>
            </a:r>
            <a:r>
              <a:rPr lang="en-US" sz="1200" dirty="0"/>
              <a:t>Transport </a:t>
            </a:r>
            <a:r>
              <a:rPr lang="en-US" sz="1200" dirty="0" err="1"/>
              <a:t>și</a:t>
            </a:r>
            <a:r>
              <a:rPr lang="en-US" sz="1200" dirty="0"/>
              <a:t> </a:t>
            </a:r>
            <a:r>
              <a:rPr lang="en-US" sz="1200" dirty="0" err="1"/>
              <a:t>mediu</a:t>
            </a:r>
            <a:r>
              <a:rPr lang="en-US" sz="1200" dirty="0"/>
              <a:t>, Transport </a:t>
            </a:r>
            <a:r>
              <a:rPr lang="en-US" sz="1200" dirty="0" err="1"/>
              <a:t>rutier</a:t>
            </a:r>
            <a:r>
              <a:rPr lang="en-US" sz="1200" dirty="0"/>
              <a:t> de </a:t>
            </a:r>
            <a:r>
              <a:rPr lang="en-US" sz="1200" dirty="0" err="1" smtClean="0"/>
              <a:t>marfă</a:t>
            </a:r>
            <a:r>
              <a:rPr lang="ro-RO" sz="1200" dirty="0" smtClean="0"/>
              <a:t> </a:t>
            </a:r>
            <a:r>
              <a:rPr lang="en-US" sz="1200" dirty="0" smtClean="0"/>
              <a:t>(</a:t>
            </a:r>
            <a:r>
              <a:rPr lang="en-US" sz="1200" dirty="0" smtClean="0">
                <a:hlinkClick r:id="rId8"/>
              </a:rPr>
              <a:t>https</a:t>
            </a:r>
            <a:r>
              <a:rPr lang="en-US" sz="1200" dirty="0">
                <a:hlinkClick r:id="rId8"/>
              </a:rPr>
              <a:t>://www.transportenvironment.org/challenges/road-freight/</a:t>
            </a:r>
            <a:r>
              <a:rPr lang="en-US" sz="12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19366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-141671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4.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Șablon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 de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prezentare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 a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proiectului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D. </a:t>
            </a:r>
            <a:r>
              <a:rPr lang="ro-RO" dirty="0">
                <a:solidFill>
                  <a:schemeClr val="bg1"/>
                </a:solidFill>
              </a:rPr>
              <a:t>Practică</a:t>
            </a:r>
            <a:r>
              <a:rPr lang="en-US" dirty="0">
                <a:solidFill>
                  <a:schemeClr val="bg1"/>
                </a:solidFill>
              </a:rPr>
              <a:t>– 9.1 </a:t>
            </a:r>
            <a:r>
              <a:rPr lang="ro-RO" dirty="0">
                <a:solidFill>
                  <a:schemeClr val="bg1"/>
                </a:solidFill>
              </a:rPr>
              <a:t>Proiect Individual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ro-RO" dirty="0">
                <a:solidFill>
                  <a:schemeClr val="bg1"/>
                </a:solidFill>
              </a:rPr>
              <a:t>Atelier de atribuții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1C6E0338-C4D5-2948-0948-985BDDBFF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7</a:t>
            </a:fld>
            <a:endParaRPr lang="hu-HU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xmlns="" id="{A9530DFB-710B-3B41-054D-1F11ECD9FB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0105659"/>
              </p:ext>
            </p:extLst>
          </p:nvPr>
        </p:nvGraphicFramePr>
        <p:xfrm>
          <a:off x="242834" y="848952"/>
          <a:ext cx="11706331" cy="5130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94564">
                  <a:extLst>
                    <a:ext uri="{9D8B030D-6E8A-4147-A177-3AD203B41FA5}">
                      <a16:colId xmlns:a16="http://schemas.microsoft.com/office/drawing/2014/main" xmlns="" val="2393223673"/>
                    </a:ext>
                  </a:extLst>
                </a:gridCol>
                <a:gridCol w="1125415">
                  <a:extLst>
                    <a:ext uri="{9D8B030D-6E8A-4147-A177-3AD203B41FA5}">
                      <a16:colId xmlns:a16="http://schemas.microsoft.com/office/drawing/2014/main" xmlns="" val="1181369700"/>
                    </a:ext>
                  </a:extLst>
                </a:gridCol>
                <a:gridCol w="9286352">
                  <a:extLst>
                    <a:ext uri="{9D8B030D-6E8A-4147-A177-3AD203B41FA5}">
                      <a16:colId xmlns:a16="http://schemas.microsoft.com/office/drawing/2014/main" xmlns="" val="29824874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o-RO" sz="1400" dirty="0" smtClean="0"/>
                        <a:t>Ordinea slide-urilor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dirty="0" smtClean="0"/>
                        <a:t>Titlul slide-urilor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Note</a:t>
                      </a:r>
                      <a:endParaRPr lang="el-G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16639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dirty="0" smtClean="0"/>
                        <a:t>Pagina</a:t>
                      </a:r>
                      <a:r>
                        <a:rPr lang="ro-RO" sz="1400" baseline="0" dirty="0" smtClean="0"/>
                        <a:t> cu Titlul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Titlul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proiectului</a:t>
                      </a:r>
                      <a:endParaRPr lang="ro-RO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Dat</a:t>
                      </a:r>
                      <a:r>
                        <a:rPr lang="ro-RO" sz="1400" dirty="0" smtClean="0"/>
                        <a:t>a</a:t>
                      </a:r>
                      <a:endParaRPr lang="en-US" sz="14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dirty="0" err="1" smtClean="0"/>
                        <a:t>Nume</a:t>
                      </a:r>
                      <a:r>
                        <a:rPr lang="fr-FR" sz="1400" dirty="0" smtClean="0"/>
                        <a:t>, </a:t>
                      </a:r>
                      <a:r>
                        <a:rPr lang="fr-FR" sz="1400" dirty="0" err="1" smtClean="0"/>
                        <a:t>afiliere</a:t>
                      </a:r>
                      <a:r>
                        <a:rPr lang="fr-FR" sz="1400" dirty="0" smtClean="0"/>
                        <a:t> </a:t>
                      </a:r>
                      <a:r>
                        <a:rPr lang="fr-FR" sz="1400" dirty="0" err="1" smtClean="0"/>
                        <a:t>și</a:t>
                      </a:r>
                      <a:r>
                        <a:rPr lang="fr-FR" sz="1400" dirty="0" smtClean="0"/>
                        <a:t> date de contact (</a:t>
                      </a:r>
                      <a:r>
                        <a:rPr lang="fr-FR" sz="1400" dirty="0" err="1" smtClean="0"/>
                        <a:t>opțional</a:t>
                      </a:r>
                      <a:r>
                        <a:rPr lang="fr-FR" sz="1400" dirty="0" smtClean="0"/>
                        <a:t>)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005649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/>
                        <a:t>2</a:t>
                      </a:r>
                      <a:endParaRPr lang="el-G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</a:t>
                      </a:r>
                      <a:r>
                        <a:rPr lang="ro-RO" sz="1400" dirty="0" smtClean="0"/>
                        <a:t>uprins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Conținuturile</a:t>
                      </a:r>
                      <a:r>
                        <a:rPr lang="en-US" sz="1400" dirty="0" smtClean="0"/>
                        <a:t> pre-</a:t>
                      </a:r>
                      <a:r>
                        <a:rPr lang="en-US" sz="1400" dirty="0" err="1" smtClean="0"/>
                        <a:t>proiectate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sunt</a:t>
                      </a:r>
                      <a:r>
                        <a:rPr lang="en-US" sz="1400" dirty="0" smtClean="0"/>
                        <a:t>:</a:t>
                      </a:r>
                      <a:endParaRPr lang="en-US" sz="14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Scop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și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obiective</a:t>
                      </a:r>
                      <a:endParaRPr lang="ro-RO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Metoda</a:t>
                      </a:r>
                      <a:endParaRPr lang="ro-RO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Constatări</a:t>
                      </a:r>
                      <a:endParaRPr lang="ro-RO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Concluzii</a:t>
                      </a:r>
                      <a:endParaRPr lang="ro-RO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Referințe</a:t>
                      </a:r>
                      <a:endParaRPr lang="el-G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97546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  <a:endParaRPr lang="el-G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Scop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și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obiective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Scopul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răspunde</a:t>
                      </a:r>
                      <a:r>
                        <a:rPr lang="en-US" sz="1400" dirty="0" smtClean="0"/>
                        <a:t> la </a:t>
                      </a:r>
                      <a:r>
                        <a:rPr lang="en-US" sz="1400" dirty="0" err="1" smtClean="0"/>
                        <a:t>semnificația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și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importanța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subiectului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proiectului</a:t>
                      </a:r>
                      <a:endParaRPr lang="ro-RO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Obiectivele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descriu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componentele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specifice</a:t>
                      </a:r>
                      <a:r>
                        <a:rPr lang="en-US" sz="1400" dirty="0" smtClean="0"/>
                        <a:t> ale </a:t>
                      </a:r>
                      <a:r>
                        <a:rPr lang="en-US" sz="1400" dirty="0" err="1" smtClean="0"/>
                        <a:t>subiectului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</a:t>
                      </a:r>
                      <a:r>
                        <a:rPr lang="en-US" sz="1400" dirty="0" smtClean="0"/>
                        <a:t> care le </a:t>
                      </a:r>
                      <a:r>
                        <a:rPr lang="en-US" sz="1400" dirty="0" err="1" smtClean="0"/>
                        <a:t>analizați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și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modul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în</a:t>
                      </a:r>
                      <a:r>
                        <a:rPr lang="en-US" sz="1400" dirty="0" smtClean="0"/>
                        <a:t> care </a:t>
                      </a:r>
                      <a:r>
                        <a:rPr lang="en-US" sz="1400" dirty="0" err="1" smtClean="0"/>
                        <a:t>acestea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contribuie</a:t>
                      </a:r>
                      <a:r>
                        <a:rPr lang="en-US" sz="1400" dirty="0" smtClean="0"/>
                        <a:t> la </a:t>
                      </a:r>
                      <a:r>
                        <a:rPr lang="en-US" sz="1400" dirty="0" err="1" smtClean="0"/>
                        <a:t>atingerea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scopului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67057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  <a:endParaRPr lang="el-G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Met</a:t>
                      </a:r>
                      <a:r>
                        <a:rPr lang="ro-RO" sz="1400" dirty="0" smtClean="0"/>
                        <a:t>oda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Descrieți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în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câteva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puncte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tipul</a:t>
                      </a:r>
                      <a:r>
                        <a:rPr lang="en-US" sz="1400" dirty="0" smtClean="0"/>
                        <a:t> de </a:t>
                      </a:r>
                      <a:r>
                        <a:rPr lang="en-US" sz="1400" dirty="0" err="1" smtClean="0"/>
                        <a:t>surse</a:t>
                      </a:r>
                      <a:r>
                        <a:rPr lang="en-US" sz="1400" dirty="0" smtClean="0"/>
                        <a:t> (</a:t>
                      </a:r>
                      <a:r>
                        <a:rPr lang="en-US" sz="1400" dirty="0" err="1" smtClean="0"/>
                        <a:t>pagini</a:t>
                      </a:r>
                      <a:r>
                        <a:rPr lang="en-US" sz="1400" dirty="0" smtClean="0"/>
                        <a:t> de internet, </a:t>
                      </a:r>
                      <a:r>
                        <a:rPr lang="en-US" sz="1400" dirty="0" err="1" smtClean="0"/>
                        <a:t>articole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rapoarte</a:t>
                      </a:r>
                      <a:r>
                        <a:rPr lang="en-US" sz="1400" dirty="0" smtClean="0"/>
                        <a:t> etc.) </a:t>
                      </a:r>
                      <a:r>
                        <a:rPr lang="en-US" sz="1400" dirty="0" err="1" smtClean="0"/>
                        <a:t>și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modul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în</a:t>
                      </a:r>
                      <a:r>
                        <a:rPr lang="en-US" sz="1400" dirty="0" smtClean="0"/>
                        <a:t> care au </a:t>
                      </a:r>
                      <a:r>
                        <a:rPr lang="en-US" sz="1400" dirty="0" err="1" smtClean="0"/>
                        <a:t>fost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analizate</a:t>
                      </a:r>
                      <a:r>
                        <a:rPr lang="en-US" sz="1400" dirty="0" smtClean="0"/>
                        <a:t> (</a:t>
                      </a:r>
                      <a:r>
                        <a:rPr lang="en-US" sz="1400" dirty="0" err="1" smtClean="0"/>
                        <a:t>căutare</a:t>
                      </a:r>
                      <a:r>
                        <a:rPr lang="en-US" sz="1400" dirty="0" smtClean="0"/>
                        <a:t> de </a:t>
                      </a:r>
                      <a:r>
                        <a:rPr lang="en-US" sz="1400" dirty="0" err="1" smtClean="0"/>
                        <a:t>cuvinte-cheie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analiză</a:t>
                      </a:r>
                      <a:r>
                        <a:rPr lang="en-US" sz="1400" dirty="0" smtClean="0"/>
                        <a:t> de date </a:t>
                      </a:r>
                      <a:r>
                        <a:rPr lang="en-US" sz="1400" dirty="0" err="1" smtClean="0"/>
                        <a:t>statistice</a:t>
                      </a:r>
                      <a:r>
                        <a:rPr lang="en-US" sz="1400" dirty="0" smtClean="0"/>
                        <a:t> etc.)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7335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  <a:endParaRPr lang="el-G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Constatări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Prezentați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principalele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rezultate</a:t>
                      </a:r>
                      <a:r>
                        <a:rPr lang="en-US" sz="1400" dirty="0" smtClean="0"/>
                        <a:t> ale </a:t>
                      </a:r>
                      <a:r>
                        <a:rPr lang="en-US" sz="1400" dirty="0" err="1" smtClean="0"/>
                        <a:t>analizei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dvs</a:t>
                      </a:r>
                      <a:r>
                        <a:rPr lang="en-US" sz="1400" dirty="0" smtClean="0"/>
                        <a:t>. </a:t>
                      </a:r>
                      <a:r>
                        <a:rPr lang="en-US" sz="1400" dirty="0" err="1" smtClean="0"/>
                        <a:t>utilizând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în</a:t>
                      </a:r>
                      <a:r>
                        <a:rPr lang="en-US" sz="1400" dirty="0" smtClean="0"/>
                        <a:t> mod </a:t>
                      </a:r>
                      <a:r>
                        <a:rPr lang="en-US" sz="1400" dirty="0" err="1" smtClean="0"/>
                        <a:t>corespunzător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textul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și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dirty="0" err="1" smtClean="0"/>
                        <a:t>sau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tabelele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și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dirty="0" err="1" smtClean="0"/>
                        <a:t>sau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figurile</a:t>
                      </a:r>
                      <a:r>
                        <a:rPr lang="en-US" sz="1400" dirty="0" smtClean="0"/>
                        <a:t> etc.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44721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/>
                        <a:t>6</a:t>
                      </a:r>
                      <a:endParaRPr lang="el-G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Conclu</a:t>
                      </a:r>
                      <a:r>
                        <a:rPr lang="ro-RO" sz="1400" dirty="0" smtClean="0"/>
                        <a:t>zii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 err="1" smtClean="0"/>
                        <a:t>Prezentați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în</a:t>
                      </a:r>
                      <a:r>
                        <a:rPr lang="en-US" sz="1400" dirty="0" smtClean="0"/>
                        <a:t> mod </a:t>
                      </a:r>
                      <a:r>
                        <a:rPr lang="en-US" sz="1400" dirty="0" err="1" smtClean="0"/>
                        <a:t>cuprinzător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observațiile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concluzive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prin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rezumarea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semnificației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constatărilor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în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raport</a:t>
                      </a:r>
                      <a:r>
                        <a:rPr lang="en-US" sz="1400" dirty="0" smtClean="0"/>
                        <a:t> cu </a:t>
                      </a:r>
                      <a:r>
                        <a:rPr lang="en-US" sz="1400" dirty="0" err="1" smtClean="0"/>
                        <a:t>scopul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și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obiectivele</a:t>
                      </a:r>
                      <a:endParaRPr lang="el-G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29453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/>
                        <a:t>7</a:t>
                      </a:r>
                      <a:endParaRPr lang="el-G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Refer</a:t>
                      </a:r>
                      <a:r>
                        <a:rPr lang="ro-RO" sz="1400" dirty="0" smtClean="0"/>
                        <a:t>ințe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 smtClean="0"/>
                        <a:t>Introduceți</a:t>
                      </a:r>
                      <a:r>
                        <a:rPr lang="en-US" sz="1400" dirty="0" smtClean="0"/>
                        <a:t> o </a:t>
                      </a:r>
                      <a:r>
                        <a:rPr lang="en-US" sz="1400" dirty="0" err="1" smtClean="0"/>
                        <a:t>listă</a:t>
                      </a:r>
                      <a:r>
                        <a:rPr lang="en-US" sz="1400" dirty="0" smtClean="0"/>
                        <a:t> de </a:t>
                      </a:r>
                      <a:r>
                        <a:rPr lang="en-US" sz="1400" dirty="0" err="1" smtClean="0"/>
                        <a:t>referințe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corespunzătoare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surselor</a:t>
                      </a:r>
                      <a:r>
                        <a:rPr lang="en-US" sz="1400" dirty="0" smtClean="0"/>
                        <a:t> (</a:t>
                      </a:r>
                      <a:r>
                        <a:rPr lang="en-US" sz="1400" dirty="0" err="1" smtClean="0"/>
                        <a:t>bibliografie</a:t>
                      </a:r>
                      <a:r>
                        <a:rPr lang="en-US" sz="1400" dirty="0" smtClean="0"/>
                        <a:t>) din </a:t>
                      </a:r>
                      <a:r>
                        <a:rPr lang="en-US" sz="1400" dirty="0" err="1" smtClean="0"/>
                        <a:t>proiectul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dvs</a:t>
                      </a:r>
                      <a:r>
                        <a:rPr lang="en-US" sz="1400" dirty="0" smtClean="0"/>
                        <a:t>.</a:t>
                      </a:r>
                      <a:endParaRPr lang="el-G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61128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7934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5.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Inventar</a:t>
            </a: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 </a:t>
            </a:r>
            <a:r>
              <a:rPr lang="en-US" sz="2400" b="1" dirty="0" err="1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subiect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D. </a:t>
            </a:r>
            <a:r>
              <a:rPr lang="ro-RO" dirty="0">
                <a:solidFill>
                  <a:schemeClr val="bg1"/>
                </a:solidFill>
              </a:rPr>
              <a:t>Practică</a:t>
            </a:r>
            <a:r>
              <a:rPr lang="en-US" dirty="0">
                <a:solidFill>
                  <a:schemeClr val="bg1"/>
                </a:solidFill>
              </a:rPr>
              <a:t>– 9.1 </a:t>
            </a:r>
            <a:r>
              <a:rPr lang="ro-RO" dirty="0">
                <a:solidFill>
                  <a:schemeClr val="bg1"/>
                </a:solidFill>
              </a:rPr>
              <a:t>Proiect Individual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ro-RO" dirty="0">
                <a:solidFill>
                  <a:schemeClr val="bg1"/>
                </a:solidFill>
              </a:rPr>
              <a:t>Atelier de atribuții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1C6E0338-C4D5-2948-0948-985BDDBFF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8</a:t>
            </a:fld>
            <a:endParaRPr lang="hu-HU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xmlns="" id="{B6BBC1EF-1717-B950-EE4E-F7905C3329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836665"/>
              </p:ext>
            </p:extLst>
          </p:nvPr>
        </p:nvGraphicFramePr>
        <p:xfrm>
          <a:off x="1287624" y="1126560"/>
          <a:ext cx="10066171" cy="110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0073">
                  <a:extLst>
                    <a:ext uri="{9D8B030D-6E8A-4147-A177-3AD203B41FA5}">
                      <a16:colId xmlns:a16="http://schemas.microsoft.com/office/drawing/2014/main" xmlns="" val="4033129790"/>
                    </a:ext>
                  </a:extLst>
                </a:gridCol>
                <a:gridCol w="7676098">
                  <a:extLst>
                    <a:ext uri="{9D8B030D-6E8A-4147-A177-3AD203B41FA5}">
                      <a16:colId xmlns:a16="http://schemas.microsoft.com/office/drawing/2014/main" xmlns="" val="4189874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Modul</a:t>
                      </a:r>
                      <a:r>
                        <a:rPr lang="ro-RO" sz="1400" dirty="0" smtClean="0"/>
                        <a:t>ul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/>
                        <a:t>A. </a:t>
                      </a:r>
                      <a:r>
                        <a:rPr lang="en-US" sz="1400" dirty="0" smtClean="0"/>
                        <a:t>G</a:t>
                      </a:r>
                      <a:r>
                        <a:rPr lang="ro-RO" sz="1400" dirty="0" smtClean="0"/>
                        <a:t>uvernanță</a:t>
                      </a:r>
                      <a:endParaRPr lang="el-GR" sz="1400" dirty="0"/>
                    </a:p>
                  </a:txBody>
                  <a:tcPr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1. </a:t>
                      </a:r>
                      <a:r>
                        <a:rPr lang="it-IT" sz="1400" dirty="0" smtClean="0"/>
                        <a:t>Politica și cadrul legislativ al Uniunii Europene privind logistica orașelor ecologice</a:t>
                      </a:r>
                      <a:endParaRPr lang="el-GR" sz="1400" dirty="0"/>
                    </a:p>
                  </a:txBody>
                  <a:tcPr>
                    <a:solidFill>
                      <a:srgbClr val="2F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4581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Sub</a:t>
                      </a:r>
                      <a:r>
                        <a:rPr lang="ro-RO" sz="1400" dirty="0" smtClean="0">
                          <a:solidFill>
                            <a:schemeClr val="bg1"/>
                          </a:solidFill>
                        </a:rPr>
                        <a:t>iecte</a:t>
                      </a:r>
                      <a:endParaRPr lang="el-G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A.1.1 </a:t>
                      </a:r>
                      <a:r>
                        <a:rPr lang="en-US" sz="1400" dirty="0" smtClean="0"/>
                        <a:t>Plan de </a:t>
                      </a:r>
                      <a:r>
                        <a:rPr lang="en-US" sz="1400" dirty="0" err="1" smtClean="0"/>
                        <a:t>logistică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urbană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durabilă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pentru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orașul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dumneavoastră</a:t>
                      </a:r>
                      <a:r>
                        <a:rPr lang="en-US" sz="1400" dirty="0" smtClean="0"/>
                        <a:t> de </a:t>
                      </a:r>
                      <a:r>
                        <a:rPr lang="en-US" sz="1400" dirty="0" err="1" smtClean="0"/>
                        <a:t>reședință</a:t>
                      </a:r>
                      <a:endParaRPr lang="ro-RO" sz="140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/>
                        <a:t>A.1.2 </a:t>
                      </a:r>
                      <a:r>
                        <a:rPr lang="en-US" sz="1400" dirty="0" err="1" smtClean="0"/>
                        <a:t>Elaborarea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unei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politici</a:t>
                      </a:r>
                      <a:r>
                        <a:rPr lang="en-US" sz="1400" dirty="0" smtClean="0"/>
                        <a:t> de transport de </a:t>
                      </a:r>
                      <a:r>
                        <a:rPr lang="en-US" sz="1400" dirty="0" err="1" smtClean="0"/>
                        <a:t>marfă</a:t>
                      </a:r>
                      <a:r>
                        <a:rPr lang="en-US" sz="1400" dirty="0" smtClean="0"/>
                        <a:t> cu </a:t>
                      </a:r>
                      <a:r>
                        <a:rPr lang="en-US" sz="1400" dirty="0" err="1" smtClean="0"/>
                        <a:t>emisii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reduse</a:t>
                      </a:r>
                      <a:r>
                        <a:rPr lang="en-US" sz="1400" dirty="0" smtClean="0"/>
                        <a:t> de carbon </a:t>
                      </a:r>
                      <a:r>
                        <a:rPr lang="en-US" sz="1400" dirty="0" err="1" smtClean="0"/>
                        <a:t>pentru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orașul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dumneavoastră</a:t>
                      </a:r>
                      <a:r>
                        <a:rPr lang="en-US" sz="1400" dirty="0" smtClean="0"/>
                        <a:t> de </a:t>
                      </a:r>
                      <a:r>
                        <a:rPr lang="en-US" sz="1400" dirty="0" err="1" smtClean="0"/>
                        <a:t>reședință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7997620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xmlns="" id="{C563501F-73E9-5A20-239F-5724B44056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777907"/>
              </p:ext>
            </p:extLst>
          </p:nvPr>
        </p:nvGraphicFramePr>
        <p:xfrm>
          <a:off x="1287624" y="2503747"/>
          <a:ext cx="10021537" cy="1517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824">
                  <a:extLst>
                    <a:ext uri="{9D8B030D-6E8A-4147-A177-3AD203B41FA5}">
                      <a16:colId xmlns:a16="http://schemas.microsoft.com/office/drawing/2014/main" xmlns="" val="4033129790"/>
                    </a:ext>
                  </a:extLst>
                </a:gridCol>
                <a:gridCol w="7603713">
                  <a:extLst>
                    <a:ext uri="{9D8B030D-6E8A-4147-A177-3AD203B41FA5}">
                      <a16:colId xmlns:a16="http://schemas.microsoft.com/office/drawing/2014/main" xmlns="" val="1648399734"/>
                    </a:ext>
                  </a:extLst>
                </a:gridCol>
              </a:tblGrid>
              <a:tr h="329987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Modul</a:t>
                      </a:r>
                      <a:r>
                        <a:rPr lang="ro-RO" sz="1400" dirty="0" smtClean="0"/>
                        <a:t>ul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/>
                        <a:t>A. </a:t>
                      </a:r>
                      <a:r>
                        <a:rPr lang="en-US" sz="1400" dirty="0" smtClean="0"/>
                        <a:t>G</a:t>
                      </a:r>
                      <a:r>
                        <a:rPr lang="ro-RO" sz="1400" dirty="0" smtClean="0"/>
                        <a:t>u</a:t>
                      </a:r>
                      <a:r>
                        <a:rPr lang="en-US" sz="1400" dirty="0" err="1" smtClean="0"/>
                        <a:t>vern</a:t>
                      </a:r>
                      <a:r>
                        <a:rPr lang="ro-RO" sz="1400" dirty="0" smtClean="0"/>
                        <a:t>anță</a:t>
                      </a:r>
                      <a:endParaRPr lang="el-GR" sz="1400" dirty="0"/>
                    </a:p>
                  </a:txBody>
                  <a:tcPr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2. </a:t>
                      </a:r>
                      <a:r>
                        <a:rPr lang="en-US" sz="1400" dirty="0" err="1" smtClean="0"/>
                        <a:t>Oportunități</a:t>
                      </a:r>
                      <a:r>
                        <a:rPr lang="en-US" sz="1400" dirty="0" smtClean="0"/>
                        <a:t> de </a:t>
                      </a:r>
                      <a:r>
                        <a:rPr lang="en-US" sz="1400" dirty="0" err="1" smtClean="0"/>
                        <a:t>finanțare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și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sprijin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pentru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tranziția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ecologică</a:t>
                      </a:r>
                      <a:r>
                        <a:rPr lang="en-US" sz="1400" dirty="0" smtClean="0"/>
                        <a:t> a </a:t>
                      </a:r>
                      <a:r>
                        <a:rPr lang="en-US" sz="1400" dirty="0" err="1" smtClean="0"/>
                        <a:t>transportului</a:t>
                      </a:r>
                      <a:r>
                        <a:rPr lang="en-US" sz="1400" dirty="0" smtClean="0"/>
                        <a:t> urban de </a:t>
                      </a:r>
                      <a:r>
                        <a:rPr lang="en-US" sz="1400" dirty="0" err="1" smtClean="0"/>
                        <a:t>marfă</a:t>
                      </a:r>
                      <a:endParaRPr lang="el-GR" sz="1400" dirty="0"/>
                    </a:p>
                  </a:txBody>
                  <a:tcPr>
                    <a:solidFill>
                      <a:srgbClr val="2F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45817268"/>
                  </a:ext>
                </a:extLst>
              </a:tr>
              <a:tr h="118795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Sub</a:t>
                      </a:r>
                      <a:r>
                        <a:rPr lang="ro-RO" sz="1400" dirty="0" smtClean="0">
                          <a:solidFill>
                            <a:schemeClr val="bg1"/>
                          </a:solidFill>
                        </a:rPr>
                        <a:t>iecte</a:t>
                      </a:r>
                      <a:endParaRPr lang="el-G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A.2.1</a:t>
                      </a:r>
                      <a:r>
                        <a:rPr kumimoji="0" lang="en-US" sz="14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Aflați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mai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multe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despre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proiectele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anterioare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și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recente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ale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Fondului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European de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Dezvoltare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Regională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regiunea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țara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zona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dumneavoastră</a:t>
                      </a:r>
                      <a:r>
                        <a:rPr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en-US" sz="14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A.2.2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Aflați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mai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multe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despre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planificarea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mobilității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urbane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durabile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și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relevanța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acesteia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pentru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rețeaua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transeuropeană</a:t>
                      </a:r>
                      <a:r>
                        <a:rPr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de transport.</a:t>
                      </a:r>
                      <a:endParaRPr lang="el-GR" sz="14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7997620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xmlns="" id="{84D7C253-1AB7-AAAD-D983-BCF09A7CA9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498210"/>
              </p:ext>
            </p:extLst>
          </p:nvPr>
        </p:nvGraphicFramePr>
        <p:xfrm>
          <a:off x="1287624" y="4519366"/>
          <a:ext cx="10066174" cy="131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593">
                  <a:extLst>
                    <a:ext uri="{9D8B030D-6E8A-4147-A177-3AD203B41FA5}">
                      <a16:colId xmlns:a16="http://schemas.microsoft.com/office/drawing/2014/main" xmlns="" val="4033129790"/>
                    </a:ext>
                  </a:extLst>
                </a:gridCol>
                <a:gridCol w="7637581">
                  <a:extLst>
                    <a:ext uri="{9D8B030D-6E8A-4147-A177-3AD203B41FA5}">
                      <a16:colId xmlns:a16="http://schemas.microsoft.com/office/drawing/2014/main" xmlns="" val="16483997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Modul</a:t>
                      </a:r>
                      <a:r>
                        <a:rPr lang="ro-RO" sz="1400" dirty="0" smtClean="0"/>
                        <a:t>ul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/>
                        <a:t>A. </a:t>
                      </a:r>
                      <a:r>
                        <a:rPr lang="en-US" sz="1400" dirty="0" smtClean="0"/>
                        <a:t>G</a:t>
                      </a:r>
                      <a:r>
                        <a:rPr lang="ro-RO" sz="1400" dirty="0" smtClean="0"/>
                        <a:t>u</a:t>
                      </a:r>
                      <a:r>
                        <a:rPr lang="en-US" sz="1400" dirty="0" err="1" smtClean="0"/>
                        <a:t>vernan</a:t>
                      </a:r>
                      <a:r>
                        <a:rPr lang="ro-RO" sz="1400" dirty="0" smtClean="0"/>
                        <a:t>ță</a:t>
                      </a:r>
                      <a:endParaRPr lang="el-GR" sz="1400" dirty="0"/>
                    </a:p>
                  </a:txBody>
                  <a:tcPr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dirty="0"/>
                        <a:t>3. </a:t>
                      </a:r>
                      <a:r>
                        <a:rPr lang="it-IT" sz="1400" dirty="0" smtClean="0"/>
                        <a:t>Planificarea pentru orașe durabile cu ajutorul logisticii urbane ecologice</a:t>
                      </a:r>
                      <a:endParaRPr lang="el-GR" sz="1400" dirty="0"/>
                    </a:p>
                  </a:txBody>
                  <a:tcPr>
                    <a:solidFill>
                      <a:srgbClr val="2F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4581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Sub</a:t>
                      </a:r>
                      <a:r>
                        <a:rPr lang="ro-RO" sz="1400" dirty="0" smtClean="0">
                          <a:solidFill>
                            <a:schemeClr val="bg1"/>
                          </a:solidFill>
                        </a:rPr>
                        <a:t>iecte</a:t>
                      </a:r>
                      <a:endParaRPr lang="el-G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A.3.1. </a:t>
                      </a:r>
                      <a:r>
                        <a:rPr lang="en-US" sz="1400" dirty="0" err="1" smtClean="0"/>
                        <a:t>Principalele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provocări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și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oportunități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pentru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operatorii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privați</a:t>
                      </a:r>
                      <a:r>
                        <a:rPr lang="en-US" sz="1400" dirty="0" smtClean="0"/>
                        <a:t> din </a:t>
                      </a:r>
                      <a:r>
                        <a:rPr lang="en-US" sz="1400" dirty="0" err="1" smtClean="0"/>
                        <a:t>domeniul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logisticii</a:t>
                      </a:r>
                      <a:r>
                        <a:rPr lang="en-US" sz="1400" dirty="0" smtClean="0"/>
                        <a:t> urbane de a </a:t>
                      </a:r>
                      <a:r>
                        <a:rPr lang="en-US" sz="1400" dirty="0" err="1" smtClean="0"/>
                        <a:t>coopera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și</a:t>
                      </a:r>
                      <a:r>
                        <a:rPr lang="en-US" sz="1400" dirty="0" smtClean="0"/>
                        <a:t> de a </a:t>
                      </a:r>
                      <a:r>
                        <a:rPr lang="en-US" sz="1400" dirty="0" err="1" smtClean="0"/>
                        <a:t>lua</a:t>
                      </a:r>
                      <a:r>
                        <a:rPr lang="en-US" sz="1400" dirty="0" smtClean="0"/>
                        <a:t> parte la </a:t>
                      </a:r>
                      <a:r>
                        <a:rPr lang="en-US" sz="1400" dirty="0" err="1" smtClean="0"/>
                        <a:t>procesul</a:t>
                      </a:r>
                      <a:r>
                        <a:rPr lang="en-US" sz="1400" dirty="0" smtClean="0"/>
                        <a:t> de </a:t>
                      </a:r>
                      <a:r>
                        <a:rPr lang="en-US" sz="1400" dirty="0" err="1" smtClean="0"/>
                        <a:t>elaborare</a:t>
                      </a:r>
                      <a:r>
                        <a:rPr lang="en-US" sz="1400" dirty="0" smtClean="0"/>
                        <a:t> a </a:t>
                      </a:r>
                      <a:r>
                        <a:rPr lang="en-US" sz="1400" dirty="0" err="1" smtClean="0"/>
                        <a:t>unui</a:t>
                      </a:r>
                      <a:r>
                        <a:rPr lang="en-US" sz="1400" dirty="0" smtClean="0"/>
                        <a:t> plan de </a:t>
                      </a:r>
                      <a:r>
                        <a:rPr lang="en-US" sz="1400" dirty="0" err="1" smtClean="0"/>
                        <a:t>logistică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urbană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durabilă</a:t>
                      </a:r>
                      <a:endParaRPr lang="ro-RO" sz="1400" dirty="0" smtClean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/>
                        <a:t>A.3.2 </a:t>
                      </a:r>
                      <a:r>
                        <a:rPr lang="en-US" sz="1400" dirty="0" err="1" smtClean="0"/>
                        <a:t>Dovezi</a:t>
                      </a:r>
                      <a:r>
                        <a:rPr lang="en-US" sz="1400" dirty="0" smtClean="0"/>
                        <a:t> din </a:t>
                      </a:r>
                      <a:r>
                        <a:rPr lang="en-US" sz="1400" dirty="0" err="1" smtClean="0"/>
                        <a:t>implementarea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logisticii</a:t>
                      </a:r>
                      <a:r>
                        <a:rPr lang="en-US" sz="1400" dirty="0" smtClean="0"/>
                        <a:t> urbane </a:t>
                      </a:r>
                      <a:r>
                        <a:rPr lang="en-US" sz="1400" dirty="0" err="1" smtClean="0"/>
                        <a:t>ecologice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în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diferite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cazuri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și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evaluarea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beneficiilor</a:t>
                      </a:r>
                      <a:r>
                        <a:rPr lang="en-US" sz="1400" dirty="0" smtClean="0"/>
                        <a:t> de </a:t>
                      </a:r>
                      <a:r>
                        <a:rPr lang="en-US" sz="1400" dirty="0" err="1" smtClean="0"/>
                        <a:t>mediu</a:t>
                      </a:r>
                      <a:endParaRPr lang="el-GR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799762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5057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8200" y="171837"/>
            <a:ext cx="10515600" cy="1325563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</a:pPr>
            <a:r>
              <a:rPr lang="en-US" sz="2400" b="1" dirty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5. </a:t>
            </a:r>
            <a:r>
              <a:rPr lang="en-US" sz="2400" b="1" dirty="0" err="1" smtClean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Inventar</a:t>
            </a:r>
            <a:r>
              <a:rPr lang="ro-RO" sz="2400" b="1" dirty="0" smtClean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ul</a:t>
            </a:r>
            <a:r>
              <a:rPr lang="en-US" sz="2400" b="1" dirty="0" smtClean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 </a:t>
            </a:r>
            <a:r>
              <a:rPr lang="en-US" sz="2400" b="1" dirty="0" err="1" smtClean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subiect</a:t>
            </a:r>
            <a:r>
              <a:rPr lang="ro-RO" sz="2400" b="1" dirty="0" smtClean="0">
                <a:latin typeface="Trebuchet MS" panose="020B0603020202020204" pitchFamily="34" charset="0"/>
                <a:ea typeface="MS UI Gothic" panose="020B0600070205080204" pitchFamily="34" charset="-128"/>
                <a:cs typeface="+mn-cs"/>
              </a:rPr>
              <a:t>ului</a:t>
            </a:r>
            <a:endParaRPr lang="hu-HU" sz="2400" b="1" dirty="0">
              <a:latin typeface="Trebuchet MS" panose="020B0603020202020204" pitchFamily="34" charset="0"/>
              <a:ea typeface="MS UI Gothic" panose="020B0600070205080204" pitchFamily="34" charset="-128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2219D64-6E88-4E80-63C1-6EC6AE8E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D. </a:t>
            </a:r>
            <a:r>
              <a:rPr lang="ro-RO" dirty="0">
                <a:solidFill>
                  <a:schemeClr val="bg1"/>
                </a:solidFill>
              </a:rPr>
              <a:t>Practică</a:t>
            </a:r>
            <a:r>
              <a:rPr lang="en-US" dirty="0">
                <a:solidFill>
                  <a:schemeClr val="bg1"/>
                </a:solidFill>
              </a:rPr>
              <a:t>– 9.1 </a:t>
            </a:r>
            <a:r>
              <a:rPr lang="ro-RO" dirty="0">
                <a:solidFill>
                  <a:schemeClr val="bg1"/>
                </a:solidFill>
              </a:rPr>
              <a:t>Proiect Individual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ro-RO" dirty="0">
                <a:solidFill>
                  <a:schemeClr val="bg1"/>
                </a:solidFill>
              </a:rPr>
              <a:t>Atelier de atribuții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1C6E0338-C4D5-2948-0948-985BDDBFF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D624-7FD4-4A6E-81EA-59ADBF780AD9}" type="slidenum">
              <a:rPr lang="hu-HU" smtClean="0"/>
              <a:t>9</a:t>
            </a:fld>
            <a:endParaRPr lang="hu-HU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xmlns="" id="{B6BBC1EF-1717-B950-EE4E-F7905C3329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108647"/>
              </p:ext>
            </p:extLst>
          </p:nvPr>
        </p:nvGraphicFramePr>
        <p:xfrm>
          <a:off x="1287624" y="2220030"/>
          <a:ext cx="10066176" cy="110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594">
                  <a:extLst>
                    <a:ext uri="{9D8B030D-6E8A-4147-A177-3AD203B41FA5}">
                      <a16:colId xmlns:a16="http://schemas.microsoft.com/office/drawing/2014/main" xmlns="" val="4033129790"/>
                    </a:ext>
                  </a:extLst>
                </a:gridCol>
                <a:gridCol w="7637582">
                  <a:extLst>
                    <a:ext uri="{9D8B030D-6E8A-4147-A177-3AD203B41FA5}">
                      <a16:colId xmlns:a16="http://schemas.microsoft.com/office/drawing/2014/main" xmlns="" val="16483997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Modul</a:t>
                      </a:r>
                      <a:r>
                        <a:rPr lang="ro-RO" sz="1400" dirty="0" smtClean="0"/>
                        <a:t>ul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/>
                        <a:t>B. Management</a:t>
                      </a:r>
                      <a:endParaRPr lang="el-GR" sz="14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4.1 </a:t>
                      </a:r>
                      <a:r>
                        <a:rPr lang="en-US" sz="1400" dirty="0" err="1" smtClean="0"/>
                        <a:t>Noi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servicii</a:t>
                      </a:r>
                      <a:r>
                        <a:rPr lang="en-US" sz="1400" dirty="0" smtClean="0"/>
                        <a:t> de </a:t>
                      </a:r>
                      <a:r>
                        <a:rPr lang="en-US" sz="1400" dirty="0" err="1" smtClean="0"/>
                        <a:t>mobilitate</a:t>
                      </a:r>
                      <a:r>
                        <a:rPr lang="en-US" sz="1400" dirty="0" smtClean="0"/>
                        <a:t>: </a:t>
                      </a:r>
                      <a:r>
                        <a:rPr lang="en-US" sz="1400" dirty="0" err="1" smtClean="0"/>
                        <a:t>Soluții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și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modele</a:t>
                      </a:r>
                      <a:r>
                        <a:rPr lang="en-US" sz="1400" dirty="0" smtClean="0"/>
                        <a:t> de </a:t>
                      </a:r>
                      <a:r>
                        <a:rPr lang="en-US" sz="1400" dirty="0" err="1" smtClean="0"/>
                        <a:t>afaceri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pentru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transportul</a:t>
                      </a:r>
                      <a:r>
                        <a:rPr lang="en-US" sz="1400" dirty="0" smtClean="0"/>
                        <a:t> urban</a:t>
                      </a:r>
                      <a:endParaRPr lang="el-GR" sz="14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4581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Sub</a:t>
                      </a:r>
                      <a:r>
                        <a:rPr lang="ro-RO" sz="1400" dirty="0" smtClean="0">
                          <a:solidFill>
                            <a:schemeClr val="bg1"/>
                          </a:solidFill>
                        </a:rPr>
                        <a:t>iecte</a:t>
                      </a:r>
                      <a:endParaRPr lang="el-G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B.4.1 </a:t>
                      </a:r>
                      <a:r>
                        <a:rPr lang="en-US" sz="1400" dirty="0" err="1" smtClean="0"/>
                        <a:t>Implicații</a:t>
                      </a:r>
                      <a:r>
                        <a:rPr lang="en-US" sz="1400" dirty="0" smtClean="0"/>
                        <a:t> practice </a:t>
                      </a:r>
                      <a:r>
                        <a:rPr lang="en-US" sz="1400" dirty="0" err="1" smtClean="0"/>
                        <a:t>pentru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punerea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în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aplicare</a:t>
                      </a:r>
                      <a:r>
                        <a:rPr lang="en-US" sz="1400" dirty="0" smtClean="0"/>
                        <a:t> a NMS </a:t>
                      </a:r>
                      <a:r>
                        <a:rPr lang="en-US" sz="1400" dirty="0" err="1" smtClean="0"/>
                        <a:t>în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logistica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urbană</a:t>
                      </a:r>
                      <a:endParaRPr lang="ro-RO" sz="140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B.4.2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Potențialul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bicicletelor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cargo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pentru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durabilitatea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eficacitatea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și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eficiența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livrării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pe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ultimul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kilometru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7997620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EDD56485-EF6F-300E-166C-E6761E6D37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573582"/>
              </p:ext>
            </p:extLst>
          </p:nvPr>
        </p:nvGraphicFramePr>
        <p:xfrm>
          <a:off x="1287624" y="3429000"/>
          <a:ext cx="10066176" cy="131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594">
                  <a:extLst>
                    <a:ext uri="{9D8B030D-6E8A-4147-A177-3AD203B41FA5}">
                      <a16:colId xmlns:a16="http://schemas.microsoft.com/office/drawing/2014/main" xmlns="" val="4033129790"/>
                    </a:ext>
                  </a:extLst>
                </a:gridCol>
                <a:gridCol w="7637582">
                  <a:extLst>
                    <a:ext uri="{9D8B030D-6E8A-4147-A177-3AD203B41FA5}">
                      <a16:colId xmlns:a16="http://schemas.microsoft.com/office/drawing/2014/main" xmlns="" val="16483997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Modul</a:t>
                      </a:r>
                      <a:r>
                        <a:rPr lang="ro-RO" sz="1400" dirty="0" smtClean="0"/>
                        <a:t>ul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/>
                        <a:t>B. Management</a:t>
                      </a:r>
                      <a:endParaRPr lang="el-GR" sz="14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5.1 </a:t>
                      </a:r>
                      <a:r>
                        <a:rPr lang="en-US" sz="1400" dirty="0" err="1" smtClean="0"/>
                        <a:t>Mobilitatea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conectată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și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automatizată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și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logistica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orașelor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viitorului</a:t>
                      </a:r>
                      <a:endParaRPr lang="el-GR" sz="14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4581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Sub</a:t>
                      </a:r>
                      <a:r>
                        <a:rPr lang="ro-RO" sz="1400" dirty="0" smtClean="0">
                          <a:solidFill>
                            <a:schemeClr val="bg1"/>
                          </a:solidFill>
                        </a:rPr>
                        <a:t>iecte</a:t>
                      </a:r>
                      <a:endParaRPr lang="el-G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B.5.1.1 </a:t>
                      </a:r>
                      <a:r>
                        <a:rPr lang="en-US" sz="1400" dirty="0" err="1" smtClean="0"/>
                        <a:t>Când</a:t>
                      </a:r>
                      <a:r>
                        <a:rPr lang="en-US" sz="1400" dirty="0" smtClean="0"/>
                        <a:t> se </a:t>
                      </a:r>
                      <a:r>
                        <a:rPr lang="en-US" sz="1400" dirty="0" err="1" smtClean="0"/>
                        <a:t>preconizează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integrarea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dronelor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în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sistemul</a:t>
                      </a:r>
                      <a:r>
                        <a:rPr lang="en-US" sz="1400" dirty="0" smtClean="0"/>
                        <a:t> de transport urban de </a:t>
                      </a:r>
                      <a:r>
                        <a:rPr lang="en-US" sz="1400" dirty="0" err="1" smtClean="0"/>
                        <a:t>marfă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și</a:t>
                      </a:r>
                      <a:r>
                        <a:rPr lang="en-US" sz="1400" dirty="0" smtClean="0"/>
                        <a:t> care </a:t>
                      </a:r>
                      <a:r>
                        <a:rPr lang="en-US" sz="1400" dirty="0" err="1" smtClean="0"/>
                        <a:t>sunt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provocările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și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beneficiile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preconizate</a:t>
                      </a:r>
                      <a:r>
                        <a:rPr lang="en-US" sz="1400" dirty="0" smtClean="0"/>
                        <a:t>? </a:t>
                      </a:r>
                      <a:endParaRPr lang="en-US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B.5.1.2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Beneficiile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și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dezavantajele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potențiale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ale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introducerii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roboților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trotuar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pentru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serviciile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poștale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și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livrare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coletelor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799762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2341107"/>
      </p:ext>
    </p:extLst>
  </p:cSld>
  <p:clrMapOvr>
    <a:masterClrMapping/>
  </p:clrMapOvr>
</p:sld>
</file>

<file path=ppt/theme/theme1.xml><?xml version="1.0" encoding="utf-8"?>
<a:theme xmlns:a="http://schemas.openxmlformats.org/drawingml/2006/main" name="CGG-topi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GG-topic" id="{661FC1ED-DE16-4D64-A40C-88B0429DCBE6}" vid="{ABB05B46-D792-4F65-AE23-7879E6E51C17}"/>
    </a:ext>
  </a:extLst>
</a:theme>
</file>

<file path=ppt/theme/theme2.xml><?xml version="1.0" encoding="utf-8"?>
<a:theme xmlns:a="http://schemas.openxmlformats.org/drawingml/2006/main" name="1_CGG-topi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GG-topic" id="{661FC1ED-DE16-4D64-A40C-88B0429DCBE6}" vid="{ABB05B46-D792-4F65-AE23-7879E6E51C17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078c10e-fd66-47fb-b60b-4637e197c64e" xsi:nil="true"/>
    <lcf76f155ced4ddcb4097134ff3c332f xmlns="63686dc6-7c2d-45c2-ae73-b33424833686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Έγγραφο" ma:contentTypeID="0x01010064FFCDC164B3E04CA47C56AFA309BE12" ma:contentTypeVersion="15" ma:contentTypeDescription="Δημιουργία νέου εγγράφου" ma:contentTypeScope="" ma:versionID="dd95ea4b85abeb21075cde61ed10f625">
  <xsd:schema xmlns:xsd="http://www.w3.org/2001/XMLSchema" xmlns:xs="http://www.w3.org/2001/XMLSchema" xmlns:p="http://schemas.microsoft.com/office/2006/metadata/properties" xmlns:ns2="63686dc6-7c2d-45c2-ae73-b33424833686" xmlns:ns3="d078c10e-fd66-47fb-b60b-4637e197c64e" targetNamespace="http://schemas.microsoft.com/office/2006/metadata/properties" ma:root="true" ma:fieldsID="4bf187138c5cbfdff3be27bbbd8b6b3a" ns2:_="" ns3:_="">
    <xsd:import namespace="63686dc6-7c2d-45c2-ae73-b33424833686"/>
    <xsd:import namespace="d078c10e-fd66-47fb-b60b-4637e197c6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686dc6-7c2d-45c2-ae73-b334248336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Ετικέτες εικόνας" ma:readOnly="false" ma:fieldId="{5cf76f15-5ced-4ddc-b409-7134ff3c332f}" ma:taxonomyMulti="true" ma:sspId="efb10ea6-a591-4c5d-9d03-645515e3d3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78c10e-fd66-47fb-b60b-4637e197c64e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fecd584c-4552-4804-8795-b92aae68a9ab}" ma:internalName="TaxCatchAll" ma:showField="CatchAllData" ma:web="d078c10e-fd66-47fb-b60b-4637e197c6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Κοινή χρήση με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Κοινή χρήση με λεπτομέρειες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Τύπος περιεχομένου"/>
        <xsd:element ref="dc:title" minOccurs="0" maxOccurs="1" ma:index="4" ma:displayName="Τίτλο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FB2FAB-11D6-4EEF-8F14-359851506F5F}">
  <ds:schemaRefs>
    <ds:schemaRef ds:uri="http://purl.org/dc/elements/1.1/"/>
    <ds:schemaRef ds:uri="http://schemas.microsoft.com/office/2006/metadata/properties"/>
    <ds:schemaRef ds:uri="63686dc6-7c2d-45c2-ae73-b33424833686"/>
    <ds:schemaRef ds:uri="http://schemas.microsoft.com/office/infopath/2007/PartnerControls"/>
    <ds:schemaRef ds:uri="d078c10e-fd66-47fb-b60b-4637e197c64e"/>
    <ds:schemaRef ds:uri="http://purl.org/dc/terms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4B35F11-565D-437A-BE4B-BECDFE65C450}"/>
</file>

<file path=customXml/itemProps3.xml><?xml version="1.0" encoding="utf-8"?>
<ds:datastoreItem xmlns:ds="http://schemas.openxmlformats.org/officeDocument/2006/customXml" ds:itemID="{2B2EEC32-DB82-41EB-9920-AE6D92403C6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1262</Words>
  <Application>Microsoft Office PowerPoint</Application>
  <PresentationFormat>Widescreen</PresentationFormat>
  <Paragraphs>152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MS UI Gothic</vt:lpstr>
      <vt:lpstr>Arial</vt:lpstr>
      <vt:lpstr>Calibri</vt:lpstr>
      <vt:lpstr>Calibri Light</vt:lpstr>
      <vt:lpstr>Times New Roman</vt:lpstr>
      <vt:lpstr>Trebuchet MS</vt:lpstr>
      <vt:lpstr>CGG-topic</vt:lpstr>
      <vt:lpstr>1_CGG-topic</vt:lpstr>
      <vt:lpstr>PowerPoint Presentation</vt:lpstr>
      <vt:lpstr>Conținut</vt:lpstr>
      <vt:lpstr>1. Scop</vt:lpstr>
      <vt:lpstr>2. Proces</vt:lpstr>
      <vt:lpstr>3. Guide</vt:lpstr>
      <vt:lpstr>3. Ghid</vt:lpstr>
      <vt:lpstr>4. Șablon de prezentare a proiectului</vt:lpstr>
      <vt:lpstr>5. Inventar subiect</vt:lpstr>
      <vt:lpstr>5. Inventarul subiectului</vt:lpstr>
      <vt:lpstr>5. Inventarul subiectului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Couriers Go Green!</dc:title>
  <dc:creator>Martin Kuti</dc:creator>
  <cp:lastModifiedBy>Microsoft account</cp:lastModifiedBy>
  <cp:revision>3</cp:revision>
  <dcterms:created xsi:type="dcterms:W3CDTF">2023-01-25T10:13:25Z</dcterms:created>
  <dcterms:modified xsi:type="dcterms:W3CDTF">2024-08-02T11:32:41Z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0x01010064FFCDC164B3E04CA47C56AFA309BE12</vt:lpwstr>
  </property>
  <property fmtid="{D5CDD505-2E9C-101B-9397-08002B2CF9AE}" pid="3" name="MediaServiceImageTags">
    <vt:lpwstr/>
  </property>
</Properties>
</file>