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4"/>
    <p:sldMasterId id="2147483701" r:id="rId5"/>
  </p:sldMasterIdLst>
  <p:notesMasterIdLst>
    <p:notesMasterId r:id="rId17"/>
  </p:notesMasterIdLst>
  <p:sldIdLst>
    <p:sldId id="278" r:id="rId6"/>
    <p:sldId id="282" r:id="rId7"/>
    <p:sldId id="288" r:id="rId8"/>
    <p:sldId id="298" r:id="rId9"/>
    <p:sldId id="293" r:id="rId10"/>
    <p:sldId id="294" r:id="rId11"/>
    <p:sldId id="299" r:id="rId12"/>
    <p:sldId id="295" r:id="rId13"/>
    <p:sldId id="296" r:id="rId14"/>
    <p:sldId id="297" r:id="rId15"/>
    <p:sldId id="274" r:id="rId16"/>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52D86D-7D21-B3F6-2B53-AC37EF5FA569}" name="GAVANAS NIKOLAOS" initials="GN" userId="S::ngavanas@o365.uth.gr::3d9b2abf-f851-49fb-859b-3a9e70d49f3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C00000"/>
    <a:srgbClr val="2F5496"/>
    <a:srgbClr val="59A63E"/>
    <a:srgbClr val="5EAC3E"/>
    <a:srgbClr val="268136"/>
    <a:srgbClr val="7CC440"/>
    <a:srgbClr val="5DAA3E"/>
    <a:srgbClr val="247D3B"/>
    <a:srgbClr val="7EB8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74CF9D-A77E-4030-AE25-09C0261D84EF}" v="1" dt="2024-08-01T09:59:37.260"/>
  </p1510:revLst>
</p1510:revInfo>
</file>

<file path=ppt/tableStyles.xml><?xml version="1.0" encoding="utf-8"?>
<a:tblStyleLst xmlns:a="http://schemas.openxmlformats.org/drawingml/2006/main" def="{5C22544A-7EE6-4342-B048-85BDC9FD1C3A}">
  <a:tblStyle styleId="{93296810-A885-4BE3-A3E7-6D5BEEA58F35}" styleName="Közepesen sötét stílus 2 – 6.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8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riersgogreen" userId="S::couriersgogreen_easy-mail.gr#ext#@uthnoc.onmicrosoft.com::15b41425-3b8a-4b0b-87a8-1855549f992d" providerId="AD" clId="Web-{530D50B5-131B-2B23-46C5-60B532AEEE38}"/>
    <pc:docChg chg="modSld">
      <pc:chgData name="couriersgogreen" userId="S::couriersgogreen_easy-mail.gr#ext#@uthnoc.onmicrosoft.com::15b41425-3b8a-4b0b-87a8-1855549f992d" providerId="AD" clId="Web-{530D50B5-131B-2B23-46C5-60B532AEEE38}" dt="2024-07-22T11:27:04.637" v="44"/>
      <pc:docMkLst>
        <pc:docMk/>
      </pc:docMkLst>
      <pc:sldChg chg="modSp">
        <pc:chgData name="couriersgogreen" userId="S::couriersgogreen_easy-mail.gr#ext#@uthnoc.onmicrosoft.com::15b41425-3b8a-4b0b-87a8-1855549f992d" providerId="AD" clId="Web-{530D50B5-131B-2B23-46C5-60B532AEEE38}" dt="2024-07-22T11:27:04.637" v="44"/>
        <pc:sldMkLst>
          <pc:docMk/>
          <pc:sldMk cId="819416968" sldId="297"/>
        </pc:sldMkLst>
        <pc:graphicFrameChg chg="mod modGraphic">
          <ac:chgData name="couriersgogreen" userId="S::couriersgogreen_easy-mail.gr#ext#@uthnoc.onmicrosoft.com::15b41425-3b8a-4b0b-87a8-1855549f992d" providerId="AD" clId="Web-{530D50B5-131B-2B23-46C5-60B532AEEE38}" dt="2024-07-22T11:27:04.637" v="44"/>
          <ac:graphicFrameMkLst>
            <pc:docMk/>
            <pc:sldMk cId="819416968" sldId="297"/>
            <ac:graphicFrameMk id="4" creationId="{0E1F6231-81F9-48BE-3014-609C3229C336}"/>
          </ac:graphicFrameMkLst>
        </pc:graphicFrameChg>
        <pc:graphicFrameChg chg="mod modGraphic">
          <ac:chgData name="couriersgogreen" userId="S::couriersgogreen_easy-mail.gr#ext#@uthnoc.onmicrosoft.com::15b41425-3b8a-4b0b-87a8-1855549f992d" providerId="AD" clId="Web-{530D50B5-131B-2B23-46C5-60B532AEEE38}" dt="2024-07-22T11:24:07.928" v="38"/>
          <ac:graphicFrameMkLst>
            <pc:docMk/>
            <pc:sldMk cId="819416968" sldId="297"/>
            <ac:graphicFrameMk id="6" creationId="{4AC546D6-8F87-6C80-5207-F6BFA7471AE4}"/>
          </ac:graphicFrameMkLst>
        </pc:graphicFrameChg>
      </pc:sldChg>
    </pc:docChg>
  </pc:docChgLst>
  <pc:docChgLst>
    <pc:chgData name="Judit Fleischer" userId="S::fleischer.judit_bkik.hu#ext#@uthnoc.onmicrosoft.com::1d18bd19-e17d-42ee-b921-cd0754d1271e" providerId="AD" clId="Web-{C94FE16C-5654-C361-5515-D4A09FF7D169}"/>
    <pc:docChg chg="modSld">
      <pc:chgData name="Judit Fleischer" userId="S::fleischer.judit_bkik.hu#ext#@uthnoc.onmicrosoft.com::1d18bd19-e17d-42ee-b921-cd0754d1271e" providerId="AD" clId="Web-{C94FE16C-5654-C361-5515-D4A09FF7D169}" dt="2024-07-23T10:20:41.599" v="3" actId="1076"/>
      <pc:docMkLst>
        <pc:docMk/>
      </pc:docMkLst>
      <pc:sldChg chg="modSp">
        <pc:chgData name="Judit Fleischer" userId="S::fleischer.judit_bkik.hu#ext#@uthnoc.onmicrosoft.com::1d18bd19-e17d-42ee-b921-cd0754d1271e" providerId="AD" clId="Web-{C94FE16C-5654-C361-5515-D4A09FF7D169}" dt="2024-07-23T10:20:41.599" v="3" actId="1076"/>
        <pc:sldMkLst>
          <pc:docMk/>
          <pc:sldMk cId="3345235096" sldId="293"/>
        </pc:sldMkLst>
        <pc:graphicFrameChg chg="mod">
          <ac:chgData name="Judit Fleischer" userId="S::fleischer.judit_bkik.hu#ext#@uthnoc.onmicrosoft.com::1d18bd19-e17d-42ee-b921-cd0754d1271e" providerId="AD" clId="Web-{C94FE16C-5654-C361-5515-D4A09FF7D169}" dt="2024-07-23T10:20:41.599" v="3" actId="1076"/>
          <ac:graphicFrameMkLst>
            <pc:docMk/>
            <pc:sldMk cId="3345235096" sldId="293"/>
            <ac:graphicFrameMk id="4" creationId="{009E22C0-A866-6845-74D2-99CAAF81F677}"/>
          </ac:graphicFrameMkLst>
        </pc:graphicFrameChg>
      </pc:sldChg>
    </pc:docChg>
  </pc:docChgLst>
  <pc:docChgLst>
    <pc:chgData name="Judit Fleischer" userId="S::fleischer.judit_bkik.hu#ext#@uthnoc.onmicrosoft.com::1d18bd19-e17d-42ee-b921-cd0754d1271e" providerId="AD" clId="Web-{A435C98C-C039-B252-678E-D2EB3E00A53B}"/>
    <pc:docChg chg="modSld">
      <pc:chgData name="Judit Fleischer" userId="S::fleischer.judit_bkik.hu#ext#@uthnoc.onmicrosoft.com::1d18bd19-e17d-42ee-b921-cd0754d1271e" providerId="AD" clId="Web-{A435C98C-C039-B252-678E-D2EB3E00A53B}" dt="2024-07-23T14:54:20.619" v="426"/>
      <pc:docMkLst>
        <pc:docMk/>
      </pc:docMkLst>
      <pc:sldChg chg="modSp">
        <pc:chgData name="Judit Fleischer" userId="S::fleischer.judit_bkik.hu#ext#@uthnoc.onmicrosoft.com::1d18bd19-e17d-42ee-b921-cd0754d1271e" providerId="AD" clId="Web-{A435C98C-C039-B252-678E-D2EB3E00A53B}" dt="2024-07-23T14:54:20.619" v="426"/>
        <pc:sldMkLst>
          <pc:docMk/>
          <pc:sldMk cId="695057123" sldId="295"/>
        </pc:sldMkLst>
        <pc:graphicFrameChg chg="mod modGraphic">
          <ac:chgData name="Judit Fleischer" userId="S::fleischer.judit_bkik.hu#ext#@uthnoc.onmicrosoft.com::1d18bd19-e17d-42ee-b921-cd0754d1271e" providerId="AD" clId="Web-{A435C98C-C039-B252-678E-D2EB3E00A53B}" dt="2024-07-23T14:54:08.775" v="424"/>
          <ac:graphicFrameMkLst>
            <pc:docMk/>
            <pc:sldMk cId="695057123" sldId="295"/>
            <ac:graphicFrameMk id="11" creationId="{B6BBC1EF-1717-B950-EE4E-F7905C3329AD}"/>
          </ac:graphicFrameMkLst>
        </pc:graphicFrameChg>
        <pc:graphicFrameChg chg="mod modGraphic">
          <ac:chgData name="Judit Fleischer" userId="S::fleischer.judit_bkik.hu#ext#@uthnoc.onmicrosoft.com::1d18bd19-e17d-42ee-b921-cd0754d1271e" providerId="AD" clId="Web-{A435C98C-C039-B252-678E-D2EB3E00A53B}" dt="2024-07-23T14:54:20.619" v="426"/>
          <ac:graphicFrameMkLst>
            <pc:docMk/>
            <pc:sldMk cId="695057123" sldId="295"/>
            <ac:graphicFrameMk id="12" creationId="{C563501F-73E9-5A20-239F-5724B440562A}"/>
          </ac:graphicFrameMkLst>
        </pc:graphicFrameChg>
        <pc:graphicFrameChg chg="mod modGraphic">
          <ac:chgData name="Judit Fleischer" userId="S::fleischer.judit_bkik.hu#ext#@uthnoc.onmicrosoft.com::1d18bd19-e17d-42ee-b921-cd0754d1271e" providerId="AD" clId="Web-{A435C98C-C039-B252-678E-D2EB3E00A53B}" dt="2024-07-23T14:49:34.845" v="244"/>
          <ac:graphicFrameMkLst>
            <pc:docMk/>
            <pc:sldMk cId="695057123" sldId="295"/>
            <ac:graphicFrameMk id="13" creationId="{84D7C253-1AB7-AAAD-D983-BCF09A7CA9C6}"/>
          </ac:graphicFrameMkLst>
        </pc:graphicFrameChg>
      </pc:sldChg>
    </pc:docChg>
  </pc:docChgLst>
  <pc:docChgLst>
    <pc:chgData name="GAVANAS NIKOLAOS" userId="3d9b2abf-f851-49fb-859b-3a9e70d49f3d" providerId="ADAL" clId="{798155C1-8D3D-456F-8DC3-D418126B0B23}"/>
    <pc:docChg chg="modSld">
      <pc:chgData name="GAVANAS NIKOLAOS" userId="3d9b2abf-f851-49fb-859b-3a9e70d49f3d" providerId="ADAL" clId="{798155C1-8D3D-456F-8DC3-D418126B0B23}" dt="2024-08-01T10:02:25.987" v="0" actId="14734"/>
      <pc:docMkLst>
        <pc:docMk/>
      </pc:docMkLst>
      <pc:sldChg chg="modSp mod">
        <pc:chgData name="GAVANAS NIKOLAOS" userId="3d9b2abf-f851-49fb-859b-3a9e70d49f3d" providerId="ADAL" clId="{798155C1-8D3D-456F-8DC3-D418126B0B23}" dt="2024-08-01T10:02:25.987" v="0" actId="14734"/>
        <pc:sldMkLst>
          <pc:docMk/>
          <pc:sldMk cId="695057123" sldId="295"/>
        </pc:sldMkLst>
        <pc:graphicFrameChg chg="modGraphic">
          <ac:chgData name="GAVANAS NIKOLAOS" userId="3d9b2abf-f851-49fb-859b-3a9e70d49f3d" providerId="ADAL" clId="{798155C1-8D3D-456F-8DC3-D418126B0B23}" dt="2024-08-01T10:02:25.987" v="0" actId="14734"/>
          <ac:graphicFrameMkLst>
            <pc:docMk/>
            <pc:sldMk cId="695057123" sldId="295"/>
            <ac:graphicFrameMk id="11" creationId="{B6BBC1EF-1717-B950-EE4E-F7905C3329AD}"/>
          </ac:graphicFrameMkLst>
        </pc:graphicFrameChg>
      </pc:sldChg>
    </pc:docChg>
  </pc:docChgLst>
  <pc:docChgLst>
    <pc:chgData name="GAVANAS NIKOLAOS" userId="3d9b2abf-f851-49fb-859b-3a9e70d49f3d" providerId="ADAL" clId="{F48B5DCF-9DA1-487A-BBDE-43AA7EB7A39D}"/>
    <pc:docChg chg="modSld">
      <pc:chgData name="GAVANAS NIKOLAOS" userId="3d9b2abf-f851-49fb-859b-3a9e70d49f3d" providerId="ADAL" clId="{F48B5DCF-9DA1-487A-BBDE-43AA7EB7A39D}" dt="2024-07-16T09:54:31.683" v="41" actId="20577"/>
      <pc:docMkLst>
        <pc:docMk/>
      </pc:docMkLst>
      <pc:sldChg chg="modSp mod">
        <pc:chgData name="GAVANAS NIKOLAOS" userId="3d9b2abf-f851-49fb-859b-3a9e70d49f3d" providerId="ADAL" clId="{F48B5DCF-9DA1-487A-BBDE-43AA7EB7A39D}" dt="2024-07-16T09:51:25.657" v="18" actId="13926"/>
        <pc:sldMkLst>
          <pc:docMk/>
          <pc:sldMk cId="3157348937" sldId="288"/>
        </pc:sldMkLst>
        <pc:spChg chg="mod">
          <ac:chgData name="GAVANAS NIKOLAOS" userId="3d9b2abf-f851-49fb-859b-3a9e70d49f3d" providerId="ADAL" clId="{F48B5DCF-9DA1-487A-BBDE-43AA7EB7A39D}" dt="2024-07-16T09:51:25.657" v="18" actId="13926"/>
          <ac:spMkLst>
            <pc:docMk/>
            <pc:sldMk cId="3157348937" sldId="288"/>
            <ac:spMk id="3" creationId="{00000000-0000-0000-0000-000000000000}"/>
          </ac:spMkLst>
        </pc:spChg>
      </pc:sldChg>
      <pc:sldChg chg="modSp mod">
        <pc:chgData name="GAVANAS NIKOLAOS" userId="3d9b2abf-f851-49fb-859b-3a9e70d49f3d" providerId="ADAL" clId="{F48B5DCF-9DA1-487A-BBDE-43AA7EB7A39D}" dt="2024-07-16T09:54:31.683" v="41" actId="20577"/>
        <pc:sldMkLst>
          <pc:docMk/>
          <pc:sldMk cId="3427691167" sldId="298"/>
        </pc:sldMkLst>
        <pc:spChg chg="mod">
          <ac:chgData name="GAVANAS NIKOLAOS" userId="3d9b2abf-f851-49fb-859b-3a9e70d49f3d" providerId="ADAL" clId="{F48B5DCF-9DA1-487A-BBDE-43AA7EB7A39D}" dt="2024-07-16T09:54:31.683" v="41" actId="20577"/>
          <ac:spMkLst>
            <pc:docMk/>
            <pc:sldMk cId="3427691167" sldId="298"/>
            <ac:spMk id="3" creationId="{00000000-0000-0000-0000-000000000000}"/>
          </ac:spMkLst>
        </pc:spChg>
      </pc:sldChg>
    </pc:docChg>
  </pc:docChgLst>
  <pc:docChgLst>
    <pc:chgData name="GAVANAS NIKOLAOS" userId="3d9b2abf-f851-49fb-859b-3a9e70d49f3d" providerId="ADAL" clId="{8674CF9D-A77E-4030-AE25-09C0261D84EF}"/>
    <pc:docChg chg="custSel modSld">
      <pc:chgData name="GAVANAS NIKOLAOS" userId="3d9b2abf-f851-49fb-859b-3a9e70d49f3d" providerId="ADAL" clId="{8674CF9D-A77E-4030-AE25-09C0261D84EF}" dt="2024-08-01T09:59:37.260" v="24"/>
      <pc:docMkLst>
        <pc:docMk/>
      </pc:docMkLst>
      <pc:sldChg chg="modSp mod">
        <pc:chgData name="GAVANAS NIKOLAOS" userId="3d9b2abf-f851-49fb-859b-3a9e70d49f3d" providerId="ADAL" clId="{8674CF9D-A77E-4030-AE25-09C0261D84EF}" dt="2024-08-01T09:52:44.635" v="20" actId="6549"/>
        <pc:sldMkLst>
          <pc:docMk/>
          <pc:sldMk cId="3157348937" sldId="288"/>
        </pc:sldMkLst>
        <pc:spChg chg="mod">
          <ac:chgData name="GAVANAS NIKOLAOS" userId="3d9b2abf-f851-49fb-859b-3a9e70d49f3d" providerId="ADAL" clId="{8674CF9D-A77E-4030-AE25-09C0261D84EF}" dt="2024-08-01T09:52:44.635" v="20" actId="6549"/>
          <ac:spMkLst>
            <pc:docMk/>
            <pc:sldMk cId="3157348937" sldId="288"/>
            <ac:spMk id="3" creationId="{00000000-0000-0000-0000-000000000000}"/>
          </ac:spMkLst>
        </pc:spChg>
      </pc:sldChg>
      <pc:sldChg chg="modSp mod">
        <pc:chgData name="GAVANAS NIKOLAOS" userId="3d9b2abf-f851-49fb-859b-3a9e70d49f3d" providerId="ADAL" clId="{8674CF9D-A77E-4030-AE25-09C0261D84EF}" dt="2024-08-01T09:59:37.260" v="24"/>
        <pc:sldMkLst>
          <pc:docMk/>
          <pc:sldMk cId="695057123" sldId="295"/>
        </pc:sldMkLst>
        <pc:graphicFrameChg chg="mod modGraphic">
          <ac:chgData name="GAVANAS NIKOLAOS" userId="3d9b2abf-f851-49fb-859b-3a9e70d49f3d" providerId="ADAL" clId="{8674CF9D-A77E-4030-AE25-09C0261D84EF}" dt="2024-08-01T09:59:37.260" v="24"/>
          <ac:graphicFrameMkLst>
            <pc:docMk/>
            <pc:sldMk cId="695057123" sldId="295"/>
            <ac:graphicFrameMk id="11" creationId="{B6BBC1EF-1717-B950-EE4E-F7905C3329AD}"/>
          </ac:graphicFrameMkLst>
        </pc:graphicFrameChg>
      </pc:sldChg>
    </pc:docChg>
  </pc:docChgLst>
  <pc:docChgLst>
    <pc:chgData name="Juliane Keller" userId="S::j.keller_eugeneglobal.eu#ext#@uthnoc.onmicrosoft.com::2f9e69e5-836c-48ef-84c6-0a2d5feb50dd" providerId="AD" clId="Web-{2DFFF7F4-A2C7-4A1A-9FC6-FC4F83180B37}"/>
    <pc:docChg chg="modSld">
      <pc:chgData name="Juliane Keller" userId="S::j.keller_eugeneglobal.eu#ext#@uthnoc.onmicrosoft.com::2f9e69e5-836c-48ef-84c6-0a2d5feb50dd" providerId="AD" clId="Web-{2DFFF7F4-A2C7-4A1A-9FC6-FC4F83180B37}" dt="2024-07-17T09:48:33.083" v="47"/>
      <pc:docMkLst>
        <pc:docMk/>
      </pc:docMkLst>
      <pc:sldChg chg="modSp">
        <pc:chgData name="Juliane Keller" userId="S::j.keller_eugeneglobal.eu#ext#@uthnoc.onmicrosoft.com::2f9e69e5-836c-48ef-84c6-0a2d5feb50dd" providerId="AD" clId="Web-{2DFFF7F4-A2C7-4A1A-9FC6-FC4F83180B37}" dt="2024-07-17T09:48:33.083" v="47"/>
        <pc:sldMkLst>
          <pc:docMk/>
          <pc:sldMk cId="695057123" sldId="295"/>
        </pc:sldMkLst>
        <pc:graphicFrameChg chg="mod modGraphic">
          <ac:chgData name="Juliane Keller" userId="S::j.keller_eugeneglobal.eu#ext#@uthnoc.onmicrosoft.com::2f9e69e5-836c-48ef-84c6-0a2d5feb50dd" providerId="AD" clId="Web-{2DFFF7F4-A2C7-4A1A-9FC6-FC4F83180B37}" dt="2024-07-17T09:48:33.083" v="47"/>
          <ac:graphicFrameMkLst>
            <pc:docMk/>
            <pc:sldMk cId="695057123" sldId="295"/>
            <ac:graphicFrameMk id="11" creationId="{B6BBC1EF-1717-B950-EE4E-F7905C3329AD}"/>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FC6FBB-A8CD-4AE7-8F90-9F7B3A4C3997}" type="doc">
      <dgm:prSet loTypeId="urn:microsoft.com/office/officeart/2005/8/layout/vList6" loCatId="process" qsTypeId="urn:microsoft.com/office/officeart/2005/8/quickstyle/simple1" qsCatId="simple" csTypeId="urn:microsoft.com/office/officeart/2005/8/colors/colorful4" csCatId="colorful" phldr="1"/>
      <dgm:spPr/>
      <dgm:t>
        <a:bodyPr/>
        <a:lstStyle/>
        <a:p>
          <a:endParaRPr lang="el-GR"/>
        </a:p>
      </dgm:t>
    </dgm:pt>
    <dgm:pt modelId="{3A276216-BE49-4E9E-9FE9-E9D6144944ED}">
      <dgm:prSet phldrT="[Text]" custT="1"/>
      <dgm:spPr/>
      <dgm:t>
        <a:bodyPr/>
        <a:lstStyle/>
        <a:p>
          <a:pPr>
            <a:buNone/>
          </a:pPr>
          <a:r>
            <a:rPr lang="en-US" sz="1800" b="0"/>
            <a:t>STEP 1. Subject selection and preparation</a:t>
          </a:r>
          <a:endParaRPr lang="el-GR" sz="1800" b="0"/>
        </a:p>
      </dgm:t>
    </dgm:pt>
    <dgm:pt modelId="{D0F3FCDC-0692-442D-9ECB-961ED6F81984}" type="parTrans" cxnId="{49812BF5-84EC-4E82-981D-10DA1548D58B}">
      <dgm:prSet/>
      <dgm:spPr/>
      <dgm:t>
        <a:bodyPr/>
        <a:lstStyle/>
        <a:p>
          <a:endParaRPr lang="el-GR"/>
        </a:p>
      </dgm:t>
    </dgm:pt>
    <dgm:pt modelId="{072CE81F-F72D-46AA-AF74-639FFA73F98F}" type="sibTrans" cxnId="{49812BF5-84EC-4E82-981D-10DA1548D58B}">
      <dgm:prSet/>
      <dgm:spPr/>
      <dgm:t>
        <a:bodyPr/>
        <a:lstStyle/>
        <a:p>
          <a:endParaRPr lang="el-GR"/>
        </a:p>
      </dgm:t>
    </dgm:pt>
    <dgm:pt modelId="{366A90B3-5980-442C-9743-2E68EDCA1CE5}">
      <dgm:prSet phldrT="[Text]" custT="1"/>
      <dgm:spPr/>
      <dgm:t>
        <a:bodyPr/>
        <a:lstStyle/>
        <a:p>
          <a:r>
            <a:rPr lang="en-US" sz="1800"/>
            <a:t>Select a subject related to a course topic from Subject Inventory (see slide: 6)</a:t>
          </a:r>
          <a:endParaRPr lang="el-GR" sz="1800"/>
        </a:p>
      </dgm:t>
    </dgm:pt>
    <dgm:pt modelId="{48E1416A-7117-407A-A7E1-0B462551878A}" type="parTrans" cxnId="{FDAE111D-2D82-44FF-990F-3557EA1C7365}">
      <dgm:prSet/>
      <dgm:spPr/>
      <dgm:t>
        <a:bodyPr/>
        <a:lstStyle/>
        <a:p>
          <a:endParaRPr lang="el-GR"/>
        </a:p>
      </dgm:t>
    </dgm:pt>
    <dgm:pt modelId="{46536EE7-B50A-47C1-BC37-6DB05D8420EA}" type="sibTrans" cxnId="{FDAE111D-2D82-44FF-990F-3557EA1C7365}">
      <dgm:prSet/>
      <dgm:spPr/>
      <dgm:t>
        <a:bodyPr/>
        <a:lstStyle/>
        <a:p>
          <a:endParaRPr lang="el-GR"/>
        </a:p>
      </dgm:t>
    </dgm:pt>
    <dgm:pt modelId="{00936B8D-3F45-43A4-9361-797A1FFEA19E}">
      <dgm:prSet phldrT="[Text]" custT="1"/>
      <dgm:spPr/>
      <dgm:t>
        <a:bodyPr/>
        <a:lstStyle/>
        <a:p>
          <a:r>
            <a:rPr lang="en-US" sz="1800"/>
            <a:t>STEP 2. Collect information</a:t>
          </a:r>
          <a:endParaRPr lang="el-GR" sz="1800"/>
        </a:p>
      </dgm:t>
    </dgm:pt>
    <dgm:pt modelId="{419D2DBA-1A34-4461-8B5B-4762AEFF79E0}" type="parTrans" cxnId="{516151F9-6B7B-4A8A-B792-AB97BCE30FAF}">
      <dgm:prSet/>
      <dgm:spPr/>
      <dgm:t>
        <a:bodyPr/>
        <a:lstStyle/>
        <a:p>
          <a:endParaRPr lang="el-GR"/>
        </a:p>
      </dgm:t>
    </dgm:pt>
    <dgm:pt modelId="{BAEC7CCE-BB62-4C3C-B452-39039655D253}" type="sibTrans" cxnId="{516151F9-6B7B-4A8A-B792-AB97BCE30FAF}">
      <dgm:prSet/>
      <dgm:spPr/>
      <dgm:t>
        <a:bodyPr/>
        <a:lstStyle/>
        <a:p>
          <a:endParaRPr lang="el-GR"/>
        </a:p>
      </dgm:t>
    </dgm:pt>
    <dgm:pt modelId="{BD09E913-1E5E-409E-8D7A-990821E875AF}">
      <dgm:prSet phldrT="[Text]" custT="1"/>
      <dgm:spPr/>
      <dgm:t>
        <a:bodyPr/>
        <a:lstStyle/>
        <a:p>
          <a:r>
            <a:rPr lang="en-US" sz="1800"/>
            <a:t>Begin with the reference list of the related topic </a:t>
          </a:r>
          <a:endParaRPr lang="el-GR" sz="1800"/>
        </a:p>
      </dgm:t>
    </dgm:pt>
    <dgm:pt modelId="{73E97A1A-529B-416B-86C8-870548D4781B}" type="parTrans" cxnId="{8FD6382D-68B4-45C5-ACD1-A3EEA58C0012}">
      <dgm:prSet/>
      <dgm:spPr/>
      <dgm:t>
        <a:bodyPr/>
        <a:lstStyle/>
        <a:p>
          <a:endParaRPr lang="el-GR"/>
        </a:p>
      </dgm:t>
    </dgm:pt>
    <dgm:pt modelId="{57D11C2A-2E72-46DE-A879-4B7BC749A6A3}" type="sibTrans" cxnId="{8FD6382D-68B4-45C5-ACD1-A3EEA58C0012}">
      <dgm:prSet/>
      <dgm:spPr/>
      <dgm:t>
        <a:bodyPr/>
        <a:lstStyle/>
        <a:p>
          <a:endParaRPr lang="el-GR"/>
        </a:p>
      </dgm:t>
    </dgm:pt>
    <dgm:pt modelId="{7FEC6743-F063-42D8-8CA2-45EE2EC5B56C}">
      <dgm:prSet phldrT="[Text]" custT="1"/>
      <dgm:spPr/>
      <dgm:t>
        <a:bodyPr/>
        <a:lstStyle/>
        <a:p>
          <a:r>
            <a:rPr lang="en-US" sz="1800"/>
            <a:t>Conduct on-line search of documents by using the appropriate combination of key-words</a:t>
          </a:r>
          <a:endParaRPr lang="el-GR" sz="1800"/>
        </a:p>
      </dgm:t>
    </dgm:pt>
    <dgm:pt modelId="{5F89A3EC-7AAF-433E-B9AA-1DFF0AD8E38A}" type="parTrans" cxnId="{F57FC6D8-CF7B-4997-B6CE-1777C768C9BE}">
      <dgm:prSet/>
      <dgm:spPr/>
      <dgm:t>
        <a:bodyPr/>
        <a:lstStyle/>
        <a:p>
          <a:endParaRPr lang="el-GR"/>
        </a:p>
      </dgm:t>
    </dgm:pt>
    <dgm:pt modelId="{E27802A2-F77C-4FF1-BA99-99156CDA7D90}" type="sibTrans" cxnId="{F57FC6D8-CF7B-4997-B6CE-1777C768C9BE}">
      <dgm:prSet/>
      <dgm:spPr/>
      <dgm:t>
        <a:bodyPr/>
        <a:lstStyle/>
        <a:p>
          <a:endParaRPr lang="el-GR"/>
        </a:p>
      </dgm:t>
    </dgm:pt>
    <dgm:pt modelId="{AF4F228D-7455-4C9F-A519-42B22F857654}">
      <dgm:prSet phldrT="[Text]" custT="1"/>
      <dgm:spPr/>
      <dgm:t>
        <a:bodyPr/>
        <a:lstStyle/>
        <a:p>
          <a:r>
            <a:rPr lang="en-US" sz="1800"/>
            <a:t>Use trustworthy sites and documentation</a:t>
          </a:r>
          <a:endParaRPr lang="el-GR" sz="1800"/>
        </a:p>
      </dgm:t>
    </dgm:pt>
    <dgm:pt modelId="{D10D75C9-6739-407D-B4E4-CCC22170DA5C}" type="parTrans" cxnId="{F10062F1-33BC-41F3-BEBE-B88F73FAE3C3}">
      <dgm:prSet/>
      <dgm:spPr/>
      <dgm:t>
        <a:bodyPr/>
        <a:lstStyle/>
        <a:p>
          <a:endParaRPr lang="el-GR"/>
        </a:p>
      </dgm:t>
    </dgm:pt>
    <dgm:pt modelId="{2C0D39FE-6C6E-4220-87EE-93A66250587D}" type="sibTrans" cxnId="{F10062F1-33BC-41F3-BEBE-B88F73FAE3C3}">
      <dgm:prSet/>
      <dgm:spPr/>
      <dgm:t>
        <a:bodyPr/>
        <a:lstStyle/>
        <a:p>
          <a:endParaRPr lang="el-GR"/>
        </a:p>
      </dgm:t>
    </dgm:pt>
    <dgm:pt modelId="{648FC782-B67A-4E67-9BC1-ADB4EFA7B5F2}">
      <dgm:prSet phldrT="[Text]" custT="1"/>
      <dgm:spPr/>
      <dgm:t>
        <a:bodyPr/>
        <a:lstStyle/>
        <a:p>
          <a:r>
            <a:rPr lang="en-US" sz="1800"/>
            <a:t>Prepare a process and structure of your project</a:t>
          </a:r>
          <a:endParaRPr lang="el-GR" sz="1800"/>
        </a:p>
      </dgm:t>
    </dgm:pt>
    <dgm:pt modelId="{EBC4E281-7F86-4555-9058-824969747BF3}" type="parTrans" cxnId="{1D9DCDAE-7B8F-4362-9A44-C6786687E78C}">
      <dgm:prSet/>
      <dgm:spPr/>
      <dgm:t>
        <a:bodyPr/>
        <a:lstStyle/>
        <a:p>
          <a:endParaRPr lang="el-GR"/>
        </a:p>
      </dgm:t>
    </dgm:pt>
    <dgm:pt modelId="{0C7841C0-8360-4B34-A5F5-510D4CFA8A85}" type="sibTrans" cxnId="{1D9DCDAE-7B8F-4362-9A44-C6786687E78C}">
      <dgm:prSet/>
      <dgm:spPr/>
      <dgm:t>
        <a:bodyPr/>
        <a:lstStyle/>
        <a:p>
          <a:endParaRPr lang="el-GR"/>
        </a:p>
      </dgm:t>
    </dgm:pt>
    <dgm:pt modelId="{1979E905-2B5B-4C8F-A343-42267207153C}" type="pres">
      <dgm:prSet presAssocID="{EAFC6FBB-A8CD-4AE7-8F90-9F7B3A4C3997}" presName="Name0" presStyleCnt="0">
        <dgm:presLayoutVars>
          <dgm:dir/>
          <dgm:animLvl val="lvl"/>
          <dgm:resizeHandles/>
        </dgm:presLayoutVars>
      </dgm:prSet>
      <dgm:spPr/>
    </dgm:pt>
    <dgm:pt modelId="{A6E5A191-8261-45F5-9890-2B0670F5396B}" type="pres">
      <dgm:prSet presAssocID="{3A276216-BE49-4E9E-9FE9-E9D6144944ED}" presName="linNode" presStyleCnt="0"/>
      <dgm:spPr/>
    </dgm:pt>
    <dgm:pt modelId="{386D9D13-825F-42AD-A394-94E039E2CCD3}" type="pres">
      <dgm:prSet presAssocID="{3A276216-BE49-4E9E-9FE9-E9D6144944ED}" presName="parentShp" presStyleLbl="node1" presStyleIdx="0" presStyleCnt="2" custScaleY="25461">
        <dgm:presLayoutVars>
          <dgm:bulletEnabled val="1"/>
        </dgm:presLayoutVars>
      </dgm:prSet>
      <dgm:spPr/>
    </dgm:pt>
    <dgm:pt modelId="{3AD161B5-83C3-42E4-9558-F647367B0085}" type="pres">
      <dgm:prSet presAssocID="{3A276216-BE49-4E9E-9FE9-E9D6144944ED}" presName="childShp" presStyleLbl="bgAccFollowNode1" presStyleIdx="0" presStyleCnt="2" custScaleY="25461">
        <dgm:presLayoutVars>
          <dgm:bulletEnabled val="1"/>
        </dgm:presLayoutVars>
      </dgm:prSet>
      <dgm:spPr/>
    </dgm:pt>
    <dgm:pt modelId="{064D2251-AD95-4654-854A-086A790D4046}" type="pres">
      <dgm:prSet presAssocID="{072CE81F-F72D-46AA-AF74-639FFA73F98F}" presName="spacing" presStyleCnt="0"/>
      <dgm:spPr/>
    </dgm:pt>
    <dgm:pt modelId="{A862449E-7FC0-492F-A6A2-945DDF427E1B}" type="pres">
      <dgm:prSet presAssocID="{00936B8D-3F45-43A4-9361-797A1FFEA19E}" presName="linNode" presStyleCnt="0"/>
      <dgm:spPr/>
    </dgm:pt>
    <dgm:pt modelId="{CF35B2E9-4CAD-4419-9D89-928D2A30DCDC}" type="pres">
      <dgm:prSet presAssocID="{00936B8D-3F45-43A4-9361-797A1FFEA19E}" presName="parentShp" presStyleLbl="node1" presStyleIdx="1" presStyleCnt="2" custScaleY="49969" custLinFactNeighborY="-9307">
        <dgm:presLayoutVars>
          <dgm:bulletEnabled val="1"/>
        </dgm:presLayoutVars>
      </dgm:prSet>
      <dgm:spPr/>
    </dgm:pt>
    <dgm:pt modelId="{4B26DF3A-2086-429E-A76F-69ED791B2E0F}" type="pres">
      <dgm:prSet presAssocID="{00936B8D-3F45-43A4-9361-797A1FFEA19E}" presName="childShp" presStyleLbl="bgAccFollowNode1" presStyleIdx="1" presStyleCnt="2" custScaleY="49969" custLinFactNeighborY="-9307">
        <dgm:presLayoutVars>
          <dgm:bulletEnabled val="1"/>
        </dgm:presLayoutVars>
      </dgm:prSet>
      <dgm:spPr/>
    </dgm:pt>
  </dgm:ptLst>
  <dgm:cxnLst>
    <dgm:cxn modelId="{48FA8A1C-C6E7-424E-AB9F-E27037293430}" type="presOf" srcId="{00936B8D-3F45-43A4-9361-797A1FFEA19E}" destId="{CF35B2E9-4CAD-4419-9D89-928D2A30DCDC}" srcOrd="0" destOrd="0" presId="urn:microsoft.com/office/officeart/2005/8/layout/vList6"/>
    <dgm:cxn modelId="{FDAE111D-2D82-44FF-990F-3557EA1C7365}" srcId="{3A276216-BE49-4E9E-9FE9-E9D6144944ED}" destId="{366A90B3-5980-442C-9743-2E68EDCA1CE5}" srcOrd="0" destOrd="0" parTransId="{48E1416A-7117-407A-A7E1-0B462551878A}" sibTransId="{46536EE7-B50A-47C1-BC37-6DB05D8420EA}"/>
    <dgm:cxn modelId="{8FD6382D-68B4-45C5-ACD1-A3EEA58C0012}" srcId="{00936B8D-3F45-43A4-9361-797A1FFEA19E}" destId="{BD09E913-1E5E-409E-8D7A-990821E875AF}" srcOrd="0" destOrd="0" parTransId="{73E97A1A-529B-416B-86C8-870548D4781B}" sibTransId="{57D11C2A-2E72-46DE-A879-4B7BC749A6A3}"/>
    <dgm:cxn modelId="{C7E03A2D-06B8-412A-86A7-385D9AD1F3AC}" type="presOf" srcId="{EAFC6FBB-A8CD-4AE7-8F90-9F7B3A4C3997}" destId="{1979E905-2B5B-4C8F-A343-42267207153C}" srcOrd="0" destOrd="0" presId="urn:microsoft.com/office/officeart/2005/8/layout/vList6"/>
    <dgm:cxn modelId="{03808564-84BD-490B-A1EA-195AB11BF222}" type="presOf" srcId="{BD09E913-1E5E-409E-8D7A-990821E875AF}" destId="{4B26DF3A-2086-429E-A76F-69ED791B2E0F}" srcOrd="0" destOrd="0" presId="urn:microsoft.com/office/officeart/2005/8/layout/vList6"/>
    <dgm:cxn modelId="{9519BA7E-D902-4A40-A62C-FEE9AB4C9625}" type="presOf" srcId="{7FEC6743-F063-42D8-8CA2-45EE2EC5B56C}" destId="{4B26DF3A-2086-429E-A76F-69ED791B2E0F}" srcOrd="0" destOrd="1" presId="urn:microsoft.com/office/officeart/2005/8/layout/vList6"/>
    <dgm:cxn modelId="{21145185-0D32-4E56-88E0-E6B24EBD8745}" type="presOf" srcId="{AF4F228D-7455-4C9F-A519-42B22F857654}" destId="{4B26DF3A-2086-429E-A76F-69ED791B2E0F}" srcOrd="0" destOrd="2" presId="urn:microsoft.com/office/officeart/2005/8/layout/vList6"/>
    <dgm:cxn modelId="{0DF5C89E-AE5B-4658-8F8A-D7D8C9B003CC}" type="presOf" srcId="{648FC782-B67A-4E67-9BC1-ADB4EFA7B5F2}" destId="{3AD161B5-83C3-42E4-9558-F647367B0085}" srcOrd="0" destOrd="1" presId="urn:microsoft.com/office/officeart/2005/8/layout/vList6"/>
    <dgm:cxn modelId="{1D9DCDAE-7B8F-4362-9A44-C6786687E78C}" srcId="{3A276216-BE49-4E9E-9FE9-E9D6144944ED}" destId="{648FC782-B67A-4E67-9BC1-ADB4EFA7B5F2}" srcOrd="1" destOrd="0" parTransId="{EBC4E281-7F86-4555-9058-824969747BF3}" sibTransId="{0C7841C0-8360-4B34-A5F5-510D4CFA8A85}"/>
    <dgm:cxn modelId="{F57FC6D8-CF7B-4997-B6CE-1777C768C9BE}" srcId="{00936B8D-3F45-43A4-9361-797A1FFEA19E}" destId="{7FEC6743-F063-42D8-8CA2-45EE2EC5B56C}" srcOrd="1" destOrd="0" parTransId="{5F89A3EC-7AAF-433E-B9AA-1DFF0AD8E38A}" sibTransId="{E27802A2-F77C-4FF1-BA99-99156CDA7D90}"/>
    <dgm:cxn modelId="{896DB0DF-420F-4A91-A19D-F3BF518BC605}" type="presOf" srcId="{3A276216-BE49-4E9E-9FE9-E9D6144944ED}" destId="{386D9D13-825F-42AD-A394-94E039E2CCD3}" srcOrd="0" destOrd="0" presId="urn:microsoft.com/office/officeart/2005/8/layout/vList6"/>
    <dgm:cxn modelId="{F10062F1-33BC-41F3-BEBE-B88F73FAE3C3}" srcId="{00936B8D-3F45-43A4-9361-797A1FFEA19E}" destId="{AF4F228D-7455-4C9F-A519-42B22F857654}" srcOrd="2" destOrd="0" parTransId="{D10D75C9-6739-407D-B4E4-CCC22170DA5C}" sibTransId="{2C0D39FE-6C6E-4220-87EE-93A66250587D}"/>
    <dgm:cxn modelId="{49812BF5-84EC-4E82-981D-10DA1548D58B}" srcId="{EAFC6FBB-A8CD-4AE7-8F90-9F7B3A4C3997}" destId="{3A276216-BE49-4E9E-9FE9-E9D6144944ED}" srcOrd="0" destOrd="0" parTransId="{D0F3FCDC-0692-442D-9ECB-961ED6F81984}" sibTransId="{072CE81F-F72D-46AA-AF74-639FFA73F98F}"/>
    <dgm:cxn modelId="{516151F9-6B7B-4A8A-B792-AB97BCE30FAF}" srcId="{EAFC6FBB-A8CD-4AE7-8F90-9F7B3A4C3997}" destId="{00936B8D-3F45-43A4-9361-797A1FFEA19E}" srcOrd="1" destOrd="0" parTransId="{419D2DBA-1A34-4461-8B5B-4762AEFF79E0}" sibTransId="{BAEC7CCE-BB62-4C3C-B452-39039655D253}"/>
    <dgm:cxn modelId="{1D19BEFB-2548-45AC-AEE1-3A1C6373004D}" type="presOf" srcId="{366A90B3-5980-442C-9743-2E68EDCA1CE5}" destId="{3AD161B5-83C3-42E4-9558-F647367B0085}" srcOrd="0" destOrd="0" presId="urn:microsoft.com/office/officeart/2005/8/layout/vList6"/>
    <dgm:cxn modelId="{C9410F0B-7D19-4FBF-A29C-09F62C81FB19}" type="presParOf" srcId="{1979E905-2B5B-4C8F-A343-42267207153C}" destId="{A6E5A191-8261-45F5-9890-2B0670F5396B}" srcOrd="0" destOrd="0" presId="urn:microsoft.com/office/officeart/2005/8/layout/vList6"/>
    <dgm:cxn modelId="{883298A4-378B-46E2-8E92-7674B6F0C4EC}" type="presParOf" srcId="{A6E5A191-8261-45F5-9890-2B0670F5396B}" destId="{386D9D13-825F-42AD-A394-94E039E2CCD3}" srcOrd="0" destOrd="0" presId="urn:microsoft.com/office/officeart/2005/8/layout/vList6"/>
    <dgm:cxn modelId="{99249D9B-A7F5-4E64-B136-FDE15BFA8631}" type="presParOf" srcId="{A6E5A191-8261-45F5-9890-2B0670F5396B}" destId="{3AD161B5-83C3-42E4-9558-F647367B0085}" srcOrd="1" destOrd="0" presId="urn:microsoft.com/office/officeart/2005/8/layout/vList6"/>
    <dgm:cxn modelId="{30F64EEF-0D9B-4F7A-9DD9-536ECEEA31BB}" type="presParOf" srcId="{1979E905-2B5B-4C8F-A343-42267207153C}" destId="{064D2251-AD95-4654-854A-086A790D4046}" srcOrd="1" destOrd="0" presId="urn:microsoft.com/office/officeart/2005/8/layout/vList6"/>
    <dgm:cxn modelId="{320EDA98-40BD-4B6B-911F-7C1C35283C54}" type="presParOf" srcId="{1979E905-2B5B-4C8F-A343-42267207153C}" destId="{A862449E-7FC0-492F-A6A2-945DDF427E1B}" srcOrd="2" destOrd="0" presId="urn:microsoft.com/office/officeart/2005/8/layout/vList6"/>
    <dgm:cxn modelId="{D6BF85A8-2873-4323-9D88-42A2A02E1938}" type="presParOf" srcId="{A862449E-7FC0-492F-A6A2-945DDF427E1B}" destId="{CF35B2E9-4CAD-4419-9D89-928D2A30DCDC}" srcOrd="0" destOrd="0" presId="urn:microsoft.com/office/officeart/2005/8/layout/vList6"/>
    <dgm:cxn modelId="{00D8E2A5-96C0-4B9C-A270-F8A91E57E380}" type="presParOf" srcId="{A862449E-7FC0-492F-A6A2-945DDF427E1B}" destId="{4B26DF3A-2086-429E-A76F-69ED791B2E0F}"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FC6FBB-A8CD-4AE7-8F90-9F7B3A4C3997}" type="doc">
      <dgm:prSet loTypeId="urn:microsoft.com/office/officeart/2005/8/layout/vList6" loCatId="process" qsTypeId="urn:microsoft.com/office/officeart/2005/8/quickstyle/simple1" qsCatId="simple" csTypeId="urn:microsoft.com/office/officeart/2005/8/colors/colorful3" csCatId="colorful" phldr="1"/>
      <dgm:spPr/>
      <dgm:t>
        <a:bodyPr/>
        <a:lstStyle/>
        <a:p>
          <a:endParaRPr lang="el-GR"/>
        </a:p>
      </dgm:t>
    </dgm:pt>
    <dgm:pt modelId="{3A276216-BE49-4E9E-9FE9-E9D6144944ED}">
      <dgm:prSet phldrT="[Text]" custT="1"/>
      <dgm:spPr/>
      <dgm:t>
        <a:bodyPr/>
        <a:lstStyle/>
        <a:p>
          <a:pPr>
            <a:buNone/>
          </a:pPr>
          <a:r>
            <a:rPr lang="en-US" sz="1800" b="0"/>
            <a:t>STEP 3. </a:t>
          </a:r>
          <a:r>
            <a:rPr lang="en-US" sz="1800" b="0" err="1"/>
            <a:t>Organise</a:t>
          </a:r>
          <a:r>
            <a:rPr lang="en-US" sz="1800" b="0"/>
            <a:t> and manage information </a:t>
          </a:r>
          <a:endParaRPr lang="el-GR" sz="1800" b="0"/>
        </a:p>
      </dgm:t>
    </dgm:pt>
    <dgm:pt modelId="{D0F3FCDC-0692-442D-9ECB-961ED6F81984}" type="parTrans" cxnId="{49812BF5-84EC-4E82-981D-10DA1548D58B}">
      <dgm:prSet/>
      <dgm:spPr/>
      <dgm:t>
        <a:bodyPr/>
        <a:lstStyle/>
        <a:p>
          <a:endParaRPr lang="el-GR"/>
        </a:p>
      </dgm:t>
    </dgm:pt>
    <dgm:pt modelId="{072CE81F-F72D-46AA-AF74-639FFA73F98F}" type="sibTrans" cxnId="{49812BF5-84EC-4E82-981D-10DA1548D58B}">
      <dgm:prSet/>
      <dgm:spPr/>
      <dgm:t>
        <a:bodyPr/>
        <a:lstStyle/>
        <a:p>
          <a:endParaRPr lang="el-GR"/>
        </a:p>
      </dgm:t>
    </dgm:pt>
    <dgm:pt modelId="{366A90B3-5980-442C-9743-2E68EDCA1CE5}">
      <dgm:prSet phldrT="[Text]" custT="1"/>
      <dgm:spPr/>
      <dgm:t>
        <a:bodyPr/>
        <a:lstStyle/>
        <a:p>
          <a:r>
            <a:rPr lang="en-US" sz="1800"/>
            <a:t>Extract information from sources and </a:t>
          </a:r>
          <a:r>
            <a:rPr lang="en-US" sz="1800" err="1"/>
            <a:t>organise</a:t>
          </a:r>
          <a:r>
            <a:rPr lang="en-US" sz="1800"/>
            <a:t> according to the process and structure of STEP 1</a:t>
          </a:r>
          <a:endParaRPr lang="el-GR" sz="1800"/>
        </a:p>
      </dgm:t>
    </dgm:pt>
    <dgm:pt modelId="{48E1416A-7117-407A-A7E1-0B462551878A}" type="parTrans" cxnId="{FDAE111D-2D82-44FF-990F-3557EA1C7365}">
      <dgm:prSet/>
      <dgm:spPr/>
      <dgm:t>
        <a:bodyPr/>
        <a:lstStyle/>
        <a:p>
          <a:endParaRPr lang="el-GR"/>
        </a:p>
      </dgm:t>
    </dgm:pt>
    <dgm:pt modelId="{46536EE7-B50A-47C1-BC37-6DB05D8420EA}" type="sibTrans" cxnId="{FDAE111D-2D82-44FF-990F-3557EA1C7365}">
      <dgm:prSet/>
      <dgm:spPr/>
      <dgm:t>
        <a:bodyPr/>
        <a:lstStyle/>
        <a:p>
          <a:endParaRPr lang="el-GR"/>
        </a:p>
      </dgm:t>
    </dgm:pt>
    <dgm:pt modelId="{00936B8D-3F45-43A4-9361-797A1FFEA19E}">
      <dgm:prSet phldrT="[Text]" custT="1"/>
      <dgm:spPr/>
      <dgm:t>
        <a:bodyPr/>
        <a:lstStyle/>
        <a:p>
          <a:r>
            <a:rPr lang="en-US" sz="1800"/>
            <a:t>STEP 4. Prepare the presentation</a:t>
          </a:r>
          <a:endParaRPr lang="el-GR" sz="1800"/>
        </a:p>
      </dgm:t>
    </dgm:pt>
    <dgm:pt modelId="{419D2DBA-1A34-4461-8B5B-4762AEFF79E0}" type="parTrans" cxnId="{516151F9-6B7B-4A8A-B792-AB97BCE30FAF}">
      <dgm:prSet/>
      <dgm:spPr/>
      <dgm:t>
        <a:bodyPr/>
        <a:lstStyle/>
        <a:p>
          <a:endParaRPr lang="el-GR"/>
        </a:p>
      </dgm:t>
    </dgm:pt>
    <dgm:pt modelId="{BAEC7CCE-BB62-4C3C-B452-39039655D253}" type="sibTrans" cxnId="{516151F9-6B7B-4A8A-B792-AB97BCE30FAF}">
      <dgm:prSet/>
      <dgm:spPr/>
      <dgm:t>
        <a:bodyPr/>
        <a:lstStyle/>
        <a:p>
          <a:endParaRPr lang="el-GR"/>
        </a:p>
      </dgm:t>
    </dgm:pt>
    <dgm:pt modelId="{BD09E913-1E5E-409E-8D7A-990821E875AF}">
      <dgm:prSet phldrT="[Text]" custT="1"/>
      <dgm:spPr/>
      <dgm:t>
        <a:bodyPr/>
        <a:lstStyle/>
        <a:p>
          <a:r>
            <a:rPr lang="en-US" sz="1800"/>
            <a:t>Structure the presentation according to the structure of STEP 1 – see next slide (7-8 slides recommended) </a:t>
          </a:r>
          <a:endParaRPr lang="el-GR" sz="1800"/>
        </a:p>
      </dgm:t>
    </dgm:pt>
    <dgm:pt modelId="{73E97A1A-529B-416B-86C8-870548D4781B}" type="parTrans" cxnId="{8FD6382D-68B4-45C5-ACD1-A3EEA58C0012}">
      <dgm:prSet/>
      <dgm:spPr/>
      <dgm:t>
        <a:bodyPr/>
        <a:lstStyle/>
        <a:p>
          <a:endParaRPr lang="el-GR"/>
        </a:p>
      </dgm:t>
    </dgm:pt>
    <dgm:pt modelId="{57D11C2A-2E72-46DE-A879-4B7BC749A6A3}" type="sibTrans" cxnId="{8FD6382D-68B4-45C5-ACD1-A3EEA58C0012}">
      <dgm:prSet/>
      <dgm:spPr/>
      <dgm:t>
        <a:bodyPr/>
        <a:lstStyle/>
        <a:p>
          <a:endParaRPr lang="el-GR"/>
        </a:p>
      </dgm:t>
    </dgm:pt>
    <dgm:pt modelId="{62F5B4B9-8A66-4A3B-81E3-9EA1521CEB4D}">
      <dgm:prSet phldrT="[Text]" custT="1"/>
      <dgm:spPr/>
      <dgm:t>
        <a:bodyPr/>
        <a:lstStyle/>
        <a:p>
          <a:r>
            <a:rPr lang="en-US" sz="1800"/>
            <a:t>Develop a reference list</a:t>
          </a:r>
          <a:endParaRPr lang="el-GR" sz="1800"/>
        </a:p>
      </dgm:t>
    </dgm:pt>
    <dgm:pt modelId="{A033AA3C-EA8B-47F4-B366-13361FB816D5}" type="parTrans" cxnId="{154AE672-3466-42A2-8C71-DCE1E59587F8}">
      <dgm:prSet/>
      <dgm:spPr/>
      <dgm:t>
        <a:bodyPr/>
        <a:lstStyle/>
        <a:p>
          <a:endParaRPr lang="el-GR"/>
        </a:p>
      </dgm:t>
    </dgm:pt>
    <dgm:pt modelId="{7405E6CA-5140-41B8-B4B3-4059A14B4906}" type="sibTrans" cxnId="{154AE672-3466-42A2-8C71-DCE1E59587F8}">
      <dgm:prSet/>
      <dgm:spPr/>
      <dgm:t>
        <a:bodyPr/>
        <a:lstStyle/>
        <a:p>
          <a:endParaRPr lang="el-GR"/>
        </a:p>
      </dgm:t>
    </dgm:pt>
    <dgm:pt modelId="{FB6FF296-333A-4239-BE46-4725420646C7}">
      <dgm:prSet phldrT="[Text]" custT="1"/>
      <dgm:spPr/>
      <dgm:t>
        <a:bodyPr/>
        <a:lstStyle/>
        <a:p>
          <a:r>
            <a:rPr lang="en-US" sz="1800"/>
            <a:t> Introduce the collected information based on the presentation structure</a:t>
          </a:r>
          <a:endParaRPr lang="el-GR" sz="1800"/>
        </a:p>
      </dgm:t>
    </dgm:pt>
    <dgm:pt modelId="{7F5F4114-01DA-40FD-914D-F5E965BA53AC}" type="parTrans" cxnId="{09D25ACD-4705-4840-B398-C82C963E933F}">
      <dgm:prSet/>
      <dgm:spPr/>
      <dgm:t>
        <a:bodyPr/>
        <a:lstStyle/>
        <a:p>
          <a:endParaRPr lang="el-GR"/>
        </a:p>
      </dgm:t>
    </dgm:pt>
    <dgm:pt modelId="{71E098F3-1417-4C07-8CB3-DDB00D316206}" type="sibTrans" cxnId="{09D25ACD-4705-4840-B398-C82C963E933F}">
      <dgm:prSet/>
      <dgm:spPr/>
      <dgm:t>
        <a:bodyPr/>
        <a:lstStyle/>
        <a:p>
          <a:endParaRPr lang="el-GR"/>
        </a:p>
      </dgm:t>
    </dgm:pt>
    <dgm:pt modelId="{3DADBC0E-92AB-48DE-99FF-FCC338D385AA}">
      <dgm:prSet phldrT="[Text]" custT="1"/>
      <dgm:spPr/>
      <dgm:t>
        <a:bodyPr/>
        <a:lstStyle/>
        <a:p>
          <a:r>
            <a:rPr lang="en-US" sz="1800"/>
            <a:t>Develop your critical analysis and conclusions and appropriately introduce your remarks</a:t>
          </a:r>
          <a:endParaRPr lang="el-GR" sz="1800"/>
        </a:p>
      </dgm:t>
    </dgm:pt>
    <dgm:pt modelId="{DC4FD1B9-EDA7-4FA6-8F44-85E509145C3B}" type="parTrans" cxnId="{A55AFAD1-983F-405C-A938-B398886FA292}">
      <dgm:prSet/>
      <dgm:spPr/>
      <dgm:t>
        <a:bodyPr/>
        <a:lstStyle/>
        <a:p>
          <a:endParaRPr lang="el-GR"/>
        </a:p>
      </dgm:t>
    </dgm:pt>
    <dgm:pt modelId="{269935B8-D74F-4149-BBDD-03865D789094}" type="sibTrans" cxnId="{A55AFAD1-983F-405C-A938-B398886FA292}">
      <dgm:prSet/>
      <dgm:spPr/>
      <dgm:t>
        <a:bodyPr/>
        <a:lstStyle/>
        <a:p>
          <a:endParaRPr lang="el-GR"/>
        </a:p>
      </dgm:t>
    </dgm:pt>
    <dgm:pt modelId="{1979E905-2B5B-4C8F-A343-42267207153C}" type="pres">
      <dgm:prSet presAssocID="{EAFC6FBB-A8CD-4AE7-8F90-9F7B3A4C3997}" presName="Name0" presStyleCnt="0">
        <dgm:presLayoutVars>
          <dgm:dir/>
          <dgm:animLvl val="lvl"/>
          <dgm:resizeHandles/>
        </dgm:presLayoutVars>
      </dgm:prSet>
      <dgm:spPr/>
    </dgm:pt>
    <dgm:pt modelId="{A6E5A191-8261-45F5-9890-2B0670F5396B}" type="pres">
      <dgm:prSet presAssocID="{3A276216-BE49-4E9E-9FE9-E9D6144944ED}" presName="linNode" presStyleCnt="0"/>
      <dgm:spPr/>
    </dgm:pt>
    <dgm:pt modelId="{386D9D13-825F-42AD-A394-94E039E2CCD3}" type="pres">
      <dgm:prSet presAssocID="{3A276216-BE49-4E9E-9FE9-E9D6144944ED}" presName="parentShp" presStyleLbl="node1" presStyleIdx="0" presStyleCnt="2" custScaleY="25461">
        <dgm:presLayoutVars>
          <dgm:bulletEnabled val="1"/>
        </dgm:presLayoutVars>
      </dgm:prSet>
      <dgm:spPr/>
    </dgm:pt>
    <dgm:pt modelId="{3AD161B5-83C3-42E4-9558-F647367B0085}" type="pres">
      <dgm:prSet presAssocID="{3A276216-BE49-4E9E-9FE9-E9D6144944ED}" presName="childShp" presStyleLbl="bgAccFollowNode1" presStyleIdx="0" presStyleCnt="2" custScaleY="25461">
        <dgm:presLayoutVars>
          <dgm:bulletEnabled val="1"/>
        </dgm:presLayoutVars>
      </dgm:prSet>
      <dgm:spPr/>
    </dgm:pt>
    <dgm:pt modelId="{064D2251-AD95-4654-854A-086A790D4046}" type="pres">
      <dgm:prSet presAssocID="{072CE81F-F72D-46AA-AF74-639FFA73F98F}" presName="spacing" presStyleCnt="0"/>
      <dgm:spPr/>
    </dgm:pt>
    <dgm:pt modelId="{A862449E-7FC0-492F-A6A2-945DDF427E1B}" type="pres">
      <dgm:prSet presAssocID="{00936B8D-3F45-43A4-9361-797A1FFEA19E}" presName="linNode" presStyleCnt="0"/>
      <dgm:spPr/>
    </dgm:pt>
    <dgm:pt modelId="{CF35B2E9-4CAD-4419-9D89-928D2A30DCDC}" type="pres">
      <dgm:prSet presAssocID="{00936B8D-3F45-43A4-9361-797A1FFEA19E}" presName="parentShp" presStyleLbl="node1" presStyleIdx="1" presStyleCnt="2" custScaleY="49969" custLinFactNeighborY="-9307">
        <dgm:presLayoutVars>
          <dgm:bulletEnabled val="1"/>
        </dgm:presLayoutVars>
      </dgm:prSet>
      <dgm:spPr/>
    </dgm:pt>
    <dgm:pt modelId="{4B26DF3A-2086-429E-A76F-69ED791B2E0F}" type="pres">
      <dgm:prSet presAssocID="{00936B8D-3F45-43A4-9361-797A1FFEA19E}" presName="childShp" presStyleLbl="bgAccFollowNode1" presStyleIdx="1" presStyleCnt="2" custScaleY="55510" custLinFactNeighborY="-9307">
        <dgm:presLayoutVars>
          <dgm:bulletEnabled val="1"/>
        </dgm:presLayoutVars>
      </dgm:prSet>
      <dgm:spPr/>
    </dgm:pt>
  </dgm:ptLst>
  <dgm:cxnLst>
    <dgm:cxn modelId="{48FA8A1C-C6E7-424E-AB9F-E27037293430}" type="presOf" srcId="{00936B8D-3F45-43A4-9361-797A1FFEA19E}" destId="{CF35B2E9-4CAD-4419-9D89-928D2A30DCDC}" srcOrd="0" destOrd="0" presId="urn:microsoft.com/office/officeart/2005/8/layout/vList6"/>
    <dgm:cxn modelId="{FDAE111D-2D82-44FF-990F-3557EA1C7365}" srcId="{3A276216-BE49-4E9E-9FE9-E9D6144944ED}" destId="{366A90B3-5980-442C-9743-2E68EDCA1CE5}" srcOrd="0" destOrd="0" parTransId="{48E1416A-7117-407A-A7E1-0B462551878A}" sibTransId="{46536EE7-B50A-47C1-BC37-6DB05D8420EA}"/>
    <dgm:cxn modelId="{8FD6382D-68B4-45C5-ACD1-A3EEA58C0012}" srcId="{00936B8D-3F45-43A4-9361-797A1FFEA19E}" destId="{BD09E913-1E5E-409E-8D7A-990821E875AF}" srcOrd="0" destOrd="0" parTransId="{73E97A1A-529B-416B-86C8-870548D4781B}" sibTransId="{57D11C2A-2E72-46DE-A879-4B7BC749A6A3}"/>
    <dgm:cxn modelId="{C7E03A2D-06B8-412A-86A7-385D9AD1F3AC}" type="presOf" srcId="{EAFC6FBB-A8CD-4AE7-8F90-9F7B3A4C3997}" destId="{1979E905-2B5B-4C8F-A343-42267207153C}" srcOrd="0" destOrd="0" presId="urn:microsoft.com/office/officeart/2005/8/layout/vList6"/>
    <dgm:cxn modelId="{840F3863-4A15-462C-B20F-3AB5EC4C6621}" type="presOf" srcId="{3DADBC0E-92AB-48DE-99FF-FCC338D385AA}" destId="{4B26DF3A-2086-429E-A76F-69ED791B2E0F}" srcOrd="0" destOrd="2" presId="urn:microsoft.com/office/officeart/2005/8/layout/vList6"/>
    <dgm:cxn modelId="{03808564-84BD-490B-A1EA-195AB11BF222}" type="presOf" srcId="{BD09E913-1E5E-409E-8D7A-990821E875AF}" destId="{4B26DF3A-2086-429E-A76F-69ED791B2E0F}" srcOrd="0" destOrd="0" presId="urn:microsoft.com/office/officeart/2005/8/layout/vList6"/>
    <dgm:cxn modelId="{D5FE7F51-8B56-4C0E-826F-A56B42E2161B}" type="presOf" srcId="{FB6FF296-333A-4239-BE46-4725420646C7}" destId="{4B26DF3A-2086-429E-A76F-69ED791B2E0F}" srcOrd="0" destOrd="1" presId="urn:microsoft.com/office/officeart/2005/8/layout/vList6"/>
    <dgm:cxn modelId="{154AE672-3466-42A2-8C71-DCE1E59587F8}" srcId="{3A276216-BE49-4E9E-9FE9-E9D6144944ED}" destId="{62F5B4B9-8A66-4A3B-81E3-9EA1521CEB4D}" srcOrd="1" destOrd="0" parTransId="{A033AA3C-EA8B-47F4-B366-13361FB816D5}" sibTransId="{7405E6CA-5140-41B8-B4B3-4059A14B4906}"/>
    <dgm:cxn modelId="{09D25ACD-4705-4840-B398-C82C963E933F}" srcId="{00936B8D-3F45-43A4-9361-797A1FFEA19E}" destId="{FB6FF296-333A-4239-BE46-4725420646C7}" srcOrd="1" destOrd="0" parTransId="{7F5F4114-01DA-40FD-914D-F5E965BA53AC}" sibTransId="{71E098F3-1417-4C07-8CB3-DDB00D316206}"/>
    <dgm:cxn modelId="{A55AFAD1-983F-405C-A938-B398886FA292}" srcId="{00936B8D-3F45-43A4-9361-797A1FFEA19E}" destId="{3DADBC0E-92AB-48DE-99FF-FCC338D385AA}" srcOrd="2" destOrd="0" parTransId="{DC4FD1B9-EDA7-4FA6-8F44-85E509145C3B}" sibTransId="{269935B8-D74F-4149-BBDD-03865D789094}"/>
    <dgm:cxn modelId="{896DB0DF-420F-4A91-A19D-F3BF518BC605}" type="presOf" srcId="{3A276216-BE49-4E9E-9FE9-E9D6144944ED}" destId="{386D9D13-825F-42AD-A394-94E039E2CCD3}" srcOrd="0" destOrd="0" presId="urn:microsoft.com/office/officeart/2005/8/layout/vList6"/>
    <dgm:cxn modelId="{D37A27E2-2936-43EB-ADE6-1F9B1B9206BA}" type="presOf" srcId="{62F5B4B9-8A66-4A3B-81E3-9EA1521CEB4D}" destId="{3AD161B5-83C3-42E4-9558-F647367B0085}" srcOrd="0" destOrd="1" presId="urn:microsoft.com/office/officeart/2005/8/layout/vList6"/>
    <dgm:cxn modelId="{49812BF5-84EC-4E82-981D-10DA1548D58B}" srcId="{EAFC6FBB-A8CD-4AE7-8F90-9F7B3A4C3997}" destId="{3A276216-BE49-4E9E-9FE9-E9D6144944ED}" srcOrd="0" destOrd="0" parTransId="{D0F3FCDC-0692-442D-9ECB-961ED6F81984}" sibTransId="{072CE81F-F72D-46AA-AF74-639FFA73F98F}"/>
    <dgm:cxn modelId="{516151F9-6B7B-4A8A-B792-AB97BCE30FAF}" srcId="{EAFC6FBB-A8CD-4AE7-8F90-9F7B3A4C3997}" destId="{00936B8D-3F45-43A4-9361-797A1FFEA19E}" srcOrd="1" destOrd="0" parTransId="{419D2DBA-1A34-4461-8B5B-4762AEFF79E0}" sibTransId="{BAEC7CCE-BB62-4C3C-B452-39039655D253}"/>
    <dgm:cxn modelId="{1D19BEFB-2548-45AC-AEE1-3A1C6373004D}" type="presOf" srcId="{366A90B3-5980-442C-9743-2E68EDCA1CE5}" destId="{3AD161B5-83C3-42E4-9558-F647367B0085}" srcOrd="0" destOrd="0" presId="urn:microsoft.com/office/officeart/2005/8/layout/vList6"/>
    <dgm:cxn modelId="{C9410F0B-7D19-4FBF-A29C-09F62C81FB19}" type="presParOf" srcId="{1979E905-2B5B-4C8F-A343-42267207153C}" destId="{A6E5A191-8261-45F5-9890-2B0670F5396B}" srcOrd="0" destOrd="0" presId="urn:microsoft.com/office/officeart/2005/8/layout/vList6"/>
    <dgm:cxn modelId="{883298A4-378B-46E2-8E92-7674B6F0C4EC}" type="presParOf" srcId="{A6E5A191-8261-45F5-9890-2B0670F5396B}" destId="{386D9D13-825F-42AD-A394-94E039E2CCD3}" srcOrd="0" destOrd="0" presId="urn:microsoft.com/office/officeart/2005/8/layout/vList6"/>
    <dgm:cxn modelId="{99249D9B-A7F5-4E64-B136-FDE15BFA8631}" type="presParOf" srcId="{A6E5A191-8261-45F5-9890-2B0670F5396B}" destId="{3AD161B5-83C3-42E4-9558-F647367B0085}" srcOrd="1" destOrd="0" presId="urn:microsoft.com/office/officeart/2005/8/layout/vList6"/>
    <dgm:cxn modelId="{30F64EEF-0D9B-4F7A-9DD9-536ECEEA31BB}" type="presParOf" srcId="{1979E905-2B5B-4C8F-A343-42267207153C}" destId="{064D2251-AD95-4654-854A-086A790D4046}" srcOrd="1" destOrd="0" presId="urn:microsoft.com/office/officeart/2005/8/layout/vList6"/>
    <dgm:cxn modelId="{320EDA98-40BD-4B6B-911F-7C1C35283C54}" type="presParOf" srcId="{1979E905-2B5B-4C8F-A343-42267207153C}" destId="{A862449E-7FC0-492F-A6A2-945DDF427E1B}" srcOrd="2" destOrd="0" presId="urn:microsoft.com/office/officeart/2005/8/layout/vList6"/>
    <dgm:cxn modelId="{D6BF85A8-2873-4323-9D88-42A2A02E1938}" type="presParOf" srcId="{A862449E-7FC0-492F-A6A2-945DDF427E1B}" destId="{CF35B2E9-4CAD-4419-9D89-928D2A30DCDC}" srcOrd="0" destOrd="0" presId="urn:microsoft.com/office/officeart/2005/8/layout/vList6"/>
    <dgm:cxn modelId="{00D8E2A5-96C0-4B9C-A270-F8A91E57E380}" type="presParOf" srcId="{A862449E-7FC0-492F-A6A2-945DDF427E1B}" destId="{4B26DF3A-2086-429E-A76F-69ED791B2E0F}"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D161B5-83C3-42E4-9558-F647367B0085}">
      <dsp:nvSpPr>
        <dsp:cNvPr id="0" name=""/>
        <dsp:cNvSpPr/>
      </dsp:nvSpPr>
      <dsp:spPr>
        <a:xfrm>
          <a:off x="3251199" y="397010"/>
          <a:ext cx="4876800" cy="1378299"/>
        </a:xfrm>
        <a:prstGeom prst="rightArrow">
          <a:avLst>
            <a:gd name="adj1" fmla="val 75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US" sz="1800" kern="1200"/>
            <a:t>Select a subject related to a course topic from Subject Inventory (see slide: 6)</a:t>
          </a:r>
          <a:endParaRPr lang="el-GR" sz="1800" kern="1200"/>
        </a:p>
        <a:p>
          <a:pPr marL="171450" lvl="1" indent="-171450" algn="l" defTabSz="800100">
            <a:lnSpc>
              <a:spcPct val="90000"/>
            </a:lnSpc>
            <a:spcBef>
              <a:spcPct val="0"/>
            </a:spcBef>
            <a:spcAft>
              <a:spcPct val="15000"/>
            </a:spcAft>
            <a:buChar char="•"/>
          </a:pPr>
          <a:r>
            <a:rPr lang="en-US" sz="1800" kern="1200"/>
            <a:t>Prepare a process and structure of your project</a:t>
          </a:r>
          <a:endParaRPr lang="el-GR" sz="1800" kern="1200"/>
        </a:p>
      </dsp:txBody>
      <dsp:txXfrm>
        <a:off x="3251199" y="569297"/>
        <a:ext cx="4359938" cy="1033725"/>
      </dsp:txXfrm>
    </dsp:sp>
    <dsp:sp modelId="{386D9D13-825F-42AD-A394-94E039E2CCD3}">
      <dsp:nvSpPr>
        <dsp:cNvPr id="0" name=""/>
        <dsp:cNvSpPr/>
      </dsp:nvSpPr>
      <dsp:spPr>
        <a:xfrm>
          <a:off x="0" y="397010"/>
          <a:ext cx="3251200" cy="1378299"/>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a:t>STEP 1. Subject selection and preparation</a:t>
          </a:r>
          <a:endParaRPr lang="el-GR" sz="1800" b="0" kern="1200"/>
        </a:p>
      </dsp:txBody>
      <dsp:txXfrm>
        <a:off x="67283" y="464293"/>
        <a:ext cx="3116634" cy="1243733"/>
      </dsp:txXfrm>
    </dsp:sp>
    <dsp:sp modelId="{4B26DF3A-2086-429E-A76F-69ED791B2E0F}">
      <dsp:nvSpPr>
        <dsp:cNvPr id="0" name=""/>
        <dsp:cNvSpPr/>
      </dsp:nvSpPr>
      <dsp:spPr>
        <a:xfrm>
          <a:off x="3251199" y="1812824"/>
          <a:ext cx="4876800" cy="2705009"/>
        </a:xfrm>
        <a:prstGeom prst="rightArrow">
          <a:avLst>
            <a:gd name="adj1" fmla="val 75000"/>
            <a:gd name="adj2" fmla="val 50000"/>
          </a:avLst>
        </a:prstGeom>
        <a:solidFill>
          <a:schemeClr val="accent4">
            <a:tint val="40000"/>
            <a:alpha val="90000"/>
            <a:hueOff val="11513918"/>
            <a:satOff val="-61261"/>
            <a:lumOff val="-3490"/>
            <a:alphaOff val="0"/>
          </a:schemeClr>
        </a:solidFill>
        <a:ln w="12700" cap="flat" cmpd="sng" algn="ctr">
          <a:solidFill>
            <a:schemeClr val="accent4">
              <a:tint val="40000"/>
              <a:alpha val="90000"/>
              <a:hueOff val="11513918"/>
              <a:satOff val="-61261"/>
              <a:lumOff val="-349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US" sz="1800" kern="1200"/>
            <a:t>Begin with the reference list of the related topic </a:t>
          </a:r>
          <a:endParaRPr lang="el-GR" sz="1800" kern="1200"/>
        </a:p>
        <a:p>
          <a:pPr marL="171450" lvl="1" indent="-171450" algn="l" defTabSz="800100">
            <a:lnSpc>
              <a:spcPct val="90000"/>
            </a:lnSpc>
            <a:spcBef>
              <a:spcPct val="0"/>
            </a:spcBef>
            <a:spcAft>
              <a:spcPct val="15000"/>
            </a:spcAft>
            <a:buChar char="•"/>
          </a:pPr>
          <a:r>
            <a:rPr lang="en-US" sz="1800" kern="1200"/>
            <a:t>Conduct on-line search of documents by using the appropriate combination of key-words</a:t>
          </a:r>
          <a:endParaRPr lang="el-GR" sz="1800" kern="1200"/>
        </a:p>
        <a:p>
          <a:pPr marL="171450" lvl="1" indent="-171450" algn="l" defTabSz="800100">
            <a:lnSpc>
              <a:spcPct val="90000"/>
            </a:lnSpc>
            <a:spcBef>
              <a:spcPct val="0"/>
            </a:spcBef>
            <a:spcAft>
              <a:spcPct val="15000"/>
            </a:spcAft>
            <a:buChar char="•"/>
          </a:pPr>
          <a:r>
            <a:rPr lang="en-US" sz="1800" kern="1200"/>
            <a:t>Use trustworthy sites and documentation</a:t>
          </a:r>
          <a:endParaRPr lang="el-GR" sz="1800" kern="1200"/>
        </a:p>
      </dsp:txBody>
      <dsp:txXfrm>
        <a:off x="3251199" y="2150950"/>
        <a:ext cx="3862422" cy="2028757"/>
      </dsp:txXfrm>
    </dsp:sp>
    <dsp:sp modelId="{CF35B2E9-4CAD-4419-9D89-928D2A30DCDC}">
      <dsp:nvSpPr>
        <dsp:cNvPr id="0" name=""/>
        <dsp:cNvSpPr/>
      </dsp:nvSpPr>
      <dsp:spPr>
        <a:xfrm>
          <a:off x="0" y="1812824"/>
          <a:ext cx="3251200" cy="2705009"/>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kern="1200"/>
            <a:t>STEP 2. Collect information</a:t>
          </a:r>
          <a:endParaRPr lang="el-GR" sz="1800" kern="1200"/>
        </a:p>
      </dsp:txBody>
      <dsp:txXfrm>
        <a:off x="132048" y="1944872"/>
        <a:ext cx="2987104" cy="24409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D161B5-83C3-42E4-9558-F647367B0085}">
      <dsp:nvSpPr>
        <dsp:cNvPr id="0" name=""/>
        <dsp:cNvSpPr/>
      </dsp:nvSpPr>
      <dsp:spPr>
        <a:xfrm>
          <a:off x="3251199" y="247032"/>
          <a:ext cx="4876800" cy="1378299"/>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US" sz="1800" kern="1200"/>
            <a:t>Extract information from sources and </a:t>
          </a:r>
          <a:r>
            <a:rPr lang="en-US" sz="1800" kern="1200" err="1"/>
            <a:t>organise</a:t>
          </a:r>
          <a:r>
            <a:rPr lang="en-US" sz="1800" kern="1200"/>
            <a:t> according to the process and structure of STEP 1</a:t>
          </a:r>
          <a:endParaRPr lang="el-GR" sz="1800" kern="1200"/>
        </a:p>
        <a:p>
          <a:pPr marL="171450" lvl="1" indent="-171450" algn="l" defTabSz="800100">
            <a:lnSpc>
              <a:spcPct val="90000"/>
            </a:lnSpc>
            <a:spcBef>
              <a:spcPct val="0"/>
            </a:spcBef>
            <a:spcAft>
              <a:spcPct val="15000"/>
            </a:spcAft>
            <a:buChar char="•"/>
          </a:pPr>
          <a:r>
            <a:rPr lang="en-US" sz="1800" kern="1200"/>
            <a:t>Develop a reference list</a:t>
          </a:r>
          <a:endParaRPr lang="el-GR" sz="1800" kern="1200"/>
        </a:p>
      </dsp:txBody>
      <dsp:txXfrm>
        <a:off x="3251199" y="419319"/>
        <a:ext cx="4359938" cy="1033725"/>
      </dsp:txXfrm>
    </dsp:sp>
    <dsp:sp modelId="{386D9D13-825F-42AD-A394-94E039E2CCD3}">
      <dsp:nvSpPr>
        <dsp:cNvPr id="0" name=""/>
        <dsp:cNvSpPr/>
      </dsp:nvSpPr>
      <dsp:spPr>
        <a:xfrm>
          <a:off x="0" y="247032"/>
          <a:ext cx="3251200" cy="137829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0" kern="1200"/>
            <a:t>STEP 3. </a:t>
          </a:r>
          <a:r>
            <a:rPr lang="en-US" sz="1800" b="0" kern="1200" err="1"/>
            <a:t>Organise</a:t>
          </a:r>
          <a:r>
            <a:rPr lang="en-US" sz="1800" b="0" kern="1200"/>
            <a:t> and manage information </a:t>
          </a:r>
          <a:endParaRPr lang="el-GR" sz="1800" b="0" kern="1200"/>
        </a:p>
      </dsp:txBody>
      <dsp:txXfrm>
        <a:off x="67283" y="314315"/>
        <a:ext cx="3116634" cy="1243733"/>
      </dsp:txXfrm>
    </dsp:sp>
    <dsp:sp modelId="{4B26DF3A-2086-429E-A76F-69ED791B2E0F}">
      <dsp:nvSpPr>
        <dsp:cNvPr id="0" name=""/>
        <dsp:cNvSpPr/>
      </dsp:nvSpPr>
      <dsp:spPr>
        <a:xfrm>
          <a:off x="3251199" y="1662846"/>
          <a:ext cx="4876800" cy="3004964"/>
        </a:xfrm>
        <a:prstGeom prst="rightArrow">
          <a:avLst>
            <a:gd name="adj1" fmla="val 75000"/>
            <a:gd name="adj2" fmla="val 50000"/>
          </a:avLst>
        </a:prstGeom>
        <a:solidFill>
          <a:schemeClr val="accent3">
            <a:tint val="40000"/>
            <a:alpha val="90000"/>
            <a:hueOff val="2029141"/>
            <a:satOff val="100000"/>
            <a:lumOff val="1779"/>
            <a:alphaOff val="0"/>
          </a:schemeClr>
        </a:solidFill>
        <a:ln w="12700" cap="flat" cmpd="sng" algn="ctr">
          <a:solidFill>
            <a:schemeClr val="accent3">
              <a:tint val="40000"/>
              <a:alpha val="90000"/>
              <a:hueOff val="2029141"/>
              <a:satOff val="100000"/>
              <a:lumOff val="177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US" sz="1800" kern="1200"/>
            <a:t>Structure the presentation according to the structure of STEP 1 – see next slide (7-8 slides recommended) </a:t>
          </a:r>
          <a:endParaRPr lang="el-GR" sz="1800" kern="1200"/>
        </a:p>
        <a:p>
          <a:pPr marL="171450" lvl="1" indent="-171450" algn="l" defTabSz="800100">
            <a:lnSpc>
              <a:spcPct val="90000"/>
            </a:lnSpc>
            <a:spcBef>
              <a:spcPct val="0"/>
            </a:spcBef>
            <a:spcAft>
              <a:spcPct val="15000"/>
            </a:spcAft>
            <a:buChar char="•"/>
          </a:pPr>
          <a:r>
            <a:rPr lang="en-US" sz="1800" kern="1200"/>
            <a:t> Introduce the collected information based on the presentation structure</a:t>
          </a:r>
          <a:endParaRPr lang="el-GR" sz="1800" kern="1200"/>
        </a:p>
        <a:p>
          <a:pPr marL="171450" lvl="1" indent="-171450" algn="l" defTabSz="800100">
            <a:lnSpc>
              <a:spcPct val="90000"/>
            </a:lnSpc>
            <a:spcBef>
              <a:spcPct val="0"/>
            </a:spcBef>
            <a:spcAft>
              <a:spcPct val="15000"/>
            </a:spcAft>
            <a:buChar char="•"/>
          </a:pPr>
          <a:r>
            <a:rPr lang="en-US" sz="1800" kern="1200"/>
            <a:t>Develop your critical analysis and conclusions and appropriately introduce your remarks</a:t>
          </a:r>
          <a:endParaRPr lang="el-GR" sz="1800" kern="1200"/>
        </a:p>
      </dsp:txBody>
      <dsp:txXfrm>
        <a:off x="3251199" y="2038467"/>
        <a:ext cx="3749939" cy="2253723"/>
      </dsp:txXfrm>
    </dsp:sp>
    <dsp:sp modelId="{CF35B2E9-4CAD-4419-9D89-928D2A30DCDC}">
      <dsp:nvSpPr>
        <dsp:cNvPr id="0" name=""/>
        <dsp:cNvSpPr/>
      </dsp:nvSpPr>
      <dsp:spPr>
        <a:xfrm>
          <a:off x="0" y="1812824"/>
          <a:ext cx="3251200" cy="2705009"/>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kern="1200"/>
            <a:t>STEP 4. Prepare the presentation</a:t>
          </a:r>
          <a:endParaRPr lang="el-GR" sz="1800" kern="1200"/>
        </a:p>
      </dsp:txBody>
      <dsp:txXfrm>
        <a:off x="132048" y="1944872"/>
        <a:ext cx="2987104" cy="244091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C30ECE-0644-4EA5-9CC8-2F5A48B76F28}" type="datetimeFigureOut">
              <a:rPr lang="hu-HU" smtClean="0"/>
              <a:t>2024. 08. 01.</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5FE14-3975-4FC4-B435-3115319CF577}" type="slidenum">
              <a:rPr lang="hu-HU" smtClean="0"/>
              <a:t>‹#›</a:t>
            </a:fld>
            <a:endParaRPr lang="hu-HU"/>
          </a:p>
        </p:txBody>
      </p:sp>
    </p:spTree>
    <p:extLst>
      <p:ext uri="{BB962C8B-B14F-4D97-AF65-F5344CB8AC3E}">
        <p14:creationId xmlns:p14="http://schemas.microsoft.com/office/powerpoint/2010/main" val="3459139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p:cNvSpPr>
            <a:spLocks noGrp="1"/>
          </p:cNvSpPr>
          <p:nvPr>
            <p:ph type="dt" sz="half" idx="10"/>
          </p:nvPr>
        </p:nvSpPr>
        <p:spPr/>
        <p:txBody>
          <a:bodyPr/>
          <a:lstStyle/>
          <a:p>
            <a:fld id="{B64FC5ED-4241-438A-869F-2A3657A596DF}"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353598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4084C52F-C8ED-42E8-A1BC-890ADF160DCA}"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288564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0E4A096A-6BA5-402A-B8D6-1AE80F267C55}"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2686354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p:cNvSpPr>
            <a:spLocks noGrp="1"/>
          </p:cNvSpPr>
          <p:nvPr>
            <p:ph type="dt" sz="half" idx="10"/>
          </p:nvPr>
        </p:nvSpPr>
        <p:spPr/>
        <p:txBody>
          <a:bodyPr/>
          <a:lstStyle/>
          <a:p>
            <a:fld id="{6F131AAD-30BC-49FD-BD39-BFA294EB5ABA}"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1412171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E15C0998-D0CD-427B-A9E9-6DD1228FF601}"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3048030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3A32701C-E5EA-483C-AF1F-70D727DC4091}"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1252629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p:cNvSpPr>
            <a:spLocks noGrp="1"/>
          </p:cNvSpPr>
          <p:nvPr>
            <p:ph type="dt" sz="half" idx="10"/>
          </p:nvPr>
        </p:nvSpPr>
        <p:spPr/>
        <p:txBody>
          <a:bodyPr/>
          <a:lstStyle/>
          <a:p>
            <a:fld id="{78EDE45C-2AC8-4418-8B33-4930AD129537}" type="datetime1">
              <a:rPr lang="hu-HU" smtClean="0"/>
              <a:t>2024. 08. 01.</a:t>
            </a:fld>
            <a:endParaRPr lang="hu-HU"/>
          </a:p>
        </p:txBody>
      </p:sp>
      <p:sp>
        <p:nvSpPr>
          <p:cNvPr id="6" name="Élőláb helye 5"/>
          <p:cNvSpPr>
            <a:spLocks noGrp="1"/>
          </p:cNvSpPr>
          <p:nvPr>
            <p:ph type="ftr" sz="quarter" idx="11"/>
          </p:nvPr>
        </p:nvSpPr>
        <p:spPr/>
        <p:txBody>
          <a:bodyPr/>
          <a:lstStyle/>
          <a:p>
            <a:r>
              <a:rPr lang="en-US"/>
              <a:t>D. Hands-on practice – 9.1 Individual project: Assignment workshop</a:t>
            </a:r>
            <a:endParaRPr lang="hu-HU"/>
          </a:p>
        </p:txBody>
      </p:sp>
      <p:sp>
        <p:nvSpPr>
          <p:cNvPr id="7" name="Dia számának helye 6"/>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518385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a:t>Mintacím szerkesztése</a:t>
            </a:r>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p:cNvSpPr>
            <a:spLocks noGrp="1"/>
          </p:cNvSpPr>
          <p:nvPr>
            <p:ph type="dt" sz="half" idx="10"/>
          </p:nvPr>
        </p:nvSpPr>
        <p:spPr/>
        <p:txBody>
          <a:bodyPr/>
          <a:lstStyle/>
          <a:p>
            <a:fld id="{1BBBCB29-0FE0-4905-8D41-1F21A0C652F5}" type="datetime1">
              <a:rPr lang="hu-HU" smtClean="0"/>
              <a:t>2024. 08. 01.</a:t>
            </a:fld>
            <a:endParaRPr lang="hu-HU"/>
          </a:p>
        </p:txBody>
      </p:sp>
      <p:sp>
        <p:nvSpPr>
          <p:cNvPr id="8" name="Élőláb helye 7"/>
          <p:cNvSpPr>
            <a:spLocks noGrp="1"/>
          </p:cNvSpPr>
          <p:nvPr>
            <p:ph type="ftr" sz="quarter" idx="11"/>
          </p:nvPr>
        </p:nvSpPr>
        <p:spPr/>
        <p:txBody>
          <a:bodyPr/>
          <a:lstStyle/>
          <a:p>
            <a:r>
              <a:rPr lang="en-US"/>
              <a:t>D. Hands-on practice – 9.1 Individual project: Assignment workshop</a:t>
            </a:r>
            <a:endParaRPr lang="hu-HU"/>
          </a:p>
        </p:txBody>
      </p:sp>
      <p:sp>
        <p:nvSpPr>
          <p:cNvPr id="9" name="Dia számának helye 8"/>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424812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2"/>
          <p:cNvSpPr>
            <a:spLocks noGrp="1"/>
          </p:cNvSpPr>
          <p:nvPr>
            <p:ph type="dt" sz="half" idx="10"/>
          </p:nvPr>
        </p:nvSpPr>
        <p:spPr/>
        <p:txBody>
          <a:bodyPr/>
          <a:lstStyle/>
          <a:p>
            <a:fld id="{896D6396-EA05-4296-90FD-C13EE574D943}" type="datetime1">
              <a:rPr lang="hu-HU" smtClean="0"/>
              <a:t>2024. 08. 01.</a:t>
            </a:fld>
            <a:endParaRPr lang="hu-HU"/>
          </a:p>
        </p:txBody>
      </p:sp>
      <p:sp>
        <p:nvSpPr>
          <p:cNvPr id="4" name="Élőláb helye 3"/>
          <p:cNvSpPr>
            <a:spLocks noGrp="1"/>
          </p:cNvSpPr>
          <p:nvPr>
            <p:ph type="ftr" sz="quarter" idx="11"/>
          </p:nvPr>
        </p:nvSpPr>
        <p:spPr/>
        <p:txBody>
          <a:bodyPr/>
          <a:lstStyle/>
          <a:p>
            <a:r>
              <a:rPr lang="en-US"/>
              <a:t>D. Hands-on practice – 9.1 Individual project: Assignment workshop</a:t>
            </a:r>
            <a:endParaRPr lang="hu-HU"/>
          </a:p>
        </p:txBody>
      </p:sp>
      <p:sp>
        <p:nvSpPr>
          <p:cNvPr id="5" name="Dia számának helye 4"/>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0194192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D5D26D05-0FA1-4A74-9B50-F06A39139304}" type="datetime1">
              <a:rPr lang="hu-HU" smtClean="0"/>
              <a:t>2024. 08. 01.</a:t>
            </a:fld>
            <a:endParaRPr lang="hu-HU"/>
          </a:p>
        </p:txBody>
      </p:sp>
      <p:sp>
        <p:nvSpPr>
          <p:cNvPr id="3" name="Élőláb helye 2"/>
          <p:cNvSpPr>
            <a:spLocks noGrp="1"/>
          </p:cNvSpPr>
          <p:nvPr>
            <p:ph type="ftr" sz="quarter" idx="11"/>
          </p:nvPr>
        </p:nvSpPr>
        <p:spPr/>
        <p:txBody>
          <a:bodyPr/>
          <a:lstStyle/>
          <a:p>
            <a:r>
              <a:rPr lang="en-US"/>
              <a:t>D. Hands-on practice – 9.1 Individual project: Assignment workshop</a:t>
            </a:r>
            <a:endParaRPr lang="hu-HU"/>
          </a:p>
        </p:txBody>
      </p:sp>
      <p:sp>
        <p:nvSpPr>
          <p:cNvPr id="4" name="Dia számának helye 3"/>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787158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01861972-FF69-4856-9527-EAC68DFAE173}" type="datetime1">
              <a:rPr lang="hu-HU" smtClean="0"/>
              <a:t>2024. 08. 01.</a:t>
            </a:fld>
            <a:endParaRPr lang="hu-HU"/>
          </a:p>
        </p:txBody>
      </p:sp>
      <p:sp>
        <p:nvSpPr>
          <p:cNvPr id="6" name="Élőláb helye 5"/>
          <p:cNvSpPr>
            <a:spLocks noGrp="1"/>
          </p:cNvSpPr>
          <p:nvPr>
            <p:ph type="ftr" sz="quarter" idx="11"/>
          </p:nvPr>
        </p:nvSpPr>
        <p:spPr/>
        <p:txBody>
          <a:bodyPr/>
          <a:lstStyle/>
          <a:p>
            <a:r>
              <a:rPr lang="en-US"/>
              <a:t>D. Hands-on practice – 9.1 Individual project: Assignment workshop</a:t>
            </a:r>
            <a:endParaRPr lang="hu-HU"/>
          </a:p>
        </p:txBody>
      </p:sp>
      <p:sp>
        <p:nvSpPr>
          <p:cNvPr id="7" name="Dia számának helye 6"/>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2328435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A75E114D-0CC5-4BB3-AECE-56694A271F02}"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0067420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677A675B-92B8-44FB-B4E7-BE68C9610B7A}" type="datetime1">
              <a:rPr lang="hu-HU" smtClean="0"/>
              <a:t>2024. 08. 01.</a:t>
            </a:fld>
            <a:endParaRPr lang="hu-HU"/>
          </a:p>
        </p:txBody>
      </p:sp>
      <p:sp>
        <p:nvSpPr>
          <p:cNvPr id="6" name="Élőláb helye 5"/>
          <p:cNvSpPr>
            <a:spLocks noGrp="1"/>
          </p:cNvSpPr>
          <p:nvPr>
            <p:ph type="ftr" sz="quarter" idx="11"/>
          </p:nvPr>
        </p:nvSpPr>
        <p:spPr/>
        <p:txBody>
          <a:bodyPr/>
          <a:lstStyle/>
          <a:p>
            <a:r>
              <a:rPr lang="en-US"/>
              <a:t>D. Hands-on practice – 9.1 Individual project: Assignment workshop</a:t>
            </a:r>
            <a:endParaRPr lang="hu-HU"/>
          </a:p>
        </p:txBody>
      </p:sp>
      <p:sp>
        <p:nvSpPr>
          <p:cNvPr id="7" name="Dia számának helye 6"/>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5320611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81B7E0E2-ADF8-4EA6-BD0B-45F4B304034D}"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7627872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AD9D5F82-2328-4FC0-93F2-D6F72A426857}"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2204194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E03E48BC-510C-40B0-81D3-D7389671E4D3}" type="datetime1">
              <a:rPr lang="hu-HU" smtClean="0"/>
              <a:t>2024. 08. 01.</a:t>
            </a:fld>
            <a:endParaRPr lang="hu-HU"/>
          </a:p>
        </p:txBody>
      </p:sp>
      <p:sp>
        <p:nvSpPr>
          <p:cNvPr id="5" name="Élőláb helye 4"/>
          <p:cNvSpPr>
            <a:spLocks noGrp="1"/>
          </p:cNvSpPr>
          <p:nvPr>
            <p:ph type="ftr" sz="quarter" idx="11"/>
          </p:nvPr>
        </p:nvSpPr>
        <p:spPr/>
        <p:txBody>
          <a:bodyPr/>
          <a:lstStyle/>
          <a:p>
            <a:r>
              <a:rPr lang="en-US"/>
              <a:t>D. Hands-on practice – 9.1 Individual project: Assignment workshop</a:t>
            </a:r>
            <a:endParaRPr lang="hu-HU"/>
          </a:p>
        </p:txBody>
      </p:sp>
      <p:sp>
        <p:nvSpPr>
          <p:cNvPr id="6" name="Dia számának helye 5"/>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2031146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p:cNvSpPr>
            <a:spLocks noGrp="1"/>
          </p:cNvSpPr>
          <p:nvPr>
            <p:ph type="dt" sz="half" idx="10"/>
          </p:nvPr>
        </p:nvSpPr>
        <p:spPr/>
        <p:txBody>
          <a:bodyPr/>
          <a:lstStyle/>
          <a:p>
            <a:fld id="{E48DD740-7E1F-44F9-9E61-817C23AB553E}" type="datetime1">
              <a:rPr lang="hu-HU" smtClean="0"/>
              <a:t>2024. 08. 01.</a:t>
            </a:fld>
            <a:endParaRPr lang="hu-HU"/>
          </a:p>
        </p:txBody>
      </p:sp>
      <p:sp>
        <p:nvSpPr>
          <p:cNvPr id="6" name="Élőláb helye 5"/>
          <p:cNvSpPr>
            <a:spLocks noGrp="1"/>
          </p:cNvSpPr>
          <p:nvPr>
            <p:ph type="ftr" sz="quarter" idx="11"/>
          </p:nvPr>
        </p:nvSpPr>
        <p:spPr/>
        <p:txBody>
          <a:bodyPr/>
          <a:lstStyle/>
          <a:p>
            <a:r>
              <a:rPr lang="en-US"/>
              <a:t>D. Hands-on practice – 9.1 Individual project: Assignment workshop</a:t>
            </a:r>
            <a:endParaRPr lang="hu-HU"/>
          </a:p>
        </p:txBody>
      </p:sp>
      <p:sp>
        <p:nvSpPr>
          <p:cNvPr id="7" name="Dia számának helye 6"/>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008226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a:t>Mintacím szerkesztése</a:t>
            </a:r>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p:cNvSpPr>
            <a:spLocks noGrp="1"/>
          </p:cNvSpPr>
          <p:nvPr>
            <p:ph type="dt" sz="half" idx="10"/>
          </p:nvPr>
        </p:nvSpPr>
        <p:spPr/>
        <p:txBody>
          <a:bodyPr/>
          <a:lstStyle/>
          <a:p>
            <a:fld id="{13C5338E-77AE-4927-B573-1FDA60A4AF5E}" type="datetime1">
              <a:rPr lang="hu-HU" smtClean="0"/>
              <a:t>2024. 08. 01.</a:t>
            </a:fld>
            <a:endParaRPr lang="hu-HU"/>
          </a:p>
        </p:txBody>
      </p:sp>
      <p:sp>
        <p:nvSpPr>
          <p:cNvPr id="8" name="Élőláb helye 7"/>
          <p:cNvSpPr>
            <a:spLocks noGrp="1"/>
          </p:cNvSpPr>
          <p:nvPr>
            <p:ph type="ftr" sz="quarter" idx="11"/>
          </p:nvPr>
        </p:nvSpPr>
        <p:spPr/>
        <p:txBody>
          <a:bodyPr/>
          <a:lstStyle/>
          <a:p>
            <a:r>
              <a:rPr lang="en-US"/>
              <a:t>D. Hands-on practice – 9.1 Individual project: Assignment workshop</a:t>
            </a:r>
            <a:endParaRPr lang="hu-HU"/>
          </a:p>
        </p:txBody>
      </p:sp>
      <p:sp>
        <p:nvSpPr>
          <p:cNvPr id="9" name="Dia számának helye 8"/>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145477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2"/>
          <p:cNvSpPr>
            <a:spLocks noGrp="1"/>
          </p:cNvSpPr>
          <p:nvPr>
            <p:ph type="dt" sz="half" idx="10"/>
          </p:nvPr>
        </p:nvSpPr>
        <p:spPr/>
        <p:txBody>
          <a:bodyPr/>
          <a:lstStyle/>
          <a:p>
            <a:fld id="{C962DBDC-1E00-4E04-A026-2CC90D203442}" type="datetime1">
              <a:rPr lang="hu-HU" smtClean="0"/>
              <a:t>2024. 08. 01.</a:t>
            </a:fld>
            <a:endParaRPr lang="hu-HU"/>
          </a:p>
        </p:txBody>
      </p:sp>
      <p:sp>
        <p:nvSpPr>
          <p:cNvPr id="4" name="Élőláb helye 3"/>
          <p:cNvSpPr>
            <a:spLocks noGrp="1"/>
          </p:cNvSpPr>
          <p:nvPr>
            <p:ph type="ftr" sz="quarter" idx="11"/>
          </p:nvPr>
        </p:nvSpPr>
        <p:spPr/>
        <p:txBody>
          <a:bodyPr/>
          <a:lstStyle/>
          <a:p>
            <a:r>
              <a:rPr lang="en-US"/>
              <a:t>D. Hands-on practice – 9.1 Individual project: Assignment workshop</a:t>
            </a:r>
            <a:endParaRPr lang="hu-HU"/>
          </a:p>
        </p:txBody>
      </p:sp>
      <p:sp>
        <p:nvSpPr>
          <p:cNvPr id="5" name="Dia számának helye 4"/>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417790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E089E356-7E82-4F66-8467-1E2C2F7F9483}" type="datetime1">
              <a:rPr lang="hu-HU" smtClean="0"/>
              <a:t>2024. 08. 01.</a:t>
            </a:fld>
            <a:endParaRPr lang="hu-HU"/>
          </a:p>
        </p:txBody>
      </p:sp>
      <p:sp>
        <p:nvSpPr>
          <p:cNvPr id="3" name="Élőláb helye 2"/>
          <p:cNvSpPr>
            <a:spLocks noGrp="1"/>
          </p:cNvSpPr>
          <p:nvPr>
            <p:ph type="ftr" sz="quarter" idx="11"/>
          </p:nvPr>
        </p:nvSpPr>
        <p:spPr/>
        <p:txBody>
          <a:bodyPr/>
          <a:lstStyle/>
          <a:p>
            <a:r>
              <a:rPr lang="en-US"/>
              <a:t>D. Hands-on practice – 9.1 Individual project: Assignment workshop</a:t>
            </a:r>
            <a:endParaRPr lang="hu-HU"/>
          </a:p>
        </p:txBody>
      </p:sp>
      <p:sp>
        <p:nvSpPr>
          <p:cNvPr id="4" name="Dia számának helye 3"/>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101889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EA5DE517-308D-4BFF-A756-10F45304D1AA}" type="datetime1">
              <a:rPr lang="hu-HU" smtClean="0"/>
              <a:t>2024. 08. 01.</a:t>
            </a:fld>
            <a:endParaRPr lang="hu-HU"/>
          </a:p>
        </p:txBody>
      </p:sp>
      <p:sp>
        <p:nvSpPr>
          <p:cNvPr id="6" name="Élőláb helye 5"/>
          <p:cNvSpPr>
            <a:spLocks noGrp="1"/>
          </p:cNvSpPr>
          <p:nvPr>
            <p:ph type="ftr" sz="quarter" idx="11"/>
          </p:nvPr>
        </p:nvSpPr>
        <p:spPr/>
        <p:txBody>
          <a:bodyPr/>
          <a:lstStyle/>
          <a:p>
            <a:r>
              <a:rPr lang="en-US"/>
              <a:t>D. Hands-on practice – 9.1 Individual project: Assignment workshop</a:t>
            </a:r>
            <a:endParaRPr lang="hu-HU"/>
          </a:p>
        </p:txBody>
      </p:sp>
      <p:sp>
        <p:nvSpPr>
          <p:cNvPr id="7" name="Dia számának helye 6"/>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223434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6CB9C03A-36F6-4980-974C-C954021CDCDA}" type="datetime1">
              <a:rPr lang="hu-HU" smtClean="0"/>
              <a:t>2024. 08. 01.</a:t>
            </a:fld>
            <a:endParaRPr lang="hu-HU"/>
          </a:p>
        </p:txBody>
      </p:sp>
      <p:sp>
        <p:nvSpPr>
          <p:cNvPr id="6" name="Élőláb helye 5"/>
          <p:cNvSpPr>
            <a:spLocks noGrp="1"/>
          </p:cNvSpPr>
          <p:nvPr>
            <p:ph type="ftr" sz="quarter" idx="11"/>
          </p:nvPr>
        </p:nvSpPr>
        <p:spPr/>
        <p:txBody>
          <a:bodyPr/>
          <a:lstStyle/>
          <a:p>
            <a:r>
              <a:rPr lang="en-US"/>
              <a:t>D. Hands-on practice – 9.1 Individual project: Assignment workshop</a:t>
            </a:r>
            <a:endParaRPr lang="hu-HU"/>
          </a:p>
        </p:txBody>
      </p:sp>
      <p:sp>
        <p:nvSpPr>
          <p:cNvPr id="7" name="Dia számának helye 6"/>
          <p:cNvSpPr>
            <a:spLocks noGrp="1"/>
          </p:cNvSpPr>
          <p:nvPr>
            <p:ph type="sldNum" sz="quarter" idx="12"/>
          </p:nvPr>
        </p:nvSpPr>
        <p:spPr/>
        <p:txBody>
          <a:bodyPr/>
          <a:lstStyle/>
          <a:p>
            <a:fld id="{D57ED624-7FD4-4A6E-81EA-59ADBF780AD9}" type="slidenum">
              <a:rPr lang="hu-HU" smtClean="0"/>
              <a:t>‹#›</a:t>
            </a:fld>
            <a:endParaRPr lang="hu-HU"/>
          </a:p>
        </p:txBody>
      </p:sp>
    </p:spTree>
    <p:extLst>
      <p:ext uri="{BB962C8B-B14F-4D97-AF65-F5344CB8AC3E}">
        <p14:creationId xmlns:p14="http://schemas.microsoft.com/office/powerpoint/2010/main" val="717414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9C2C8C-AD80-428B-B274-E8651A624398}" type="datetime1">
              <a:rPr lang="hu-HU" smtClean="0"/>
              <a:t>2024. 08. 01.</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 Hands-on practice – 9.1 Individual project: Assignment workshop</a:t>
            </a:r>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ED624-7FD4-4A6E-81EA-59ADBF780AD9}" type="slidenum">
              <a:rPr lang="hu-HU" smtClean="0"/>
              <a:t>‹#›</a:t>
            </a:fld>
            <a:endParaRPr lang="hu-HU"/>
          </a:p>
        </p:txBody>
      </p:sp>
    </p:spTree>
    <p:extLst>
      <p:ext uri="{BB962C8B-B14F-4D97-AF65-F5344CB8AC3E}">
        <p14:creationId xmlns:p14="http://schemas.microsoft.com/office/powerpoint/2010/main" val="65013494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0BEC3F-424E-4615-A436-0B7D9B414D19}" type="datetime1">
              <a:rPr lang="hu-HU" smtClean="0"/>
              <a:t>2024. 08. 01.</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 Hands-on practice – 9.1 Individual project: Assignment workshop</a:t>
            </a:r>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ED624-7FD4-4A6E-81EA-59ADBF780AD9}" type="slidenum">
              <a:rPr lang="hu-HU" smtClean="0"/>
              <a:t>‹#›</a:t>
            </a:fld>
            <a:endParaRPr lang="hu-HU"/>
          </a:p>
        </p:txBody>
      </p:sp>
    </p:spTree>
    <p:extLst>
      <p:ext uri="{BB962C8B-B14F-4D97-AF65-F5344CB8AC3E}">
        <p14:creationId xmlns:p14="http://schemas.microsoft.com/office/powerpoint/2010/main" val="386127301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reen-courier.eu/index.php/expert-forum/" TargetMode="External"/><Relationship Id="rId7" Type="http://schemas.openxmlformats.org/officeDocument/2006/relationships/image" Target="../media/image6.svg"/><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www.green-courier.eu/index.php/expert-forum/" TargetMode="External"/><Relationship Id="rId2" Type="http://schemas.openxmlformats.org/officeDocument/2006/relationships/image" Target="../media/image2.jpeg"/><Relationship Id="rId1" Type="http://schemas.openxmlformats.org/officeDocument/2006/relationships/slideLayout" Target="../slideLayouts/slideLayout13.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hyperlink" Target="https://www.transportenvironment.org/challenges/road-freight/"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Alcím 2"/>
          <p:cNvSpPr txBox="1">
            <a:spLocks/>
          </p:cNvSpPr>
          <p:nvPr/>
        </p:nvSpPr>
        <p:spPr>
          <a:xfrm>
            <a:off x="127053" y="2631234"/>
            <a:ext cx="7176397" cy="195942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600"/>
              </a:spcBef>
              <a:buNone/>
            </a:pPr>
            <a:r>
              <a:rPr lang="en-US" sz="2400" b="1">
                <a:solidFill>
                  <a:srgbClr val="FFFFFF"/>
                </a:solidFill>
                <a:latin typeface="Trebuchet MS" panose="020B0603020202020204" pitchFamily="34" charset="0"/>
                <a:ea typeface="MS UI Gothic" panose="020B0600070205080204" pitchFamily="34" charset="-128"/>
              </a:rPr>
              <a:t>Topic 9.1:</a:t>
            </a:r>
          </a:p>
          <a:p>
            <a:pPr marL="0" indent="0" algn="ctr">
              <a:lnSpc>
                <a:spcPct val="100000"/>
              </a:lnSpc>
              <a:spcBef>
                <a:spcPts val="600"/>
              </a:spcBef>
              <a:buNone/>
            </a:pPr>
            <a:r>
              <a:rPr lang="en-US" sz="2400" b="1">
                <a:solidFill>
                  <a:srgbClr val="FFFFFF"/>
                </a:solidFill>
                <a:latin typeface="Trebuchet MS" panose="020B0603020202020204" pitchFamily="34" charset="0"/>
                <a:ea typeface="MS UI Gothic" panose="020B0600070205080204" pitchFamily="34" charset="-128"/>
              </a:rPr>
              <a:t>Individual project: Assignment workshop</a:t>
            </a:r>
            <a:endParaRPr lang="hu-HU" sz="2400" b="1">
              <a:solidFill>
                <a:srgbClr val="FFFFFF"/>
              </a:solidFill>
              <a:latin typeface="Trebuchet MS" panose="020B0603020202020204" pitchFamily="34" charset="0"/>
              <a:ea typeface="MS UI Gothic" panose="020B0600070205080204" pitchFamily="34" charset="-128"/>
            </a:endParaRPr>
          </a:p>
        </p:txBody>
      </p:sp>
      <p:sp>
        <p:nvSpPr>
          <p:cNvPr id="8" name="TextBox 7">
            <a:extLst>
              <a:ext uri="{FF2B5EF4-FFF2-40B4-BE49-F238E27FC236}">
                <a16:creationId xmlns:a16="http://schemas.microsoft.com/office/drawing/2014/main" id="{5A28D72C-7668-B1FE-7769-9A2B7FEF9363}"/>
              </a:ext>
            </a:extLst>
          </p:cNvPr>
          <p:cNvSpPr txBox="1"/>
          <p:nvPr/>
        </p:nvSpPr>
        <p:spPr>
          <a:xfrm>
            <a:off x="0" y="167951"/>
            <a:ext cx="12192000" cy="578492"/>
          </a:xfrm>
          <a:prstGeom prst="rect">
            <a:avLst/>
          </a:prstGeom>
          <a:noFill/>
        </p:spPr>
        <p:txBody>
          <a:bodyPr wrap="square" rtlCol="0">
            <a:spAutoFit/>
          </a:bodyPr>
          <a:lstStyle/>
          <a:p>
            <a:pPr algn="ctr">
              <a:lnSpc>
                <a:spcPct val="150000"/>
              </a:lnSpc>
              <a:spcBef>
                <a:spcPts val="1000"/>
              </a:spcBef>
            </a:pPr>
            <a:r>
              <a:rPr lang="en-US" sz="2400" b="1">
                <a:solidFill>
                  <a:srgbClr val="59A63E"/>
                </a:solidFill>
                <a:latin typeface="Trebuchet MS" panose="020B0603020202020204" pitchFamily="34" charset="0"/>
                <a:ea typeface="MS UI Gothic" panose="020B0600070205080204" pitchFamily="34" charset="-128"/>
              </a:rPr>
              <a:t>Module D: Hands-on Practice</a:t>
            </a:r>
            <a:endParaRPr lang="el-GR" sz="2400" b="1">
              <a:solidFill>
                <a:srgbClr val="59A63E"/>
              </a:solidFill>
              <a:latin typeface="Trebuchet MS" panose="020B0603020202020204" pitchFamily="34" charset="0"/>
              <a:ea typeface="MS UI Gothic" panose="020B0600070205080204" pitchFamily="34" charset="-128"/>
            </a:endParaRPr>
          </a:p>
        </p:txBody>
      </p:sp>
      <p:sp>
        <p:nvSpPr>
          <p:cNvPr id="10" name="Slide Number Placeholder 9">
            <a:extLst>
              <a:ext uri="{FF2B5EF4-FFF2-40B4-BE49-F238E27FC236}">
                <a16:creationId xmlns:a16="http://schemas.microsoft.com/office/drawing/2014/main" id="{88275F68-7183-1A17-C852-B0AEA9E3DFA5}"/>
              </a:ext>
            </a:extLst>
          </p:cNvPr>
          <p:cNvSpPr>
            <a:spLocks noGrp="1"/>
          </p:cNvSpPr>
          <p:nvPr>
            <p:ph type="sldNum" sz="quarter" idx="12"/>
          </p:nvPr>
        </p:nvSpPr>
        <p:spPr/>
        <p:txBody>
          <a:bodyPr/>
          <a:lstStyle/>
          <a:p>
            <a:fld id="{D57ED624-7FD4-4A6E-81EA-59ADBF780AD9}" type="slidenum">
              <a:rPr lang="hu-HU" smtClean="0">
                <a:solidFill>
                  <a:schemeClr val="bg1"/>
                </a:solidFill>
              </a:rPr>
              <a:t>1</a:t>
            </a:fld>
            <a:endParaRPr lang="hu-HU">
              <a:solidFill>
                <a:schemeClr val="bg1"/>
              </a:solidFill>
            </a:endParaRPr>
          </a:p>
        </p:txBody>
      </p:sp>
      <p:sp>
        <p:nvSpPr>
          <p:cNvPr id="2" name="Footer Placeholder 1">
            <a:extLst>
              <a:ext uri="{FF2B5EF4-FFF2-40B4-BE49-F238E27FC236}">
                <a16:creationId xmlns:a16="http://schemas.microsoft.com/office/drawing/2014/main" id="{325A9C97-9C6B-8B57-90EB-4F7E7031AC41}"/>
              </a:ext>
            </a:extLst>
          </p:cNvPr>
          <p:cNvSpPr>
            <a:spLocks noGrp="1"/>
          </p:cNvSpPr>
          <p:nvPr>
            <p:ph type="ftr" sz="quarter" idx="11"/>
          </p:nvPr>
        </p:nvSpPr>
        <p:spPr>
          <a:xfrm>
            <a:off x="4038600" y="6476926"/>
            <a:ext cx="4114800" cy="365125"/>
          </a:xfrm>
        </p:spPr>
        <p:txBody>
          <a:bodyPr/>
          <a:lstStyle/>
          <a:p>
            <a:r>
              <a:rPr lang="en-US"/>
              <a:t>D. Hands-on practice – 9.1 Individual project: Assignment workshop</a:t>
            </a:r>
            <a:endParaRPr lang="hu-HU"/>
          </a:p>
        </p:txBody>
      </p:sp>
    </p:spTree>
    <p:extLst>
      <p:ext uri="{BB962C8B-B14F-4D97-AF65-F5344CB8AC3E}">
        <p14:creationId xmlns:p14="http://schemas.microsoft.com/office/powerpoint/2010/main" val="99063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5. Subject inventory</a:t>
            </a:r>
            <a:endParaRPr lang="hu-HU" sz="2400" b="1">
              <a:latin typeface="Trebuchet MS" panose="020B0603020202020204" pitchFamily="34" charset="0"/>
              <a:ea typeface="MS UI Gothic" panose="020B0600070205080204" pitchFamily="34" charset="-128"/>
              <a:cs typeface="+mn-cs"/>
            </a:endParaRPr>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10</a:t>
            </a:fld>
            <a:endParaRPr lang="hu-HU"/>
          </a:p>
        </p:txBody>
      </p:sp>
      <p:graphicFrame>
        <p:nvGraphicFramePr>
          <p:cNvPr id="11" name="Table 10">
            <a:extLst>
              <a:ext uri="{FF2B5EF4-FFF2-40B4-BE49-F238E27FC236}">
                <a16:creationId xmlns:a16="http://schemas.microsoft.com/office/drawing/2014/main" id="{B6BBC1EF-1717-B950-EE4E-F7905C3329AD}"/>
              </a:ext>
            </a:extLst>
          </p:cNvPr>
          <p:cNvGraphicFramePr>
            <a:graphicFrameLocks noGrp="1"/>
          </p:cNvGraphicFramePr>
          <p:nvPr>
            <p:extLst>
              <p:ext uri="{D42A27DB-BD31-4B8C-83A1-F6EECF244321}">
                <p14:modId xmlns:p14="http://schemas.microsoft.com/office/powerpoint/2010/main" val="4083924"/>
              </p:ext>
            </p:extLst>
          </p:nvPr>
        </p:nvGraphicFramePr>
        <p:xfrm>
          <a:off x="1287624" y="1202993"/>
          <a:ext cx="10066176" cy="889000"/>
        </p:xfrm>
        <a:graphic>
          <a:graphicData uri="http://schemas.openxmlformats.org/drawingml/2006/table">
            <a:tbl>
              <a:tblPr firstRow="1" bandRow="1">
                <a:tableStyleId>{5C22544A-7EE6-4342-B048-85BDC9FD1C3A}</a:tableStyleId>
              </a:tblPr>
              <a:tblGrid>
                <a:gridCol w="2428594">
                  <a:extLst>
                    <a:ext uri="{9D8B030D-6E8A-4147-A177-3AD203B41FA5}">
                      <a16:colId xmlns:a16="http://schemas.microsoft.com/office/drawing/2014/main" val="4033129790"/>
                    </a:ext>
                  </a:extLst>
                </a:gridCol>
                <a:gridCol w="7637582">
                  <a:extLst>
                    <a:ext uri="{9D8B030D-6E8A-4147-A177-3AD203B41FA5}">
                      <a16:colId xmlns:a16="http://schemas.microsoft.com/office/drawing/2014/main" val="1648399734"/>
                    </a:ext>
                  </a:extLst>
                </a:gridCol>
              </a:tblGrid>
              <a:tr h="370840">
                <a:tc>
                  <a:txBody>
                    <a:bodyPr/>
                    <a:lstStyle/>
                    <a:p>
                      <a:r>
                        <a:rPr lang="en-US" sz="1400"/>
                        <a:t>Module C. Operation</a:t>
                      </a:r>
                      <a:endParaRPr lang="el-GR" sz="1400"/>
                    </a:p>
                  </a:txBody>
                  <a:tcPr>
                    <a:solidFill>
                      <a:srgbClr val="FFC000"/>
                    </a:solidFill>
                  </a:tcPr>
                </a:tc>
                <a:tc>
                  <a:txBody>
                    <a:bodyPr/>
                    <a:lstStyle/>
                    <a:p>
                      <a:r>
                        <a:rPr lang="en-US" sz="1400"/>
                        <a:t>6. Big data and information sharing applications for urban logistics</a:t>
                      </a:r>
                      <a:endParaRPr lang="el-GR" sz="1400"/>
                    </a:p>
                  </a:txBody>
                  <a:tcPr>
                    <a:solidFill>
                      <a:srgbClr val="FFC000"/>
                    </a:solidFill>
                  </a:tcPr>
                </a:tc>
                <a:extLst>
                  <a:ext uri="{0D108BD9-81ED-4DB2-BD59-A6C34878D82A}">
                    <a16:rowId xmlns:a16="http://schemas.microsoft.com/office/drawing/2014/main" val="845817268"/>
                  </a:ext>
                </a:extLst>
              </a:tr>
              <a:tr h="370840">
                <a:tc>
                  <a:txBody>
                    <a:bodyPr/>
                    <a:lstStyle/>
                    <a:p>
                      <a:r>
                        <a:rPr lang="en-US" sz="1400">
                          <a:solidFill>
                            <a:schemeClr val="bg1"/>
                          </a:solidFill>
                        </a:rPr>
                        <a:t>Subjects</a:t>
                      </a:r>
                      <a:endParaRPr lang="el-GR" sz="1400">
                        <a:solidFill>
                          <a:schemeClr val="bg1"/>
                        </a:solidFill>
                      </a:endParaRPr>
                    </a:p>
                  </a:txBody>
                  <a:tcPr>
                    <a:solidFill>
                      <a:srgbClr val="FFC000"/>
                    </a:solidFill>
                  </a:tcPr>
                </a:tc>
                <a:tc>
                  <a:txBody>
                    <a:bodyPr/>
                    <a:lstStyle/>
                    <a:p>
                      <a:pPr marL="0" indent="0">
                        <a:buFont typeface="Arial" panose="020B0604020202020204" pitchFamily="34" charset="0"/>
                        <a:buNone/>
                      </a:pPr>
                      <a:r>
                        <a:rPr lang="en-US" sz="1400"/>
                        <a:t>C.6.1 Obstacles and challenges for information and data sharing in postal services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a:ln>
                            <a:noFill/>
                          </a:ln>
                          <a:solidFill>
                            <a:prstClr val="black"/>
                          </a:solidFill>
                          <a:effectLst/>
                          <a:uLnTx/>
                          <a:uFillTx/>
                          <a:latin typeface="+mn-lt"/>
                          <a:ea typeface="+mn-ea"/>
                          <a:cs typeface="+mn-cs"/>
                        </a:rPr>
                        <a:t>C.6.2 Examples from the use of big data to upgrade urban logistics and last-mile delivery services  </a:t>
                      </a:r>
                    </a:p>
                  </a:txBody>
                  <a:tcPr>
                    <a:noFill/>
                  </a:tcPr>
                </a:tc>
                <a:extLst>
                  <a:ext uri="{0D108BD9-81ED-4DB2-BD59-A6C34878D82A}">
                    <a16:rowId xmlns:a16="http://schemas.microsoft.com/office/drawing/2014/main" val="1779976203"/>
                  </a:ext>
                </a:extLst>
              </a:tr>
            </a:tbl>
          </a:graphicData>
        </a:graphic>
      </p:graphicFrame>
      <p:graphicFrame>
        <p:nvGraphicFramePr>
          <p:cNvPr id="4" name="Table 3">
            <a:extLst>
              <a:ext uri="{FF2B5EF4-FFF2-40B4-BE49-F238E27FC236}">
                <a16:creationId xmlns:a16="http://schemas.microsoft.com/office/drawing/2014/main" id="{0E1F6231-81F9-48BE-3014-609C3229C336}"/>
              </a:ext>
            </a:extLst>
          </p:cNvPr>
          <p:cNvGraphicFramePr>
            <a:graphicFrameLocks noGrp="1"/>
          </p:cNvGraphicFramePr>
          <p:nvPr>
            <p:extLst>
              <p:ext uri="{D42A27DB-BD31-4B8C-83A1-F6EECF244321}">
                <p14:modId xmlns:p14="http://schemas.microsoft.com/office/powerpoint/2010/main" val="2455960957"/>
              </p:ext>
            </p:extLst>
          </p:nvPr>
        </p:nvGraphicFramePr>
        <p:xfrm>
          <a:off x="1287624" y="2528556"/>
          <a:ext cx="10066176" cy="889000"/>
        </p:xfrm>
        <a:graphic>
          <a:graphicData uri="http://schemas.openxmlformats.org/drawingml/2006/table">
            <a:tbl>
              <a:tblPr firstRow="1" bandRow="1">
                <a:tableStyleId>{5C22544A-7EE6-4342-B048-85BDC9FD1C3A}</a:tableStyleId>
              </a:tblPr>
              <a:tblGrid>
                <a:gridCol w="2428594">
                  <a:extLst>
                    <a:ext uri="{9D8B030D-6E8A-4147-A177-3AD203B41FA5}">
                      <a16:colId xmlns:a16="http://schemas.microsoft.com/office/drawing/2014/main" val="4033129790"/>
                    </a:ext>
                  </a:extLst>
                </a:gridCol>
                <a:gridCol w="7637582">
                  <a:extLst>
                    <a:ext uri="{9D8B030D-6E8A-4147-A177-3AD203B41FA5}">
                      <a16:colId xmlns:a16="http://schemas.microsoft.com/office/drawing/2014/main" val="1648399734"/>
                    </a:ext>
                  </a:extLst>
                </a:gridCol>
              </a:tblGrid>
              <a:tr h="370840">
                <a:tc>
                  <a:txBody>
                    <a:bodyPr/>
                    <a:lstStyle/>
                    <a:p>
                      <a:r>
                        <a:rPr lang="en-US" sz="1400"/>
                        <a:t>Module C. Operation</a:t>
                      </a:r>
                      <a:endParaRPr lang="el-GR" sz="1400"/>
                    </a:p>
                  </a:txBody>
                  <a:tcPr>
                    <a:solidFill>
                      <a:srgbClr val="FFC000"/>
                    </a:solidFill>
                  </a:tcPr>
                </a:tc>
                <a:tc>
                  <a:txBody>
                    <a:bodyPr/>
                    <a:lstStyle/>
                    <a:p>
                      <a:r>
                        <a:rPr lang="en-US" sz="1400"/>
                        <a:t>7.1 Greening courier/postal/delivery services: Transport operations</a:t>
                      </a:r>
                      <a:endParaRPr lang="el-GR" sz="1400"/>
                    </a:p>
                  </a:txBody>
                  <a:tcPr>
                    <a:solidFill>
                      <a:srgbClr val="FFC000"/>
                    </a:solidFill>
                  </a:tcPr>
                </a:tc>
                <a:extLst>
                  <a:ext uri="{0D108BD9-81ED-4DB2-BD59-A6C34878D82A}">
                    <a16:rowId xmlns:a16="http://schemas.microsoft.com/office/drawing/2014/main" val="845817268"/>
                  </a:ext>
                </a:extLst>
              </a:tr>
              <a:tr h="370840">
                <a:tc>
                  <a:txBody>
                    <a:bodyPr/>
                    <a:lstStyle/>
                    <a:p>
                      <a:r>
                        <a:rPr lang="en-US" sz="1400">
                          <a:solidFill>
                            <a:schemeClr val="bg1"/>
                          </a:solidFill>
                        </a:rPr>
                        <a:t>Subjects</a:t>
                      </a:r>
                      <a:endParaRPr lang="el-GR" sz="1400">
                        <a:solidFill>
                          <a:schemeClr val="bg1"/>
                        </a:solidFill>
                      </a:endParaRPr>
                    </a:p>
                  </a:txBody>
                  <a:tcPr>
                    <a:solidFill>
                      <a:srgbClr val="FFC000"/>
                    </a:solidFill>
                  </a:tcPr>
                </a:tc>
                <a:tc>
                  <a:txBody>
                    <a:bodyPr/>
                    <a:lstStyle/>
                    <a:p>
                      <a:pPr marL="0" indent="0">
                        <a:buFont typeface="Arial" panose="020B0604020202020204" pitchFamily="34" charset="0"/>
                        <a:buNone/>
                      </a:pPr>
                      <a:r>
                        <a:rPr lang="en-US" sz="1400"/>
                        <a:t>C.7.1.1 </a:t>
                      </a:r>
                      <a:r>
                        <a:rPr lang="en-US" sz="1400" b="0" i="0" u="none" strike="noStrike" noProof="0">
                          <a:latin typeface="Calibri"/>
                        </a:rPr>
                        <a:t>Waste Reduction and Recycling Programs in Delivery Operations</a:t>
                      </a:r>
                      <a:endParaRPr lang="en-US" sz="1400"/>
                    </a:p>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kumimoji="0" lang="en-US" sz="1400" b="0" i="0" u="none" strike="noStrike" kern="1200" cap="none" spc="0" normalizeH="0" baseline="0" noProof="0">
                          <a:ln>
                            <a:noFill/>
                          </a:ln>
                          <a:solidFill>
                            <a:prstClr val="black"/>
                          </a:solidFill>
                          <a:effectLst/>
                          <a:uLnTx/>
                          <a:uFillTx/>
                          <a:latin typeface="+mn-lt"/>
                          <a:ea typeface="+mn-ea"/>
                          <a:cs typeface="+mn-cs"/>
                        </a:rPr>
                        <a:t>C.7.1.2 </a:t>
                      </a:r>
                      <a:r>
                        <a:rPr lang="en-US" sz="1400" b="0" i="0" u="none" strike="noStrike" kern="1200" cap="none" spc="0" normalizeH="0" baseline="0" noProof="0">
                          <a:ln>
                            <a:noFill/>
                          </a:ln>
                          <a:solidFill>
                            <a:prstClr val="black"/>
                          </a:solidFill>
                          <a:effectLst/>
                          <a:uLnTx/>
                          <a:uFillTx/>
                        </a:rPr>
                        <a:t>Employee Training and Engagement in Sustainability Practices</a:t>
                      </a:r>
                      <a:endParaRPr kumimoji="0" lang="en-US" sz="1400" b="0" i="0" u="none" strike="noStrike" kern="1200" cap="none" spc="0" normalizeH="0" baseline="0" noProof="0">
                        <a:ln>
                          <a:noFill/>
                        </a:ln>
                        <a:solidFill>
                          <a:prstClr val="black"/>
                        </a:solidFill>
                        <a:effectLst/>
                        <a:uLnTx/>
                        <a:uFillTx/>
                      </a:endParaRPr>
                    </a:p>
                  </a:txBody>
                  <a:tcPr>
                    <a:noFill/>
                  </a:tcPr>
                </a:tc>
                <a:extLst>
                  <a:ext uri="{0D108BD9-81ED-4DB2-BD59-A6C34878D82A}">
                    <a16:rowId xmlns:a16="http://schemas.microsoft.com/office/drawing/2014/main" val="1779976203"/>
                  </a:ext>
                </a:extLst>
              </a:tr>
            </a:tbl>
          </a:graphicData>
        </a:graphic>
      </p:graphicFrame>
      <p:graphicFrame>
        <p:nvGraphicFramePr>
          <p:cNvPr id="6" name="Table 5">
            <a:extLst>
              <a:ext uri="{FF2B5EF4-FFF2-40B4-BE49-F238E27FC236}">
                <a16:creationId xmlns:a16="http://schemas.microsoft.com/office/drawing/2014/main" id="{4AC546D6-8F87-6C80-5207-F6BFA7471AE4}"/>
              </a:ext>
            </a:extLst>
          </p:cNvPr>
          <p:cNvGraphicFramePr>
            <a:graphicFrameLocks noGrp="1"/>
          </p:cNvGraphicFramePr>
          <p:nvPr>
            <p:extLst>
              <p:ext uri="{D42A27DB-BD31-4B8C-83A1-F6EECF244321}">
                <p14:modId xmlns:p14="http://schemas.microsoft.com/office/powerpoint/2010/main" val="1199581021"/>
              </p:ext>
            </p:extLst>
          </p:nvPr>
        </p:nvGraphicFramePr>
        <p:xfrm>
          <a:off x="1287624" y="3991694"/>
          <a:ext cx="10066176" cy="1112520"/>
        </p:xfrm>
        <a:graphic>
          <a:graphicData uri="http://schemas.openxmlformats.org/drawingml/2006/table">
            <a:tbl>
              <a:tblPr firstRow="1" bandRow="1">
                <a:tableStyleId>{5C22544A-7EE6-4342-B048-85BDC9FD1C3A}</a:tableStyleId>
              </a:tblPr>
              <a:tblGrid>
                <a:gridCol w="2428594">
                  <a:extLst>
                    <a:ext uri="{9D8B030D-6E8A-4147-A177-3AD203B41FA5}">
                      <a16:colId xmlns:a16="http://schemas.microsoft.com/office/drawing/2014/main" val="4033129790"/>
                    </a:ext>
                  </a:extLst>
                </a:gridCol>
                <a:gridCol w="7637582">
                  <a:extLst>
                    <a:ext uri="{9D8B030D-6E8A-4147-A177-3AD203B41FA5}">
                      <a16:colId xmlns:a16="http://schemas.microsoft.com/office/drawing/2014/main" val="1648399734"/>
                    </a:ext>
                  </a:extLst>
                </a:gridCol>
              </a:tblGrid>
              <a:tr h="381000">
                <a:tc>
                  <a:txBody>
                    <a:bodyPr/>
                    <a:lstStyle/>
                    <a:p>
                      <a:r>
                        <a:rPr lang="en-US" sz="1400"/>
                        <a:t>Module C. Operation</a:t>
                      </a:r>
                      <a:endParaRPr lang="el-GR" sz="1400"/>
                    </a:p>
                  </a:txBody>
                  <a:tcPr>
                    <a:solidFill>
                      <a:srgbClr val="FFC000"/>
                    </a:solidFill>
                  </a:tcPr>
                </a:tc>
                <a:tc>
                  <a:txBody>
                    <a:bodyPr/>
                    <a:lstStyle/>
                    <a:p>
                      <a:r>
                        <a:rPr lang="en-US" sz="1400"/>
                        <a:t>7.2 Greening courier/postal/delivery services: Facilities and non-transport operations</a:t>
                      </a:r>
                      <a:endParaRPr lang="el-GR" sz="1400"/>
                    </a:p>
                  </a:txBody>
                  <a:tcPr>
                    <a:solidFill>
                      <a:srgbClr val="FFC000"/>
                    </a:solidFill>
                  </a:tcPr>
                </a:tc>
                <a:extLst>
                  <a:ext uri="{0D108BD9-81ED-4DB2-BD59-A6C34878D82A}">
                    <a16:rowId xmlns:a16="http://schemas.microsoft.com/office/drawing/2014/main" val="845817268"/>
                  </a:ext>
                </a:extLst>
              </a:tr>
              <a:tr h="370840">
                <a:tc>
                  <a:txBody>
                    <a:bodyPr/>
                    <a:lstStyle/>
                    <a:p>
                      <a:r>
                        <a:rPr lang="en-US" sz="1400">
                          <a:solidFill>
                            <a:schemeClr val="bg1"/>
                          </a:solidFill>
                        </a:rPr>
                        <a:t>Subjects</a:t>
                      </a:r>
                      <a:endParaRPr lang="el-GR" sz="1400">
                        <a:solidFill>
                          <a:schemeClr val="bg1"/>
                        </a:solidFill>
                      </a:endParaRPr>
                    </a:p>
                  </a:txBody>
                  <a:tcPr>
                    <a:solidFill>
                      <a:srgbClr val="FFC000"/>
                    </a:solidFill>
                  </a:tcPr>
                </a:tc>
                <a:tc>
                  <a:txBody>
                    <a:bodyPr/>
                    <a:lstStyle/>
                    <a:p>
                      <a:pPr marL="0" indent="0">
                        <a:buFont typeface="Arial" panose="020B0604020202020204" pitchFamily="34" charset="0"/>
                        <a:buNone/>
                      </a:pPr>
                      <a:r>
                        <a:rPr lang="en-US" sz="1400"/>
                        <a:t>C.7.2.1 I</a:t>
                      </a:r>
                      <a:r>
                        <a:rPr lang="en-US" sz="1400" b="0" i="0" u="none" strike="noStrike" noProof="0">
                          <a:latin typeface="Calibri"/>
                        </a:rPr>
                        <a:t>ncorporating renewable energy sources such as solar or wind power into the operational infrastructure</a:t>
                      </a:r>
                      <a:endParaRPr lang="en-US" sz="1400"/>
                    </a:p>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kumimoji="0" lang="en-US" sz="1400" b="0" i="0" u="none" strike="noStrike" kern="1200" cap="none" spc="0" normalizeH="0" baseline="0" noProof="0">
                          <a:ln>
                            <a:noFill/>
                          </a:ln>
                          <a:solidFill>
                            <a:prstClr val="black"/>
                          </a:solidFill>
                          <a:effectLst/>
                          <a:uLnTx/>
                          <a:uFillTx/>
                          <a:latin typeface="+mn-lt"/>
                          <a:ea typeface="+mn-ea"/>
                          <a:cs typeface="+mn-cs"/>
                        </a:rPr>
                        <a:t>C.7.2.2 </a:t>
                      </a:r>
                      <a:r>
                        <a:rPr lang="en-US" sz="1400" b="0" i="0" u="none" strike="noStrike" kern="1200" cap="none" spc="0" normalizeH="0" baseline="0" noProof="0">
                          <a:ln>
                            <a:noFill/>
                          </a:ln>
                          <a:solidFill>
                            <a:prstClr val="black"/>
                          </a:solidFill>
                          <a:effectLst/>
                          <a:uLnTx/>
                          <a:uFillTx/>
                          <a:latin typeface="+mn-lt"/>
                          <a:ea typeface="+mn-ea"/>
                          <a:cs typeface="+mn-cs"/>
                        </a:rPr>
                        <a:t>Benefits of </a:t>
                      </a:r>
                      <a:r>
                        <a:rPr lang="en-US" sz="1400" b="0" i="0" u="none" strike="noStrike" kern="1200" cap="none" spc="0" normalizeH="0" baseline="0" noProof="0">
                          <a:ln>
                            <a:noFill/>
                          </a:ln>
                          <a:solidFill>
                            <a:prstClr val="black"/>
                          </a:solidFill>
                          <a:effectLst/>
                          <a:uLnTx/>
                          <a:uFillTx/>
                        </a:rPr>
                        <a:t>Advanced Logistics and IoT Integration</a:t>
                      </a:r>
                      <a:endParaRPr kumimoji="0" lang="en-US" sz="1400" b="0" i="0" u="none" strike="noStrike" kern="1200" cap="none" spc="0" normalizeH="0" baseline="0" noProof="0">
                        <a:ln>
                          <a:noFill/>
                        </a:ln>
                        <a:solidFill>
                          <a:prstClr val="black"/>
                        </a:solidFill>
                        <a:effectLst/>
                        <a:uLnTx/>
                        <a:uFillTx/>
                      </a:endParaRPr>
                    </a:p>
                  </a:txBody>
                  <a:tcPr>
                    <a:noFill/>
                  </a:tcPr>
                </a:tc>
                <a:extLst>
                  <a:ext uri="{0D108BD9-81ED-4DB2-BD59-A6C34878D82A}">
                    <a16:rowId xmlns:a16="http://schemas.microsoft.com/office/drawing/2014/main" val="1779976203"/>
                  </a:ext>
                </a:extLst>
              </a:tr>
            </a:tbl>
          </a:graphicData>
        </a:graphic>
      </p:graphicFrame>
    </p:spTree>
    <p:extLst>
      <p:ext uri="{BB962C8B-B14F-4D97-AF65-F5344CB8AC3E}">
        <p14:creationId xmlns:p14="http://schemas.microsoft.com/office/powerpoint/2010/main" val="819416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Alcím 2"/>
          <p:cNvSpPr txBox="1">
            <a:spLocks/>
          </p:cNvSpPr>
          <p:nvPr/>
        </p:nvSpPr>
        <p:spPr>
          <a:xfrm>
            <a:off x="117723" y="3497000"/>
            <a:ext cx="7176397" cy="14352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hu-HU" sz="3600" b="1" err="1">
                <a:solidFill>
                  <a:srgbClr val="FFFFFF"/>
                </a:solidFill>
                <a:latin typeface="Trebuchet MS" panose="020B0603020202020204" pitchFamily="34" charset="0"/>
                <a:ea typeface="MS UI Gothic" panose="020B0600070205080204" pitchFamily="34" charset="-128"/>
              </a:rPr>
              <a:t>Thank</a:t>
            </a:r>
            <a:r>
              <a:rPr lang="hu-HU" sz="3600" b="1">
                <a:solidFill>
                  <a:srgbClr val="FFFFFF"/>
                </a:solidFill>
                <a:latin typeface="Trebuchet MS" panose="020B0603020202020204" pitchFamily="34" charset="0"/>
                <a:ea typeface="MS UI Gothic" panose="020B0600070205080204" pitchFamily="34" charset="-128"/>
              </a:rPr>
              <a:t> </a:t>
            </a:r>
            <a:r>
              <a:rPr lang="hu-HU" sz="3600" b="1" err="1">
                <a:solidFill>
                  <a:srgbClr val="FFFFFF"/>
                </a:solidFill>
                <a:latin typeface="Trebuchet MS" panose="020B0603020202020204" pitchFamily="34" charset="0"/>
                <a:ea typeface="MS UI Gothic" panose="020B0600070205080204" pitchFamily="34" charset="-128"/>
              </a:rPr>
              <a:t>you</a:t>
            </a:r>
            <a:r>
              <a:rPr lang="hu-HU" sz="3600" b="1">
                <a:solidFill>
                  <a:srgbClr val="FFFFFF"/>
                </a:solidFill>
                <a:latin typeface="Trebuchet MS" panose="020B0603020202020204" pitchFamily="34" charset="0"/>
                <a:ea typeface="MS UI Gothic" panose="020B0600070205080204" pitchFamily="34" charset="-128"/>
              </a:rPr>
              <a:t> </a:t>
            </a:r>
            <a:r>
              <a:rPr lang="hu-HU" sz="3600" b="1" err="1">
                <a:solidFill>
                  <a:srgbClr val="FFFFFF"/>
                </a:solidFill>
                <a:latin typeface="Trebuchet MS" panose="020B0603020202020204" pitchFamily="34" charset="0"/>
                <a:ea typeface="MS UI Gothic" panose="020B0600070205080204" pitchFamily="34" charset="-128"/>
              </a:rPr>
              <a:t>for</a:t>
            </a:r>
            <a:r>
              <a:rPr lang="hu-HU" sz="3600" b="1">
                <a:solidFill>
                  <a:srgbClr val="FFFFFF"/>
                </a:solidFill>
                <a:latin typeface="Trebuchet MS" panose="020B0603020202020204" pitchFamily="34" charset="0"/>
                <a:ea typeface="MS UI Gothic" panose="020B0600070205080204" pitchFamily="34" charset="-128"/>
              </a:rPr>
              <a:t> </a:t>
            </a:r>
            <a:r>
              <a:rPr lang="hu-HU" sz="3600" b="1" err="1">
                <a:solidFill>
                  <a:srgbClr val="FFFFFF"/>
                </a:solidFill>
                <a:latin typeface="Trebuchet MS" panose="020B0603020202020204" pitchFamily="34" charset="0"/>
                <a:ea typeface="MS UI Gothic" panose="020B0600070205080204" pitchFamily="34" charset="-128"/>
              </a:rPr>
              <a:t>your</a:t>
            </a:r>
            <a:r>
              <a:rPr lang="hu-HU" sz="3600" b="1">
                <a:solidFill>
                  <a:srgbClr val="FFFFFF"/>
                </a:solidFill>
                <a:latin typeface="Trebuchet MS" panose="020B0603020202020204" pitchFamily="34" charset="0"/>
                <a:ea typeface="MS UI Gothic" panose="020B0600070205080204" pitchFamily="34" charset="-128"/>
              </a:rPr>
              <a:t> </a:t>
            </a:r>
            <a:r>
              <a:rPr lang="hu-HU" sz="3600" b="1" err="1">
                <a:solidFill>
                  <a:srgbClr val="FFFFFF"/>
                </a:solidFill>
                <a:latin typeface="Trebuchet MS" panose="020B0603020202020204" pitchFamily="34" charset="0"/>
                <a:ea typeface="MS UI Gothic" panose="020B0600070205080204" pitchFamily="34" charset="-128"/>
              </a:rPr>
              <a:t>attention</a:t>
            </a:r>
            <a:r>
              <a:rPr lang="hu-HU" sz="3600" b="1">
                <a:solidFill>
                  <a:srgbClr val="FFFFFF"/>
                </a:solidFill>
                <a:latin typeface="Trebuchet MS" panose="020B0603020202020204" pitchFamily="34" charset="0"/>
                <a:ea typeface="MS UI Gothic" panose="020B0600070205080204" pitchFamily="34" charset="-128"/>
              </a:rPr>
              <a:t>!</a:t>
            </a:r>
          </a:p>
        </p:txBody>
      </p:sp>
      <p:sp>
        <p:nvSpPr>
          <p:cNvPr id="3" name="Slide Number Placeholder 2">
            <a:extLst>
              <a:ext uri="{FF2B5EF4-FFF2-40B4-BE49-F238E27FC236}">
                <a16:creationId xmlns:a16="http://schemas.microsoft.com/office/drawing/2014/main" id="{85F996D6-1987-718C-0AD1-236489B5BF70}"/>
              </a:ext>
            </a:extLst>
          </p:cNvPr>
          <p:cNvSpPr>
            <a:spLocks noGrp="1"/>
          </p:cNvSpPr>
          <p:nvPr>
            <p:ph type="sldNum" sz="quarter" idx="12"/>
          </p:nvPr>
        </p:nvSpPr>
        <p:spPr/>
        <p:txBody>
          <a:bodyPr/>
          <a:lstStyle/>
          <a:p>
            <a:fld id="{D57ED624-7FD4-4A6E-81EA-59ADBF780AD9}" type="slidenum">
              <a:rPr lang="hu-HU" smtClean="0"/>
              <a:t>11</a:t>
            </a:fld>
            <a:endParaRPr lang="hu-HU"/>
          </a:p>
        </p:txBody>
      </p:sp>
      <p:sp>
        <p:nvSpPr>
          <p:cNvPr id="5" name="Footer Placeholder 4">
            <a:extLst>
              <a:ext uri="{FF2B5EF4-FFF2-40B4-BE49-F238E27FC236}">
                <a16:creationId xmlns:a16="http://schemas.microsoft.com/office/drawing/2014/main" id="{EAC93747-221F-9283-9263-B9BADF54C375}"/>
              </a:ext>
            </a:extLst>
          </p:cNvPr>
          <p:cNvSpPr>
            <a:spLocks noGrp="1"/>
          </p:cNvSpPr>
          <p:nvPr>
            <p:ph type="ftr" sz="quarter" idx="11"/>
          </p:nvPr>
        </p:nvSpPr>
        <p:spPr>
          <a:xfrm>
            <a:off x="4038600" y="181692"/>
            <a:ext cx="4114800" cy="365125"/>
          </a:xfrm>
        </p:spPr>
        <p:txBody>
          <a:bodyPr/>
          <a:lstStyle/>
          <a:p>
            <a:r>
              <a:rPr lang="en-US"/>
              <a:t>D. Hands-on practice – 9.1 Individual project: Assignment workshop</a:t>
            </a:r>
            <a:endParaRPr lang="hu-HU"/>
          </a:p>
        </p:txBody>
      </p:sp>
    </p:spTree>
    <p:extLst>
      <p:ext uri="{BB962C8B-B14F-4D97-AF65-F5344CB8AC3E}">
        <p14:creationId xmlns:p14="http://schemas.microsoft.com/office/powerpoint/2010/main" val="3870722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966022" y="1027187"/>
            <a:ext cx="1629697" cy="365126"/>
          </a:xfrm>
        </p:spPr>
        <p:txBody>
          <a:bodyPr>
            <a:normAutofit fontScale="90000"/>
          </a:bodyPr>
          <a:lstStyle/>
          <a:p>
            <a:pPr>
              <a:lnSpc>
                <a:spcPct val="150000"/>
              </a:lnSpc>
              <a:spcBef>
                <a:spcPts val="1000"/>
              </a:spcBef>
            </a:pPr>
            <a:r>
              <a:rPr lang="en-US" sz="2400" b="1">
                <a:solidFill>
                  <a:srgbClr val="59A63E"/>
                </a:solidFill>
                <a:latin typeface="Trebuchet MS" panose="020B0603020202020204" pitchFamily="34" charset="0"/>
                <a:ea typeface="MS UI Gothic" panose="020B0600070205080204" pitchFamily="34" charset="-128"/>
                <a:cs typeface="+mn-cs"/>
              </a:rPr>
              <a:t>Contents</a:t>
            </a:r>
            <a:endParaRPr lang="hu-HU" sz="2400" b="1">
              <a:solidFill>
                <a:srgbClr val="59A63E"/>
              </a:solidFill>
              <a:latin typeface="Trebuchet MS" panose="020B0603020202020204" pitchFamily="34" charset="0"/>
              <a:ea typeface="MS UI Gothic" panose="020B0600070205080204" pitchFamily="34" charset="-128"/>
              <a:cs typeface="+mn-cs"/>
            </a:endParaRPr>
          </a:p>
        </p:txBody>
      </p:sp>
      <p:sp>
        <p:nvSpPr>
          <p:cNvPr id="4" name="Slide Number Placeholder 3">
            <a:extLst>
              <a:ext uri="{FF2B5EF4-FFF2-40B4-BE49-F238E27FC236}">
                <a16:creationId xmlns:a16="http://schemas.microsoft.com/office/drawing/2014/main" id="{CA0147F0-A818-D71B-F779-0C90EE6DE2F9}"/>
              </a:ext>
            </a:extLst>
          </p:cNvPr>
          <p:cNvSpPr>
            <a:spLocks noGrp="1"/>
          </p:cNvSpPr>
          <p:nvPr>
            <p:ph type="sldNum" sz="quarter" idx="12"/>
          </p:nvPr>
        </p:nvSpPr>
        <p:spPr/>
        <p:txBody>
          <a:bodyPr/>
          <a:lstStyle/>
          <a:p>
            <a:fld id="{D57ED624-7FD4-4A6E-81EA-59ADBF780AD9}" type="slidenum">
              <a:rPr lang="hu-HU" smtClean="0">
                <a:solidFill>
                  <a:schemeClr val="bg1"/>
                </a:solidFill>
              </a:rPr>
              <a:t>2</a:t>
            </a:fld>
            <a:endParaRPr lang="hu-HU">
              <a:solidFill>
                <a:schemeClr val="bg1"/>
              </a:solidFill>
            </a:endParaRPr>
          </a:p>
        </p:txBody>
      </p:sp>
      <p:sp>
        <p:nvSpPr>
          <p:cNvPr id="13" name="TextBox 12">
            <a:extLst>
              <a:ext uri="{FF2B5EF4-FFF2-40B4-BE49-F238E27FC236}">
                <a16:creationId xmlns:a16="http://schemas.microsoft.com/office/drawing/2014/main" id="{722A1A89-7A0B-10B1-9A53-4A1E3B1C7F4D}"/>
              </a:ext>
            </a:extLst>
          </p:cNvPr>
          <p:cNvSpPr txBox="1"/>
          <p:nvPr/>
        </p:nvSpPr>
        <p:spPr>
          <a:xfrm>
            <a:off x="3116825" y="1027187"/>
            <a:ext cx="8109153" cy="2246769"/>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600"/>
              </a:spcBef>
              <a:spcAft>
                <a:spcPts val="0"/>
              </a:spcAft>
              <a:buClrTx/>
              <a:buSzTx/>
              <a:buFont typeface="+mj-lt"/>
              <a:buAutoNum type="arabicPeriod"/>
              <a:tabLst/>
              <a:defRPr/>
            </a:pPr>
            <a:r>
              <a:rPr lang="en-US" sz="2400">
                <a:solidFill>
                  <a:prstClr val="black"/>
                </a:solidFill>
                <a:latin typeface="Calibri" panose="020F0502020204030204"/>
                <a:ea typeface="MS UI Gothic" panose="020B0600070205080204" pitchFamily="34" charset="-128"/>
              </a:rPr>
              <a:t>Purpose</a:t>
            </a:r>
            <a:endParaRPr kumimoji="0" lang="en-US" sz="2400" b="0" i="0" u="none" strike="noStrike" kern="1200" cap="none" spc="0" normalizeH="0" baseline="0" noProof="0">
              <a:ln>
                <a:noFill/>
              </a:ln>
              <a:solidFill>
                <a:prstClr val="black"/>
              </a:solidFill>
              <a:effectLst/>
              <a:uLnTx/>
              <a:uFillTx/>
              <a:latin typeface="Calibri" panose="020F0502020204030204"/>
              <a:ea typeface="MS UI Gothic" panose="020B0600070205080204" pitchFamily="34" charset="-128"/>
              <a:cs typeface="+mn-cs"/>
            </a:endParaRPr>
          </a:p>
          <a:p>
            <a:pPr marL="457200" marR="0" lvl="0" indent="-457200" algn="l" defTabSz="914400" rtl="0" eaLnBrk="1" fontAlgn="auto" latinLnBrk="0" hangingPunct="1">
              <a:lnSpc>
                <a:spcPct val="100000"/>
              </a:lnSpc>
              <a:spcBef>
                <a:spcPts val="600"/>
              </a:spcBef>
              <a:spcAft>
                <a:spcPts val="0"/>
              </a:spcAft>
              <a:buClrTx/>
              <a:buSzTx/>
              <a:buFont typeface="+mj-lt"/>
              <a:buAutoNum type="arabicPeriod"/>
              <a:tabLst/>
              <a:defRPr/>
            </a:pPr>
            <a:r>
              <a:rPr lang="en-US" sz="2400">
                <a:solidFill>
                  <a:prstClr val="black"/>
                </a:solidFill>
                <a:latin typeface="Calibri" panose="020F0502020204030204"/>
                <a:ea typeface="MS UI Gothic" panose="020B0600070205080204" pitchFamily="34" charset="-128"/>
              </a:rPr>
              <a:t>Process</a:t>
            </a:r>
            <a:endParaRPr kumimoji="0" lang="el-GR" sz="2400" b="0" i="0" u="none" strike="noStrike" kern="1200" cap="none" spc="0" normalizeH="0" baseline="0" noProof="0">
              <a:ln>
                <a:noFill/>
              </a:ln>
              <a:solidFill>
                <a:prstClr val="black"/>
              </a:solidFill>
              <a:effectLst/>
              <a:uLnTx/>
              <a:uFillTx/>
              <a:latin typeface="Calibri" panose="020F0502020204030204"/>
              <a:ea typeface="MS UI Gothic" panose="020B0600070205080204" pitchFamily="34" charset="-128"/>
              <a:cs typeface="+mn-cs"/>
            </a:endParaRPr>
          </a:p>
          <a:p>
            <a:pPr marL="457200" marR="0" lvl="0" indent="-457200" algn="l" defTabSz="914400" rtl="0" eaLnBrk="1" fontAlgn="auto" latinLnBrk="0" hangingPunct="1">
              <a:lnSpc>
                <a:spcPct val="100000"/>
              </a:lnSpc>
              <a:spcBef>
                <a:spcPts val="600"/>
              </a:spcBef>
              <a:spcAft>
                <a:spcPts val="0"/>
              </a:spcAft>
              <a:buClrTx/>
              <a:buSzTx/>
              <a:buFont typeface="+mj-lt"/>
              <a:buAutoNum type="arabicPeriod"/>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S UI Gothic" panose="020B0600070205080204" pitchFamily="34" charset="-128"/>
                <a:cs typeface="+mn-cs"/>
              </a:rPr>
              <a:t>Guide</a:t>
            </a:r>
          </a:p>
          <a:p>
            <a:pPr marL="457200" marR="0" lvl="0" indent="-457200" algn="l" defTabSz="914400" rtl="0" eaLnBrk="1" fontAlgn="auto" latinLnBrk="0" hangingPunct="1">
              <a:lnSpc>
                <a:spcPct val="100000"/>
              </a:lnSpc>
              <a:spcBef>
                <a:spcPts val="600"/>
              </a:spcBef>
              <a:spcAft>
                <a:spcPts val="0"/>
              </a:spcAft>
              <a:buClrTx/>
              <a:buSzTx/>
              <a:buFont typeface="+mj-lt"/>
              <a:buAutoNum type="arabicPeriod"/>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S UI Gothic" panose="020B0600070205080204" pitchFamily="34" charset="-128"/>
                <a:cs typeface="+mn-cs"/>
              </a:rPr>
              <a:t>Project presentation template</a:t>
            </a:r>
          </a:p>
          <a:p>
            <a:pPr marL="457200" marR="0" lvl="0" indent="-457200" algn="l" defTabSz="914400" rtl="0" eaLnBrk="1" fontAlgn="auto" latinLnBrk="0" hangingPunct="1">
              <a:lnSpc>
                <a:spcPct val="100000"/>
              </a:lnSpc>
              <a:spcBef>
                <a:spcPts val="600"/>
              </a:spcBef>
              <a:spcAft>
                <a:spcPts val="0"/>
              </a:spcAft>
              <a:buClrTx/>
              <a:buSzTx/>
              <a:buFont typeface="+mj-lt"/>
              <a:buAutoNum type="arabicPeriod"/>
              <a:tabLst/>
              <a:defRPr/>
            </a:pPr>
            <a:r>
              <a:rPr kumimoji="0" lang="en-US" sz="2400" b="0" i="0" u="none" strike="noStrike" kern="1200" cap="none" spc="0" normalizeH="0" baseline="0" noProof="0">
                <a:ln>
                  <a:noFill/>
                </a:ln>
                <a:solidFill>
                  <a:prstClr val="black"/>
                </a:solidFill>
                <a:effectLst/>
                <a:uLnTx/>
                <a:uFillTx/>
                <a:latin typeface="Calibri" panose="020F0502020204030204"/>
                <a:ea typeface="MS UI Gothic" panose="020B0600070205080204" pitchFamily="34" charset="-128"/>
                <a:cs typeface="+mn-cs"/>
              </a:rPr>
              <a:t>Subject inventory</a:t>
            </a:r>
          </a:p>
        </p:txBody>
      </p:sp>
      <p:sp>
        <p:nvSpPr>
          <p:cNvPr id="14" name="Footer Placeholder 13">
            <a:extLst>
              <a:ext uri="{FF2B5EF4-FFF2-40B4-BE49-F238E27FC236}">
                <a16:creationId xmlns:a16="http://schemas.microsoft.com/office/drawing/2014/main" id="{4AD0F661-2D0C-5E55-FBE2-6E66487BBA33}"/>
              </a:ext>
            </a:extLst>
          </p:cNvPr>
          <p:cNvSpPr>
            <a:spLocks noGrp="1"/>
          </p:cNvSpPr>
          <p:nvPr>
            <p:ph type="ftr" sz="quarter" idx="11"/>
          </p:nvPr>
        </p:nvSpPr>
        <p:spPr/>
        <p:txBody>
          <a:bodyPr/>
          <a:lstStyle/>
          <a:p>
            <a:r>
              <a:rPr lang="en-US">
                <a:solidFill>
                  <a:schemeClr val="bg1"/>
                </a:solidFill>
              </a:rPr>
              <a:t>D. Hands-on practice – 9.1 Individual project: Assignment workshop</a:t>
            </a:r>
            <a:endParaRPr lang="hu-HU">
              <a:solidFill>
                <a:schemeClr val="bg1"/>
              </a:solidFill>
            </a:endParaRPr>
          </a:p>
        </p:txBody>
      </p:sp>
    </p:spTree>
    <p:extLst>
      <p:ext uri="{BB962C8B-B14F-4D97-AF65-F5344CB8AC3E}">
        <p14:creationId xmlns:p14="http://schemas.microsoft.com/office/powerpoint/2010/main" val="1563397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1. Purpose</a:t>
            </a:r>
            <a:endParaRPr lang="hu-HU" sz="2400" b="1">
              <a:latin typeface="Trebuchet MS" panose="020B0603020202020204" pitchFamily="34" charset="0"/>
              <a:ea typeface="MS UI Gothic" panose="020B0600070205080204" pitchFamily="34" charset="-128"/>
              <a:cs typeface="+mn-cs"/>
            </a:endParaRPr>
          </a:p>
        </p:txBody>
      </p:sp>
      <p:sp>
        <p:nvSpPr>
          <p:cNvPr id="3" name="Tartalom helye 2"/>
          <p:cNvSpPr>
            <a:spLocks noGrp="1"/>
          </p:cNvSpPr>
          <p:nvPr>
            <p:ph idx="1"/>
          </p:nvPr>
        </p:nvSpPr>
        <p:spPr>
          <a:xfrm>
            <a:off x="2359742" y="2137403"/>
            <a:ext cx="8573729" cy="2169127"/>
          </a:xfrm>
        </p:spPr>
        <p:txBody>
          <a:bodyPr>
            <a:normAutofit/>
          </a:bodyPr>
          <a:lstStyle/>
          <a:p>
            <a:pPr marL="0" indent="0">
              <a:buNone/>
            </a:pPr>
            <a:r>
              <a:rPr lang="en-US" sz="2400" dirty="0"/>
              <a:t>Critical review and deepening of knowledge acquired by the course through the analysis of a particular case or approach.</a:t>
            </a:r>
          </a:p>
          <a:p>
            <a:pPr marL="0" indent="0">
              <a:buNone/>
            </a:pPr>
            <a:endParaRPr lang="en-US" sz="2400" dirty="0"/>
          </a:p>
          <a:p>
            <a:pPr marL="0" indent="0">
              <a:buNone/>
            </a:pPr>
            <a:r>
              <a:rPr lang="en-US" sz="2400" dirty="0"/>
              <a:t>Exchange of findings and inspirational motivation through the Couriers Go Green </a:t>
            </a:r>
            <a:r>
              <a:rPr lang="en-US" sz="2400" dirty="0">
                <a:hlinkClick r:id="rId3"/>
              </a:rPr>
              <a:t>Expert</a:t>
            </a:r>
            <a:r>
              <a:rPr lang="el-GR" sz="2400" dirty="0">
                <a:hlinkClick r:id="rId3"/>
              </a:rPr>
              <a:t> </a:t>
            </a:r>
            <a:r>
              <a:rPr lang="en-US" sz="2400" dirty="0">
                <a:hlinkClick r:id="rId3"/>
              </a:rPr>
              <a:t>Blog</a:t>
            </a:r>
            <a:r>
              <a:rPr lang="en-US" sz="2400" dirty="0"/>
              <a:t>.</a:t>
            </a:r>
          </a:p>
          <a:p>
            <a:pPr marL="0" indent="0">
              <a:buNone/>
            </a:pPr>
            <a:endParaRPr lang="en-US" sz="2400" i="1" dirty="0"/>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3</a:t>
            </a:fld>
            <a:endParaRPr lang="hu-HU"/>
          </a:p>
        </p:txBody>
      </p:sp>
      <p:pic>
        <p:nvPicPr>
          <p:cNvPr id="6" name="Graphic 5" descr="Thought outline">
            <a:extLst>
              <a:ext uri="{FF2B5EF4-FFF2-40B4-BE49-F238E27FC236}">
                <a16:creationId xmlns:a16="http://schemas.microsoft.com/office/drawing/2014/main" id="{3ECEE532-AD76-EDE0-CD97-B5C93D7812D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79871" y="1881369"/>
            <a:ext cx="914400" cy="914400"/>
          </a:xfrm>
          <a:prstGeom prst="rect">
            <a:avLst/>
          </a:prstGeom>
        </p:spPr>
      </p:pic>
      <p:pic>
        <p:nvPicPr>
          <p:cNvPr id="9" name="Graphic 8" descr="Questions outline">
            <a:extLst>
              <a:ext uri="{FF2B5EF4-FFF2-40B4-BE49-F238E27FC236}">
                <a16:creationId xmlns:a16="http://schemas.microsoft.com/office/drawing/2014/main" id="{5688FC1F-3454-3399-C3CB-ACB0F3D9B25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79871" y="3221966"/>
            <a:ext cx="914400" cy="914400"/>
          </a:xfrm>
          <a:prstGeom prst="rect">
            <a:avLst/>
          </a:prstGeom>
        </p:spPr>
      </p:pic>
    </p:spTree>
    <p:extLst>
      <p:ext uri="{BB962C8B-B14F-4D97-AF65-F5344CB8AC3E}">
        <p14:creationId xmlns:p14="http://schemas.microsoft.com/office/powerpoint/2010/main" val="3157348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2. Process</a:t>
            </a:r>
            <a:endParaRPr lang="hu-HU" sz="2400" b="1">
              <a:latin typeface="Trebuchet MS" panose="020B0603020202020204" pitchFamily="34" charset="0"/>
              <a:ea typeface="MS UI Gothic" panose="020B0600070205080204" pitchFamily="34" charset="-128"/>
              <a:cs typeface="+mn-cs"/>
            </a:endParaRPr>
          </a:p>
        </p:txBody>
      </p:sp>
      <p:sp>
        <p:nvSpPr>
          <p:cNvPr id="3" name="Tartalom helye 2"/>
          <p:cNvSpPr>
            <a:spLocks noGrp="1"/>
          </p:cNvSpPr>
          <p:nvPr>
            <p:ph idx="1"/>
          </p:nvPr>
        </p:nvSpPr>
        <p:spPr>
          <a:xfrm>
            <a:off x="2359742" y="1624938"/>
            <a:ext cx="8573729" cy="4052381"/>
          </a:xfrm>
        </p:spPr>
        <p:txBody>
          <a:bodyPr>
            <a:normAutofit/>
          </a:bodyPr>
          <a:lstStyle/>
          <a:p>
            <a:r>
              <a:rPr lang="en-US" sz="2400"/>
              <a:t>This activity is an added option to the regular training package.</a:t>
            </a:r>
          </a:p>
          <a:p>
            <a:r>
              <a:rPr lang="en-US" sz="2400"/>
              <a:t>Following the guide and steps of 9.1 and 9.2, each trainee will select a subject within the suggested topic list and develop her/his own, individual project. </a:t>
            </a:r>
          </a:p>
          <a:p>
            <a:r>
              <a:rPr lang="en-US" sz="2400"/>
              <a:t>After the desktop research, implementation of the project template and the presentation and discussion within the team, each team member will be able to share their project through the Couriers Go Green </a:t>
            </a:r>
            <a:r>
              <a:rPr lang="en-US" sz="2400">
                <a:hlinkClick r:id="rId3"/>
              </a:rPr>
              <a:t>Expert Blog</a:t>
            </a:r>
            <a:r>
              <a:rPr lang="en-US" sz="2400"/>
              <a:t>.</a:t>
            </a:r>
            <a:endParaRPr lang="en-US" sz="2400" i="1"/>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4</a:t>
            </a:fld>
            <a:endParaRPr lang="hu-HU"/>
          </a:p>
        </p:txBody>
      </p:sp>
      <p:pic>
        <p:nvPicPr>
          <p:cNvPr id="7" name="Graphic 6" descr="Board Of Directors outline">
            <a:extLst>
              <a:ext uri="{FF2B5EF4-FFF2-40B4-BE49-F238E27FC236}">
                <a16:creationId xmlns:a16="http://schemas.microsoft.com/office/drawing/2014/main" id="{1A18D263-0F41-5DF2-FD49-A17D7856396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6987" y="1544941"/>
            <a:ext cx="914400" cy="914400"/>
          </a:xfrm>
          <a:prstGeom prst="rect">
            <a:avLst/>
          </a:prstGeom>
        </p:spPr>
      </p:pic>
    </p:spTree>
    <p:extLst>
      <p:ext uri="{BB962C8B-B14F-4D97-AF65-F5344CB8AC3E}">
        <p14:creationId xmlns:p14="http://schemas.microsoft.com/office/powerpoint/2010/main" val="342769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3. Guide</a:t>
            </a:r>
            <a:endParaRPr lang="hu-HU" sz="2400" b="1">
              <a:latin typeface="Trebuchet MS" panose="020B0603020202020204" pitchFamily="34" charset="0"/>
              <a:ea typeface="MS UI Gothic" panose="020B0600070205080204" pitchFamily="34" charset="-128"/>
              <a:cs typeface="+mn-cs"/>
            </a:endParaRPr>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5</a:t>
            </a:fld>
            <a:endParaRPr lang="hu-HU"/>
          </a:p>
        </p:txBody>
      </p:sp>
      <p:graphicFrame>
        <p:nvGraphicFramePr>
          <p:cNvPr id="4" name="Diagram 3">
            <a:extLst>
              <a:ext uri="{FF2B5EF4-FFF2-40B4-BE49-F238E27FC236}">
                <a16:creationId xmlns:a16="http://schemas.microsoft.com/office/drawing/2014/main" id="{009E22C0-A866-6845-74D2-99CAAF81F677}"/>
              </a:ext>
            </a:extLst>
          </p:cNvPr>
          <p:cNvGraphicFramePr/>
          <p:nvPr>
            <p:extLst>
              <p:ext uri="{D42A27DB-BD31-4B8C-83A1-F6EECF244321}">
                <p14:modId xmlns:p14="http://schemas.microsoft.com/office/powerpoint/2010/main" val="3473645266"/>
              </p:ext>
            </p:extLst>
          </p:nvPr>
        </p:nvGraphicFramePr>
        <p:xfrm>
          <a:off x="1088103" y="840457"/>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A8F5B50C-36F7-9B41-15AE-36FC50EEBBD3}"/>
              </a:ext>
            </a:extLst>
          </p:cNvPr>
          <p:cNvSpPr txBox="1"/>
          <p:nvPr/>
        </p:nvSpPr>
        <p:spPr>
          <a:xfrm>
            <a:off x="9216103" y="3391676"/>
            <a:ext cx="2975897" cy="2677656"/>
          </a:xfrm>
          <a:prstGeom prst="rect">
            <a:avLst/>
          </a:prstGeom>
          <a:noFill/>
        </p:spPr>
        <p:txBody>
          <a:bodyPr wrap="square" rtlCol="0">
            <a:spAutoFit/>
          </a:bodyPr>
          <a:lstStyle/>
          <a:p>
            <a:r>
              <a:rPr lang="en-US" sz="1200"/>
              <a:t>Type of sources:</a:t>
            </a:r>
          </a:p>
          <a:p>
            <a:pPr marL="285750" indent="-285750">
              <a:buFont typeface="Arial" panose="020B0604020202020204" pitchFamily="34" charset="0"/>
              <a:buChar char="•"/>
            </a:pPr>
            <a:r>
              <a:rPr lang="en-US" sz="1200"/>
              <a:t>Official sites of international organisations and services (e.g. United Nations; ITF; World Bank; UITP; European Commission; ALICE Alliance; </a:t>
            </a:r>
            <a:r>
              <a:rPr lang="en-US" sz="1200" err="1"/>
              <a:t>MaaS</a:t>
            </a:r>
            <a:r>
              <a:rPr lang="en-US" sz="1200"/>
              <a:t> Alliance; ERTRAC; ERTICO; ELTIS; CIVITAS; </a:t>
            </a:r>
            <a:r>
              <a:rPr lang="en-US" sz="1200" kern="800">
                <a:effectLst/>
                <a:ea typeface="Times New Roman" panose="02020603050405020304" pitchFamily="18" charset="0"/>
              </a:rPr>
              <a:t>EIT Urban Mobility; IEA; European Environment Agency; Transport &amp; Environment Eurostat etc.)</a:t>
            </a:r>
          </a:p>
          <a:p>
            <a:pPr marL="285750" indent="-285750">
              <a:buFont typeface="Arial" panose="020B0604020202020204" pitchFamily="34" charset="0"/>
              <a:buChar char="•"/>
            </a:pPr>
            <a:r>
              <a:rPr lang="en-US" sz="1200" kern="800"/>
              <a:t>Official national government and statistical sites and documentation</a:t>
            </a:r>
          </a:p>
          <a:p>
            <a:pPr marL="285750" indent="-285750">
              <a:buFont typeface="Arial" panose="020B0604020202020204" pitchFamily="34" charset="0"/>
              <a:buChar char="•"/>
            </a:pPr>
            <a:r>
              <a:rPr lang="en-US" sz="1200" kern="800"/>
              <a:t>Private companies’ official data</a:t>
            </a:r>
          </a:p>
          <a:p>
            <a:pPr marL="285750" indent="-285750">
              <a:buFont typeface="Arial" panose="020B0604020202020204" pitchFamily="34" charset="0"/>
              <a:buChar char="•"/>
            </a:pPr>
            <a:r>
              <a:rPr lang="en-US" sz="1200" kern="800"/>
              <a:t>Consultant reporting and studies</a:t>
            </a:r>
          </a:p>
          <a:p>
            <a:pPr marL="285750" indent="-285750">
              <a:buFont typeface="Arial" panose="020B0604020202020204" pitchFamily="34" charset="0"/>
              <a:buChar char="•"/>
            </a:pPr>
            <a:r>
              <a:rPr lang="en-US" sz="1200" kern="800"/>
              <a:t>Scientific publications</a:t>
            </a:r>
            <a:endParaRPr lang="el-GR" sz="1200"/>
          </a:p>
        </p:txBody>
      </p:sp>
      <p:sp>
        <p:nvSpPr>
          <p:cNvPr id="13" name="TextBox 12">
            <a:extLst>
              <a:ext uri="{FF2B5EF4-FFF2-40B4-BE49-F238E27FC236}">
                <a16:creationId xmlns:a16="http://schemas.microsoft.com/office/drawing/2014/main" id="{CE9EE456-F2A3-8A10-82D4-CF9C0BDA5B37}"/>
              </a:ext>
            </a:extLst>
          </p:cNvPr>
          <p:cNvSpPr txBox="1"/>
          <p:nvPr/>
        </p:nvSpPr>
        <p:spPr>
          <a:xfrm>
            <a:off x="9216103" y="570511"/>
            <a:ext cx="2975897" cy="2677656"/>
          </a:xfrm>
          <a:prstGeom prst="rect">
            <a:avLst/>
          </a:prstGeom>
          <a:noFill/>
        </p:spPr>
        <p:txBody>
          <a:bodyPr wrap="square" rtlCol="0">
            <a:spAutoFit/>
          </a:bodyPr>
          <a:lstStyle/>
          <a:p>
            <a:r>
              <a:rPr lang="en-US" sz="1200"/>
              <a:t>Process and structure:</a:t>
            </a:r>
          </a:p>
          <a:p>
            <a:pPr marL="285750" indent="-285750">
              <a:buFont typeface="Arial" panose="020B0604020202020204" pitchFamily="34" charset="0"/>
              <a:buChar char="•"/>
            </a:pPr>
            <a:r>
              <a:rPr lang="en-US" sz="1200"/>
              <a:t>Purpose: What does the subject mean and why is it important to </a:t>
            </a:r>
            <a:r>
              <a:rPr lang="en-US" sz="1200" err="1"/>
              <a:t>analyse</a:t>
            </a:r>
            <a:r>
              <a:rPr lang="en-US" sz="1200"/>
              <a:t>? </a:t>
            </a:r>
          </a:p>
          <a:p>
            <a:pPr marL="285750" indent="-285750">
              <a:buFont typeface="Arial" panose="020B0604020202020204" pitchFamily="34" charset="0"/>
              <a:buChar char="•"/>
            </a:pPr>
            <a:r>
              <a:rPr lang="en-US" sz="1200"/>
              <a:t>Objectives: What are the partial components of the subject which you aim to </a:t>
            </a:r>
            <a:r>
              <a:rPr lang="en-US" sz="1200" err="1"/>
              <a:t>analyse</a:t>
            </a:r>
            <a:r>
              <a:rPr lang="en-US" sz="1200"/>
              <a:t> and how these are combined to address the purpose?</a:t>
            </a:r>
          </a:p>
          <a:p>
            <a:pPr marL="285750" indent="-285750">
              <a:buFont typeface="Arial" panose="020B0604020202020204" pitchFamily="34" charset="0"/>
              <a:buChar char="•"/>
            </a:pPr>
            <a:r>
              <a:rPr lang="en-US" sz="1200"/>
              <a:t>Method: Which sources will you use and how will you </a:t>
            </a:r>
            <a:r>
              <a:rPr lang="en-US" sz="1200" err="1"/>
              <a:t>analyse</a:t>
            </a:r>
            <a:r>
              <a:rPr lang="en-US" sz="1200"/>
              <a:t> the information? </a:t>
            </a:r>
          </a:p>
          <a:p>
            <a:pPr marL="285750" indent="-285750">
              <a:buFont typeface="Arial" panose="020B0604020202020204" pitchFamily="34" charset="0"/>
              <a:buChar char="•"/>
            </a:pPr>
            <a:r>
              <a:rPr lang="en-US" sz="1200"/>
              <a:t>Findings: How will you present and assess the information? </a:t>
            </a:r>
          </a:p>
          <a:p>
            <a:pPr marL="285750" indent="-285750">
              <a:buFont typeface="Arial" panose="020B0604020202020204" pitchFamily="34" charset="0"/>
              <a:buChar char="•"/>
            </a:pPr>
            <a:r>
              <a:rPr lang="en-US" sz="1200"/>
              <a:t>Conclusions: Which are the conclusive remarks by synthesizing the findings in relation to the purpose and objectives?</a:t>
            </a:r>
            <a:endParaRPr lang="el-GR" sz="1200"/>
          </a:p>
        </p:txBody>
      </p:sp>
    </p:spTree>
    <p:extLst>
      <p:ext uri="{BB962C8B-B14F-4D97-AF65-F5344CB8AC3E}">
        <p14:creationId xmlns:p14="http://schemas.microsoft.com/office/powerpoint/2010/main" val="334523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3. Guide</a:t>
            </a:r>
            <a:endParaRPr lang="hu-HU" sz="2400" b="1">
              <a:latin typeface="Trebuchet MS" panose="020B0603020202020204" pitchFamily="34" charset="0"/>
              <a:ea typeface="MS UI Gothic" panose="020B0600070205080204" pitchFamily="34" charset="-128"/>
              <a:cs typeface="+mn-cs"/>
            </a:endParaRPr>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6</a:t>
            </a:fld>
            <a:endParaRPr lang="hu-HU"/>
          </a:p>
        </p:txBody>
      </p:sp>
      <p:graphicFrame>
        <p:nvGraphicFramePr>
          <p:cNvPr id="4" name="Diagram 3">
            <a:extLst>
              <a:ext uri="{FF2B5EF4-FFF2-40B4-BE49-F238E27FC236}">
                <a16:creationId xmlns:a16="http://schemas.microsoft.com/office/drawing/2014/main" id="{009E22C0-A866-6845-74D2-99CAAF81F677}"/>
              </a:ext>
            </a:extLst>
          </p:cNvPr>
          <p:cNvGraphicFramePr/>
          <p:nvPr>
            <p:extLst>
              <p:ext uri="{D42A27DB-BD31-4B8C-83A1-F6EECF244321}">
                <p14:modId xmlns:p14="http://schemas.microsoft.com/office/powerpoint/2010/main" val="3256201862"/>
              </p:ext>
            </p:extLst>
          </p:nvPr>
        </p:nvGraphicFramePr>
        <p:xfrm>
          <a:off x="1088103" y="91189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A8F5B50C-36F7-9B41-15AE-36FC50EEBBD3}"/>
              </a:ext>
            </a:extLst>
          </p:cNvPr>
          <p:cNvSpPr txBox="1"/>
          <p:nvPr/>
        </p:nvSpPr>
        <p:spPr>
          <a:xfrm>
            <a:off x="9216103" y="2588047"/>
            <a:ext cx="2975897" cy="2677656"/>
          </a:xfrm>
          <a:prstGeom prst="rect">
            <a:avLst/>
          </a:prstGeom>
          <a:noFill/>
        </p:spPr>
        <p:txBody>
          <a:bodyPr wrap="square" rtlCol="0">
            <a:spAutoFit/>
          </a:bodyPr>
          <a:lstStyle/>
          <a:p>
            <a:r>
              <a:rPr lang="en-US" sz="1200"/>
              <a:t>Don’t forget to:</a:t>
            </a:r>
          </a:p>
          <a:p>
            <a:pPr marL="285750" indent="-285750">
              <a:buFont typeface="Arial" panose="020B0604020202020204" pitchFamily="34" charset="0"/>
              <a:buChar char="•"/>
            </a:pPr>
            <a:r>
              <a:rPr lang="en-US" sz="1200"/>
              <a:t>Introduce numbered bibliographical references([1], [2] etc.) related to the presented findings</a:t>
            </a:r>
          </a:p>
          <a:p>
            <a:pPr marL="285750" indent="-285750">
              <a:buFont typeface="Arial" panose="020B0604020202020204" pitchFamily="34" charset="0"/>
              <a:buChar char="•"/>
            </a:pPr>
            <a:r>
              <a:rPr lang="en-US" sz="1200"/>
              <a:t>Introduce the full reference list at the last slide of the presentation</a:t>
            </a:r>
          </a:p>
          <a:p>
            <a:r>
              <a:rPr lang="en-US" sz="1200"/>
              <a:t>e.g.:</a:t>
            </a:r>
          </a:p>
          <a:p>
            <a:r>
              <a:rPr lang="en-US" sz="1200"/>
              <a:t>Vans is the fastest growing source of carbon emissions from transport, accounting for 13% of road transport CO2 emissions [3]</a:t>
            </a:r>
          </a:p>
          <a:p>
            <a:endParaRPr lang="en-US" sz="1200"/>
          </a:p>
          <a:p>
            <a:r>
              <a:rPr lang="en-US" sz="1200"/>
              <a:t>[3] Transport &amp; Environment, Road Freight (</a:t>
            </a:r>
            <a:r>
              <a:rPr lang="en-US" sz="1200">
                <a:hlinkClick r:id="rId8"/>
              </a:rPr>
              <a:t>https://www.transportenvironment.org/challenges/road-freight/</a:t>
            </a:r>
            <a:r>
              <a:rPr lang="en-US" sz="1200"/>
              <a:t>) </a:t>
            </a:r>
          </a:p>
        </p:txBody>
      </p:sp>
    </p:spTree>
    <p:extLst>
      <p:ext uri="{BB962C8B-B14F-4D97-AF65-F5344CB8AC3E}">
        <p14:creationId xmlns:p14="http://schemas.microsoft.com/office/powerpoint/2010/main" val="21936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4. Project presentation template</a:t>
            </a:r>
            <a:endParaRPr lang="hu-HU" sz="2400" b="1">
              <a:latin typeface="Trebuchet MS" panose="020B0603020202020204" pitchFamily="34" charset="0"/>
              <a:ea typeface="MS UI Gothic" panose="020B0600070205080204" pitchFamily="34" charset="-128"/>
              <a:cs typeface="+mn-cs"/>
            </a:endParaRPr>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7</a:t>
            </a:fld>
            <a:endParaRPr lang="hu-HU"/>
          </a:p>
        </p:txBody>
      </p:sp>
      <p:graphicFrame>
        <p:nvGraphicFramePr>
          <p:cNvPr id="9" name="Table 8">
            <a:extLst>
              <a:ext uri="{FF2B5EF4-FFF2-40B4-BE49-F238E27FC236}">
                <a16:creationId xmlns:a16="http://schemas.microsoft.com/office/drawing/2014/main" id="{A9530DFB-710B-3B41-054D-1F11ECD9FBFE}"/>
              </a:ext>
            </a:extLst>
          </p:cNvPr>
          <p:cNvGraphicFramePr>
            <a:graphicFrameLocks noGrp="1"/>
          </p:cNvGraphicFramePr>
          <p:nvPr>
            <p:extLst>
              <p:ext uri="{D42A27DB-BD31-4B8C-83A1-F6EECF244321}">
                <p14:modId xmlns:p14="http://schemas.microsoft.com/office/powerpoint/2010/main" val="3163944588"/>
              </p:ext>
            </p:extLst>
          </p:nvPr>
        </p:nvGraphicFramePr>
        <p:xfrm>
          <a:off x="242834" y="1101501"/>
          <a:ext cx="11706331" cy="4770120"/>
        </p:xfrm>
        <a:graphic>
          <a:graphicData uri="http://schemas.openxmlformats.org/drawingml/2006/table">
            <a:tbl>
              <a:tblPr firstRow="1" bandRow="1">
                <a:tableStyleId>{93296810-A885-4BE3-A3E7-6D5BEEA58F35}</a:tableStyleId>
              </a:tblPr>
              <a:tblGrid>
                <a:gridCol w="1294564">
                  <a:extLst>
                    <a:ext uri="{9D8B030D-6E8A-4147-A177-3AD203B41FA5}">
                      <a16:colId xmlns:a16="http://schemas.microsoft.com/office/drawing/2014/main" val="2393223673"/>
                    </a:ext>
                  </a:extLst>
                </a:gridCol>
                <a:gridCol w="1125415">
                  <a:extLst>
                    <a:ext uri="{9D8B030D-6E8A-4147-A177-3AD203B41FA5}">
                      <a16:colId xmlns:a16="http://schemas.microsoft.com/office/drawing/2014/main" val="1181369700"/>
                    </a:ext>
                  </a:extLst>
                </a:gridCol>
                <a:gridCol w="9286352">
                  <a:extLst>
                    <a:ext uri="{9D8B030D-6E8A-4147-A177-3AD203B41FA5}">
                      <a16:colId xmlns:a16="http://schemas.microsoft.com/office/drawing/2014/main" val="2982487428"/>
                    </a:ext>
                  </a:extLst>
                </a:gridCol>
              </a:tblGrid>
              <a:tr h="370840">
                <a:tc>
                  <a:txBody>
                    <a:bodyPr/>
                    <a:lstStyle/>
                    <a:p>
                      <a:r>
                        <a:rPr lang="en-US" sz="1400"/>
                        <a:t>Order of slide</a:t>
                      </a:r>
                      <a:endParaRPr lang="el-GR" sz="1400"/>
                    </a:p>
                  </a:txBody>
                  <a:tcPr/>
                </a:tc>
                <a:tc>
                  <a:txBody>
                    <a:bodyPr/>
                    <a:lstStyle/>
                    <a:p>
                      <a:r>
                        <a:rPr lang="en-US" sz="1400"/>
                        <a:t>Title of slide</a:t>
                      </a:r>
                      <a:endParaRPr lang="el-GR" sz="1400"/>
                    </a:p>
                  </a:txBody>
                  <a:tcPr/>
                </a:tc>
                <a:tc>
                  <a:txBody>
                    <a:bodyPr/>
                    <a:lstStyle/>
                    <a:p>
                      <a:r>
                        <a:rPr lang="en-US" sz="1400"/>
                        <a:t>Notes</a:t>
                      </a:r>
                      <a:endParaRPr lang="el-GR" sz="1400"/>
                    </a:p>
                  </a:txBody>
                  <a:tcPr/>
                </a:tc>
                <a:extLst>
                  <a:ext uri="{0D108BD9-81ED-4DB2-BD59-A6C34878D82A}">
                    <a16:rowId xmlns:a16="http://schemas.microsoft.com/office/drawing/2014/main" val="916639832"/>
                  </a:ext>
                </a:extLst>
              </a:tr>
              <a:tr h="370840">
                <a:tc>
                  <a:txBody>
                    <a:bodyPr/>
                    <a:lstStyle/>
                    <a:p>
                      <a:r>
                        <a:rPr lang="en-US" sz="1400"/>
                        <a:t>1</a:t>
                      </a:r>
                      <a:endParaRPr lang="el-GR" sz="1400"/>
                    </a:p>
                  </a:txBody>
                  <a:tcPr/>
                </a:tc>
                <a:tc>
                  <a:txBody>
                    <a:bodyPr/>
                    <a:lstStyle/>
                    <a:p>
                      <a:r>
                        <a:rPr lang="en-US" sz="1400"/>
                        <a:t>Title page</a:t>
                      </a:r>
                      <a:endParaRPr lang="el-GR" sz="1400"/>
                    </a:p>
                  </a:txBody>
                  <a:tcPr/>
                </a:tc>
                <a:tc>
                  <a:txBody>
                    <a:bodyPr/>
                    <a:lstStyle/>
                    <a:p>
                      <a:pPr marL="285750" indent="-285750">
                        <a:buFont typeface="Arial" panose="020B0604020202020204" pitchFamily="34" charset="0"/>
                        <a:buChar char="•"/>
                      </a:pPr>
                      <a:r>
                        <a:rPr lang="en-US" sz="1400"/>
                        <a:t>Project title</a:t>
                      </a:r>
                    </a:p>
                    <a:p>
                      <a:pPr marL="285750" indent="-285750">
                        <a:buFont typeface="Arial" panose="020B0604020202020204" pitchFamily="34" charset="0"/>
                        <a:buChar char="•"/>
                      </a:pPr>
                      <a:r>
                        <a:rPr lang="en-US" sz="1400"/>
                        <a:t>Date</a:t>
                      </a:r>
                    </a:p>
                    <a:p>
                      <a:pPr marL="285750" indent="-285750">
                        <a:buFont typeface="Arial" panose="020B0604020202020204" pitchFamily="34" charset="0"/>
                        <a:buChar char="•"/>
                      </a:pPr>
                      <a:r>
                        <a:rPr lang="en-US" sz="1400"/>
                        <a:t>Name, affiliation and contact details (optional)</a:t>
                      </a:r>
                    </a:p>
                  </a:txBody>
                  <a:tcPr/>
                </a:tc>
                <a:extLst>
                  <a:ext uri="{0D108BD9-81ED-4DB2-BD59-A6C34878D82A}">
                    <a16:rowId xmlns:a16="http://schemas.microsoft.com/office/drawing/2014/main" val="700564912"/>
                  </a:ext>
                </a:extLst>
              </a:tr>
              <a:tr h="370840">
                <a:tc>
                  <a:txBody>
                    <a:bodyPr/>
                    <a:lstStyle/>
                    <a:p>
                      <a:r>
                        <a:rPr lang="en-US" sz="1400"/>
                        <a:t>2</a:t>
                      </a:r>
                      <a:endParaRPr lang="el-GR" sz="1400"/>
                    </a:p>
                  </a:txBody>
                  <a:tcPr/>
                </a:tc>
                <a:tc>
                  <a:txBody>
                    <a:bodyPr/>
                    <a:lstStyle/>
                    <a:p>
                      <a:r>
                        <a:rPr lang="en-US" sz="1400"/>
                        <a:t>Contents</a:t>
                      </a:r>
                      <a:endParaRPr lang="el-GR" sz="1400"/>
                    </a:p>
                  </a:txBody>
                  <a:tcPr/>
                </a:tc>
                <a:tc>
                  <a:txBody>
                    <a:bodyPr/>
                    <a:lstStyle/>
                    <a:p>
                      <a:r>
                        <a:rPr lang="en-US" sz="1400"/>
                        <a:t>The pre-designed contents are:</a:t>
                      </a:r>
                    </a:p>
                    <a:p>
                      <a:pPr marL="285750" indent="-285750">
                        <a:buFont typeface="Arial" panose="020B0604020202020204" pitchFamily="34" charset="0"/>
                        <a:buChar char="•"/>
                      </a:pPr>
                      <a:r>
                        <a:rPr lang="en-US" sz="1400"/>
                        <a:t>Purpose and objectives</a:t>
                      </a:r>
                    </a:p>
                    <a:p>
                      <a:pPr marL="285750" indent="-285750">
                        <a:buFont typeface="Arial" panose="020B0604020202020204" pitchFamily="34" charset="0"/>
                        <a:buChar char="•"/>
                      </a:pPr>
                      <a:r>
                        <a:rPr lang="en-US" sz="1400"/>
                        <a:t>Method</a:t>
                      </a:r>
                    </a:p>
                    <a:p>
                      <a:pPr marL="285750" indent="-285750">
                        <a:buFont typeface="Arial" panose="020B0604020202020204" pitchFamily="34" charset="0"/>
                        <a:buChar char="•"/>
                      </a:pPr>
                      <a:r>
                        <a:rPr lang="en-US" sz="1400"/>
                        <a:t>Findings</a:t>
                      </a:r>
                    </a:p>
                    <a:p>
                      <a:pPr marL="285750" indent="-285750">
                        <a:buFont typeface="Arial" panose="020B0604020202020204" pitchFamily="34" charset="0"/>
                        <a:buChar char="•"/>
                      </a:pPr>
                      <a:r>
                        <a:rPr lang="en-US" sz="1400"/>
                        <a:t>Conclusions</a:t>
                      </a:r>
                    </a:p>
                    <a:p>
                      <a:pPr marL="285750" indent="-285750">
                        <a:buFont typeface="Arial" panose="020B0604020202020204" pitchFamily="34" charset="0"/>
                        <a:buChar char="•"/>
                      </a:pPr>
                      <a:r>
                        <a:rPr lang="en-US" sz="1400"/>
                        <a:t>References</a:t>
                      </a:r>
                      <a:endParaRPr lang="el-GR" sz="1400"/>
                    </a:p>
                  </a:txBody>
                  <a:tcPr/>
                </a:tc>
                <a:extLst>
                  <a:ext uri="{0D108BD9-81ED-4DB2-BD59-A6C34878D82A}">
                    <a16:rowId xmlns:a16="http://schemas.microsoft.com/office/drawing/2014/main" val="797546731"/>
                  </a:ext>
                </a:extLst>
              </a:tr>
              <a:tr h="370840">
                <a:tc>
                  <a:txBody>
                    <a:bodyPr/>
                    <a:lstStyle/>
                    <a:p>
                      <a:r>
                        <a:rPr lang="en-US" sz="1400"/>
                        <a:t>3</a:t>
                      </a:r>
                      <a:endParaRPr lang="el-GR" sz="1400"/>
                    </a:p>
                  </a:txBody>
                  <a:tcPr/>
                </a:tc>
                <a:tc>
                  <a:txBody>
                    <a:bodyPr/>
                    <a:lstStyle/>
                    <a:p>
                      <a:r>
                        <a:rPr lang="en-US" sz="1400"/>
                        <a:t>Purpose and objectives</a:t>
                      </a:r>
                      <a:endParaRPr lang="el-GR" sz="1400"/>
                    </a:p>
                  </a:txBody>
                  <a:tcPr/>
                </a:tc>
                <a:tc>
                  <a:txBody>
                    <a:bodyPr/>
                    <a:lstStyle/>
                    <a:p>
                      <a:pPr marL="285750" indent="-285750">
                        <a:buFont typeface="Arial" panose="020B0604020202020204" pitchFamily="34" charset="0"/>
                        <a:buChar char="•"/>
                      </a:pPr>
                      <a:r>
                        <a:rPr lang="en-US" sz="1400"/>
                        <a:t>Purpose answers to the meaning and importance of the project’s subject</a:t>
                      </a:r>
                    </a:p>
                    <a:p>
                      <a:pPr marL="285750" indent="-285750">
                        <a:buFont typeface="Arial" panose="020B0604020202020204" pitchFamily="34" charset="0"/>
                        <a:buChar char="•"/>
                      </a:pPr>
                      <a:r>
                        <a:rPr lang="en-US" sz="1400"/>
                        <a:t>Objectives describe the specific components of the subject which you </a:t>
                      </a:r>
                      <a:r>
                        <a:rPr lang="en-US" sz="1400" err="1"/>
                        <a:t>analyse</a:t>
                      </a:r>
                      <a:r>
                        <a:rPr lang="en-US" sz="1400"/>
                        <a:t> and how they contribute to the purpose</a:t>
                      </a:r>
                    </a:p>
                  </a:txBody>
                  <a:tcPr/>
                </a:tc>
                <a:extLst>
                  <a:ext uri="{0D108BD9-81ED-4DB2-BD59-A6C34878D82A}">
                    <a16:rowId xmlns:a16="http://schemas.microsoft.com/office/drawing/2014/main" val="967057223"/>
                  </a:ext>
                </a:extLst>
              </a:tr>
              <a:tr h="370840">
                <a:tc>
                  <a:txBody>
                    <a:bodyPr/>
                    <a:lstStyle/>
                    <a:p>
                      <a:r>
                        <a:rPr lang="en-US" sz="1400"/>
                        <a:t>4</a:t>
                      </a:r>
                      <a:endParaRPr lang="el-GR" sz="1400"/>
                    </a:p>
                  </a:txBody>
                  <a:tcPr/>
                </a:tc>
                <a:tc>
                  <a:txBody>
                    <a:bodyPr/>
                    <a:lstStyle/>
                    <a:p>
                      <a:r>
                        <a:rPr lang="en-US" sz="1400"/>
                        <a:t>Method</a:t>
                      </a:r>
                      <a:endParaRPr lang="el-GR" sz="1400"/>
                    </a:p>
                  </a:txBody>
                  <a:tcPr/>
                </a:tc>
                <a:tc>
                  <a:txBody>
                    <a:bodyPr/>
                    <a:lstStyle/>
                    <a:p>
                      <a:pPr marL="285750" indent="-285750">
                        <a:buFont typeface="Arial" panose="020B0604020202020204" pitchFamily="34" charset="0"/>
                        <a:buChar char="•"/>
                      </a:pPr>
                      <a:r>
                        <a:rPr lang="en-US" sz="1400"/>
                        <a:t>Describe in a few bullets which type of sources (internet pages, articles, reports etc.) and how they were </a:t>
                      </a:r>
                      <a:r>
                        <a:rPr lang="en-US" sz="1400" err="1"/>
                        <a:t>analysed</a:t>
                      </a:r>
                      <a:r>
                        <a:rPr lang="en-US" sz="1400"/>
                        <a:t> (key-words search, analysis of statistical data etc.)</a:t>
                      </a:r>
                    </a:p>
                  </a:txBody>
                  <a:tcPr/>
                </a:tc>
                <a:extLst>
                  <a:ext uri="{0D108BD9-81ED-4DB2-BD59-A6C34878D82A}">
                    <a16:rowId xmlns:a16="http://schemas.microsoft.com/office/drawing/2014/main" val="417335994"/>
                  </a:ext>
                </a:extLst>
              </a:tr>
              <a:tr h="370840">
                <a:tc>
                  <a:txBody>
                    <a:bodyPr/>
                    <a:lstStyle/>
                    <a:p>
                      <a:r>
                        <a:rPr lang="en-US" sz="1400"/>
                        <a:t>5</a:t>
                      </a:r>
                      <a:endParaRPr lang="el-GR" sz="1400"/>
                    </a:p>
                  </a:txBody>
                  <a:tcPr/>
                </a:tc>
                <a:tc>
                  <a:txBody>
                    <a:bodyPr/>
                    <a:lstStyle/>
                    <a:p>
                      <a:r>
                        <a:rPr lang="en-US" sz="1400"/>
                        <a:t>Findings</a:t>
                      </a:r>
                      <a:endParaRPr lang="el-GR" sz="1400"/>
                    </a:p>
                  </a:txBody>
                  <a:tcPr/>
                </a:tc>
                <a:tc>
                  <a:txBody>
                    <a:bodyPr/>
                    <a:lstStyle/>
                    <a:p>
                      <a:pPr marL="285750" indent="-285750">
                        <a:buFont typeface="Arial" panose="020B0604020202020204" pitchFamily="34" charset="0"/>
                        <a:buChar char="•"/>
                      </a:pPr>
                      <a:r>
                        <a:rPr lang="en-US" sz="1400"/>
                        <a:t>Present the main findings of your analysis using appropriately text and/or tables and/or figures etc. </a:t>
                      </a:r>
                    </a:p>
                  </a:txBody>
                  <a:tcPr/>
                </a:tc>
                <a:extLst>
                  <a:ext uri="{0D108BD9-81ED-4DB2-BD59-A6C34878D82A}">
                    <a16:rowId xmlns:a16="http://schemas.microsoft.com/office/drawing/2014/main" val="444721267"/>
                  </a:ext>
                </a:extLst>
              </a:tr>
              <a:tr h="370840">
                <a:tc>
                  <a:txBody>
                    <a:bodyPr/>
                    <a:lstStyle/>
                    <a:p>
                      <a:r>
                        <a:rPr lang="en-US" sz="1400"/>
                        <a:t>6</a:t>
                      </a:r>
                      <a:endParaRPr lang="el-GR" sz="1400"/>
                    </a:p>
                  </a:txBody>
                  <a:tcPr/>
                </a:tc>
                <a:tc>
                  <a:txBody>
                    <a:bodyPr/>
                    <a:lstStyle/>
                    <a:p>
                      <a:r>
                        <a:rPr lang="en-US" sz="1400"/>
                        <a:t>Conclusions</a:t>
                      </a:r>
                      <a:endParaRPr lang="el-GR" sz="140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Comprehensively present your conclusive remarks by summarizing the meaning of the findings in relation to the purpose and objectives</a:t>
                      </a:r>
                      <a:endParaRPr lang="el-GR" sz="1400"/>
                    </a:p>
                  </a:txBody>
                  <a:tcPr/>
                </a:tc>
                <a:extLst>
                  <a:ext uri="{0D108BD9-81ED-4DB2-BD59-A6C34878D82A}">
                    <a16:rowId xmlns:a16="http://schemas.microsoft.com/office/drawing/2014/main" val="4229453818"/>
                  </a:ext>
                </a:extLst>
              </a:tr>
              <a:tr h="370840">
                <a:tc>
                  <a:txBody>
                    <a:bodyPr/>
                    <a:lstStyle/>
                    <a:p>
                      <a:r>
                        <a:rPr lang="en-US" sz="1400"/>
                        <a:t>7</a:t>
                      </a:r>
                      <a:endParaRPr lang="el-GR" sz="1400"/>
                    </a:p>
                  </a:txBody>
                  <a:tcPr/>
                </a:tc>
                <a:tc>
                  <a:txBody>
                    <a:bodyPr/>
                    <a:lstStyle/>
                    <a:p>
                      <a:r>
                        <a:rPr lang="en-US" sz="1400"/>
                        <a:t>References</a:t>
                      </a:r>
                      <a:endParaRPr lang="el-GR" sz="1400"/>
                    </a:p>
                  </a:txBody>
                  <a:tcPr/>
                </a:tc>
                <a:tc>
                  <a:txBody>
                    <a:bodyPr/>
                    <a:lstStyle/>
                    <a:p>
                      <a:pPr marL="285750" indent="-285750">
                        <a:buFont typeface="Arial" panose="020B0604020202020204" pitchFamily="34" charset="0"/>
                        <a:buChar char="•"/>
                      </a:pPr>
                      <a:r>
                        <a:rPr lang="en-US" sz="1400"/>
                        <a:t>Insert a list of references corresponding to the sources (bibliography) of your project</a:t>
                      </a:r>
                      <a:endParaRPr lang="el-GR" sz="1400"/>
                    </a:p>
                  </a:txBody>
                  <a:tcPr/>
                </a:tc>
                <a:extLst>
                  <a:ext uri="{0D108BD9-81ED-4DB2-BD59-A6C34878D82A}">
                    <a16:rowId xmlns:a16="http://schemas.microsoft.com/office/drawing/2014/main" val="1161128167"/>
                  </a:ext>
                </a:extLst>
              </a:tr>
            </a:tbl>
          </a:graphicData>
        </a:graphic>
      </p:graphicFrame>
    </p:spTree>
    <p:extLst>
      <p:ext uri="{BB962C8B-B14F-4D97-AF65-F5344CB8AC3E}">
        <p14:creationId xmlns:p14="http://schemas.microsoft.com/office/powerpoint/2010/main" val="2527934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5. Subject inventory</a:t>
            </a:r>
            <a:endParaRPr lang="hu-HU" sz="2400" b="1">
              <a:latin typeface="Trebuchet MS" panose="020B0603020202020204" pitchFamily="34" charset="0"/>
              <a:ea typeface="MS UI Gothic" panose="020B0600070205080204" pitchFamily="34" charset="-128"/>
              <a:cs typeface="+mn-cs"/>
            </a:endParaRPr>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8</a:t>
            </a:fld>
            <a:endParaRPr lang="hu-HU"/>
          </a:p>
        </p:txBody>
      </p:sp>
      <p:graphicFrame>
        <p:nvGraphicFramePr>
          <p:cNvPr id="11" name="Table 10">
            <a:extLst>
              <a:ext uri="{FF2B5EF4-FFF2-40B4-BE49-F238E27FC236}">
                <a16:creationId xmlns:a16="http://schemas.microsoft.com/office/drawing/2014/main" id="{B6BBC1EF-1717-B950-EE4E-F7905C3329AD}"/>
              </a:ext>
            </a:extLst>
          </p:cNvPr>
          <p:cNvGraphicFramePr>
            <a:graphicFrameLocks noGrp="1"/>
          </p:cNvGraphicFramePr>
          <p:nvPr>
            <p:extLst>
              <p:ext uri="{D42A27DB-BD31-4B8C-83A1-F6EECF244321}">
                <p14:modId xmlns:p14="http://schemas.microsoft.com/office/powerpoint/2010/main" val="4098340236"/>
              </p:ext>
            </p:extLst>
          </p:nvPr>
        </p:nvGraphicFramePr>
        <p:xfrm>
          <a:off x="1287624" y="1126560"/>
          <a:ext cx="10066171" cy="889000"/>
        </p:xfrm>
        <a:graphic>
          <a:graphicData uri="http://schemas.openxmlformats.org/drawingml/2006/table">
            <a:tbl>
              <a:tblPr firstRow="1" bandRow="1">
                <a:tableStyleId>{5C22544A-7EE6-4342-B048-85BDC9FD1C3A}</a:tableStyleId>
              </a:tblPr>
              <a:tblGrid>
                <a:gridCol w="2390073">
                  <a:extLst>
                    <a:ext uri="{9D8B030D-6E8A-4147-A177-3AD203B41FA5}">
                      <a16:colId xmlns:a16="http://schemas.microsoft.com/office/drawing/2014/main" val="4033129790"/>
                    </a:ext>
                  </a:extLst>
                </a:gridCol>
                <a:gridCol w="7676098">
                  <a:extLst>
                    <a:ext uri="{9D8B030D-6E8A-4147-A177-3AD203B41FA5}">
                      <a16:colId xmlns:a16="http://schemas.microsoft.com/office/drawing/2014/main" val="4189874251"/>
                    </a:ext>
                  </a:extLst>
                </a:gridCol>
              </a:tblGrid>
              <a:tr h="370840">
                <a:tc>
                  <a:txBody>
                    <a:bodyPr/>
                    <a:lstStyle/>
                    <a:p>
                      <a:r>
                        <a:rPr lang="en-US" sz="1400"/>
                        <a:t>Module A. Governance</a:t>
                      </a:r>
                      <a:endParaRPr lang="el-GR" sz="1400"/>
                    </a:p>
                  </a:txBody>
                  <a:tcPr>
                    <a:solidFill>
                      <a:srgbClr val="2F5496"/>
                    </a:solidFill>
                  </a:tcPr>
                </a:tc>
                <a:tc>
                  <a:txBody>
                    <a:bodyPr/>
                    <a:lstStyle/>
                    <a:p>
                      <a:r>
                        <a:rPr lang="en-US" sz="1400" dirty="0"/>
                        <a:t>1. European Union’s policy and legislative framework on green city logistics</a:t>
                      </a:r>
                      <a:endParaRPr lang="el-GR" sz="1400" dirty="0"/>
                    </a:p>
                  </a:txBody>
                  <a:tcPr>
                    <a:solidFill>
                      <a:srgbClr val="2F5496"/>
                    </a:solidFill>
                  </a:tcPr>
                </a:tc>
                <a:extLst>
                  <a:ext uri="{0D108BD9-81ED-4DB2-BD59-A6C34878D82A}">
                    <a16:rowId xmlns:a16="http://schemas.microsoft.com/office/drawing/2014/main" val="845817268"/>
                  </a:ext>
                </a:extLst>
              </a:tr>
              <a:tr h="370840">
                <a:tc>
                  <a:txBody>
                    <a:bodyPr/>
                    <a:lstStyle/>
                    <a:p>
                      <a:r>
                        <a:rPr lang="en-US" sz="1400" dirty="0">
                          <a:solidFill>
                            <a:schemeClr val="bg1"/>
                          </a:solidFill>
                        </a:rPr>
                        <a:t>Subjects</a:t>
                      </a:r>
                      <a:endParaRPr lang="el-GR" sz="1400" dirty="0">
                        <a:solidFill>
                          <a:schemeClr val="bg1"/>
                        </a:solidFill>
                      </a:endParaRPr>
                    </a:p>
                  </a:txBody>
                  <a:tcPr>
                    <a:solidFill>
                      <a:srgbClr val="2F5496"/>
                    </a:solidFill>
                  </a:tcPr>
                </a:tc>
                <a:tc>
                  <a:txBody>
                    <a:bodyPr/>
                    <a:lstStyle/>
                    <a:p>
                      <a:pPr marL="0" indent="0">
                        <a:buFont typeface="Arial" panose="020B0604020202020204" pitchFamily="34" charset="0"/>
                        <a:buNone/>
                      </a:pPr>
                      <a:r>
                        <a:rPr lang="en-US" sz="1400" dirty="0"/>
                        <a:t>A.1.1 Sustainable Urban Logistics Plan for the city of your residence</a:t>
                      </a:r>
                    </a:p>
                    <a:p>
                      <a:pPr marL="0" indent="0">
                        <a:buFont typeface="Arial" panose="020B0604020202020204" pitchFamily="34" charset="0"/>
                        <a:buNone/>
                      </a:pPr>
                      <a:r>
                        <a:rPr lang="en-US" sz="1400" dirty="0"/>
                        <a:t>A.1.2 Designing a low-carbon freight transport policy for the city of your residence</a:t>
                      </a:r>
                      <a:endParaRPr kumimoji="0" lang="en-US" sz="1400" b="0" i="0" u="none" strike="noStrike" kern="1200" cap="none" spc="0" normalizeH="0" baseline="0" noProof="0" dirty="0">
                        <a:ln>
                          <a:noFill/>
                        </a:ln>
                        <a:solidFill>
                          <a:prstClr val="black"/>
                        </a:solidFill>
                        <a:effectLst/>
                        <a:uLnTx/>
                        <a:uFillTx/>
                        <a:latin typeface="+mn-lt"/>
                        <a:ea typeface="+mn-ea"/>
                        <a:cs typeface="+mn-cs"/>
                      </a:endParaRPr>
                    </a:p>
                  </a:txBody>
                  <a:tcPr>
                    <a:noFill/>
                  </a:tcPr>
                </a:tc>
                <a:extLst>
                  <a:ext uri="{0D108BD9-81ED-4DB2-BD59-A6C34878D82A}">
                    <a16:rowId xmlns:a16="http://schemas.microsoft.com/office/drawing/2014/main" val="1779976203"/>
                  </a:ext>
                </a:extLst>
              </a:tr>
            </a:tbl>
          </a:graphicData>
        </a:graphic>
      </p:graphicFrame>
      <p:graphicFrame>
        <p:nvGraphicFramePr>
          <p:cNvPr id="12" name="Table 11">
            <a:extLst>
              <a:ext uri="{FF2B5EF4-FFF2-40B4-BE49-F238E27FC236}">
                <a16:creationId xmlns:a16="http://schemas.microsoft.com/office/drawing/2014/main" id="{C563501F-73E9-5A20-239F-5724B440562A}"/>
              </a:ext>
            </a:extLst>
          </p:cNvPr>
          <p:cNvGraphicFramePr>
            <a:graphicFrameLocks noGrp="1"/>
          </p:cNvGraphicFramePr>
          <p:nvPr>
            <p:extLst>
              <p:ext uri="{D42A27DB-BD31-4B8C-83A1-F6EECF244321}">
                <p14:modId xmlns:p14="http://schemas.microsoft.com/office/powerpoint/2010/main" val="902740529"/>
              </p:ext>
            </p:extLst>
          </p:nvPr>
        </p:nvGraphicFramePr>
        <p:xfrm>
          <a:off x="1287624" y="2503747"/>
          <a:ext cx="10021537" cy="1517942"/>
        </p:xfrm>
        <a:graphic>
          <a:graphicData uri="http://schemas.openxmlformats.org/drawingml/2006/table">
            <a:tbl>
              <a:tblPr firstRow="1" bandRow="1">
                <a:tableStyleId>{5C22544A-7EE6-4342-B048-85BDC9FD1C3A}</a:tableStyleId>
              </a:tblPr>
              <a:tblGrid>
                <a:gridCol w="2417824">
                  <a:extLst>
                    <a:ext uri="{9D8B030D-6E8A-4147-A177-3AD203B41FA5}">
                      <a16:colId xmlns:a16="http://schemas.microsoft.com/office/drawing/2014/main" val="4033129790"/>
                    </a:ext>
                  </a:extLst>
                </a:gridCol>
                <a:gridCol w="7603713">
                  <a:extLst>
                    <a:ext uri="{9D8B030D-6E8A-4147-A177-3AD203B41FA5}">
                      <a16:colId xmlns:a16="http://schemas.microsoft.com/office/drawing/2014/main" val="1648399734"/>
                    </a:ext>
                  </a:extLst>
                </a:gridCol>
              </a:tblGrid>
              <a:tr h="329987">
                <a:tc>
                  <a:txBody>
                    <a:bodyPr/>
                    <a:lstStyle/>
                    <a:p>
                      <a:r>
                        <a:rPr lang="en-US" sz="1400"/>
                        <a:t>Module A. Governance</a:t>
                      </a:r>
                      <a:endParaRPr lang="el-GR" sz="1400"/>
                    </a:p>
                  </a:txBody>
                  <a:tcPr>
                    <a:solidFill>
                      <a:srgbClr val="2F5496"/>
                    </a:solidFill>
                  </a:tcPr>
                </a:tc>
                <a:tc>
                  <a:txBody>
                    <a:bodyPr/>
                    <a:lstStyle/>
                    <a:p>
                      <a:r>
                        <a:rPr lang="en-US" sz="1400"/>
                        <a:t>2. Opportunities for funding and supporting the green transition of urban freight transportation</a:t>
                      </a:r>
                      <a:endParaRPr lang="el-GR" sz="1400"/>
                    </a:p>
                  </a:txBody>
                  <a:tcPr>
                    <a:solidFill>
                      <a:srgbClr val="2F5496"/>
                    </a:solidFill>
                  </a:tcPr>
                </a:tc>
                <a:extLst>
                  <a:ext uri="{0D108BD9-81ED-4DB2-BD59-A6C34878D82A}">
                    <a16:rowId xmlns:a16="http://schemas.microsoft.com/office/drawing/2014/main" val="845817268"/>
                  </a:ext>
                </a:extLst>
              </a:tr>
              <a:tr h="1187955">
                <a:tc>
                  <a:txBody>
                    <a:bodyPr/>
                    <a:lstStyle/>
                    <a:p>
                      <a:r>
                        <a:rPr lang="en-US" sz="1400">
                          <a:solidFill>
                            <a:schemeClr val="bg1"/>
                          </a:solidFill>
                        </a:rPr>
                        <a:t>Subjects</a:t>
                      </a:r>
                      <a:endParaRPr lang="el-GR" sz="1400">
                        <a:solidFill>
                          <a:schemeClr val="bg1"/>
                        </a:solidFill>
                      </a:endParaRPr>
                    </a:p>
                  </a:txBody>
                  <a:tcPr>
                    <a:solidFill>
                      <a:srgbClr val="2F5496"/>
                    </a:solidFill>
                  </a:tcPr>
                </a:tc>
                <a:tc>
                  <a:txBody>
                    <a:bodyPr/>
                    <a:lstStyle/>
                    <a:p>
                      <a:pPr marL="0" indent="0">
                        <a:buFont typeface="Arial" panose="020B0604020202020204" pitchFamily="34" charset="0"/>
                        <a:buNone/>
                      </a:pPr>
                      <a:r>
                        <a:rPr lang="en-US" sz="1400"/>
                        <a:t>A.2.1</a:t>
                      </a:r>
                      <a:r>
                        <a:rPr kumimoji="0" lang="en-US" sz="1400" b="0" i="0" u="none" strike="noStrike" kern="1200" cap="none" spc="0" normalizeH="0" baseline="0">
                          <a:ln>
                            <a:noFill/>
                          </a:ln>
                          <a:solidFill>
                            <a:prstClr val="black"/>
                          </a:solidFill>
                          <a:effectLst/>
                          <a:uLnTx/>
                          <a:uFillTx/>
                          <a:latin typeface="+mn-lt"/>
                          <a:ea typeface="+mn-ea"/>
                          <a:cs typeface="+mn-cs"/>
                        </a:rPr>
                        <a:t> </a:t>
                      </a:r>
                      <a:r>
                        <a:rPr lang="en-US" sz="1400" b="0" i="0" u="none" strike="noStrike" kern="1200" cap="none" spc="0" normalizeH="0" baseline="0">
                          <a:ln>
                            <a:noFill/>
                          </a:ln>
                          <a:solidFill>
                            <a:prstClr val="black"/>
                          </a:solidFill>
                          <a:effectLst/>
                          <a:uLnTx/>
                          <a:uFillTx/>
                          <a:latin typeface="+mn-lt"/>
                          <a:ea typeface="+mn-ea"/>
                          <a:cs typeface="+mn-cs"/>
                        </a:rPr>
                        <a:t>Find out more about </a:t>
                      </a:r>
                      <a:r>
                        <a:rPr lang="en-US" sz="1400" b="0" i="0" u="none" strike="noStrike" kern="1200" cap="none" spc="0" normalizeH="0" baseline="0" noProof="0">
                          <a:ln>
                            <a:noFill/>
                          </a:ln>
                          <a:solidFill>
                            <a:prstClr val="black"/>
                          </a:solidFill>
                          <a:effectLst/>
                          <a:uLnTx/>
                          <a:uFillTx/>
                          <a:latin typeface="+mn-lt"/>
                          <a:ea typeface="+mn-ea"/>
                          <a:cs typeface="+mn-cs"/>
                        </a:rPr>
                        <a:t>European</a:t>
                      </a:r>
                      <a:r>
                        <a:rPr kumimoji="0" lang="en-US" sz="1400" b="0" i="0" u="none" strike="noStrike" kern="1200" cap="none" spc="0" normalizeH="0" baseline="0" noProof="0">
                          <a:ln>
                            <a:noFill/>
                          </a:ln>
                          <a:solidFill>
                            <a:prstClr val="black"/>
                          </a:solidFill>
                          <a:effectLst/>
                          <a:uLnTx/>
                          <a:uFillTx/>
                          <a:latin typeface="+mn-lt"/>
                          <a:ea typeface="+mn-ea"/>
                          <a:cs typeface="+mn-cs"/>
                        </a:rPr>
                        <a:t> Regional Development </a:t>
                      </a:r>
                      <a:r>
                        <a:rPr lang="en-US" sz="1400" b="0" i="0" u="none" strike="noStrike" kern="1200" cap="none" spc="0" normalizeH="0" baseline="0" noProof="0">
                          <a:ln>
                            <a:noFill/>
                          </a:ln>
                          <a:solidFill>
                            <a:prstClr val="black"/>
                          </a:solidFill>
                          <a:effectLst/>
                          <a:uLnTx/>
                          <a:uFillTx/>
                          <a:latin typeface="+mn-lt"/>
                          <a:ea typeface="+mn-ea"/>
                          <a:cs typeface="+mn-cs"/>
                        </a:rPr>
                        <a:t>Fund's previous and recent projects in your region/country/area. </a:t>
                      </a:r>
                      <a:endParaRPr kumimoji="0" lang="en-US" sz="1400" b="0" i="0" u="none" strike="noStrike" kern="1200" cap="none" spc="0" normalizeH="0" baseline="0">
                        <a:ln>
                          <a:noFill/>
                        </a:ln>
                        <a:solidFill>
                          <a:prstClr val="black"/>
                        </a:solidFill>
                        <a:effectLst/>
                        <a:highlight>
                          <a:srgbClr val="FFFF00"/>
                        </a:highlight>
                        <a:uLnTx/>
                        <a:uFillTx/>
                        <a:latin typeface="+mn-lt"/>
                        <a:ea typeface="+mn-ea"/>
                        <a:cs typeface="+mn-cs"/>
                      </a:endParaRPr>
                    </a:p>
                    <a:p>
                      <a:pPr marL="0" lvl="0" indent="0">
                        <a:buFont typeface="Arial" panose="020B0604020202020204" pitchFamily="34" charset="0"/>
                        <a:buNone/>
                      </a:pPr>
                      <a:endParaRPr lang="en-US" sz="1400" b="0" i="0" u="none" strike="noStrike" kern="1200" cap="none" spc="0" normalizeH="0" baseline="0" noProof="0">
                        <a:ln>
                          <a:noFill/>
                        </a:ln>
                        <a:solidFill>
                          <a:prstClr val="black"/>
                        </a:solidFill>
                        <a:effectLst/>
                        <a:uLnTx/>
                        <a:uFillTx/>
                        <a:latin typeface="+mn-lt"/>
                        <a:ea typeface="+mn-ea"/>
                        <a:cs typeface="+mn-cs"/>
                      </a:endParaRPr>
                    </a:p>
                    <a:p>
                      <a:pPr marL="0" indent="0">
                        <a:buFont typeface="Arial" panose="020B0604020202020204" pitchFamily="34" charset="0"/>
                        <a:buNone/>
                      </a:pPr>
                      <a:r>
                        <a:rPr lang="en-US" sz="1400" b="0" i="0" u="none" strike="noStrike" kern="1200" cap="none" spc="0" normalizeH="0" baseline="0">
                          <a:ln>
                            <a:noFill/>
                          </a:ln>
                          <a:solidFill>
                            <a:prstClr val="black"/>
                          </a:solidFill>
                          <a:effectLst/>
                          <a:uLnTx/>
                          <a:uFillTx/>
                          <a:latin typeface="+mn-lt"/>
                          <a:ea typeface="+mn-ea"/>
                          <a:cs typeface="+mn-cs"/>
                        </a:rPr>
                        <a:t>A.2.2 Discover more about Sustainable Urban Mobility Planning and it relevace to Trans-European Transport Network.</a:t>
                      </a:r>
                      <a:endParaRPr lang="el-GR" sz="1400" b="0" i="0" u="none" strike="noStrike" kern="1200" cap="none" spc="0" normalizeH="0" baseline="0">
                        <a:ln>
                          <a:noFill/>
                        </a:ln>
                        <a:solidFill>
                          <a:prstClr val="black"/>
                        </a:solidFill>
                        <a:effectLst/>
                        <a:uLnTx/>
                        <a:uFillTx/>
                        <a:latin typeface="+mn-lt"/>
                        <a:ea typeface="+mn-ea"/>
                        <a:cs typeface="+mn-cs"/>
                      </a:endParaRPr>
                    </a:p>
                  </a:txBody>
                  <a:tcPr>
                    <a:noFill/>
                  </a:tcPr>
                </a:tc>
                <a:extLst>
                  <a:ext uri="{0D108BD9-81ED-4DB2-BD59-A6C34878D82A}">
                    <a16:rowId xmlns:a16="http://schemas.microsoft.com/office/drawing/2014/main" val="1779976203"/>
                  </a:ext>
                </a:extLst>
              </a:tr>
            </a:tbl>
          </a:graphicData>
        </a:graphic>
      </p:graphicFrame>
      <p:graphicFrame>
        <p:nvGraphicFramePr>
          <p:cNvPr id="13" name="Table 12">
            <a:extLst>
              <a:ext uri="{FF2B5EF4-FFF2-40B4-BE49-F238E27FC236}">
                <a16:creationId xmlns:a16="http://schemas.microsoft.com/office/drawing/2014/main" id="{84D7C253-1AB7-AAAD-D983-BCF09A7CA9C6}"/>
              </a:ext>
            </a:extLst>
          </p:cNvPr>
          <p:cNvGraphicFramePr>
            <a:graphicFrameLocks noGrp="1"/>
          </p:cNvGraphicFramePr>
          <p:nvPr>
            <p:extLst>
              <p:ext uri="{D42A27DB-BD31-4B8C-83A1-F6EECF244321}">
                <p14:modId xmlns:p14="http://schemas.microsoft.com/office/powerpoint/2010/main" val="3279384039"/>
              </p:ext>
            </p:extLst>
          </p:nvPr>
        </p:nvGraphicFramePr>
        <p:xfrm>
          <a:off x="1287624" y="4519366"/>
          <a:ext cx="10066174" cy="1315720"/>
        </p:xfrm>
        <a:graphic>
          <a:graphicData uri="http://schemas.openxmlformats.org/drawingml/2006/table">
            <a:tbl>
              <a:tblPr firstRow="1" bandRow="1">
                <a:tableStyleId>{5C22544A-7EE6-4342-B048-85BDC9FD1C3A}</a:tableStyleId>
              </a:tblPr>
              <a:tblGrid>
                <a:gridCol w="2428593">
                  <a:extLst>
                    <a:ext uri="{9D8B030D-6E8A-4147-A177-3AD203B41FA5}">
                      <a16:colId xmlns:a16="http://schemas.microsoft.com/office/drawing/2014/main" val="4033129790"/>
                    </a:ext>
                  </a:extLst>
                </a:gridCol>
                <a:gridCol w="7637581">
                  <a:extLst>
                    <a:ext uri="{9D8B030D-6E8A-4147-A177-3AD203B41FA5}">
                      <a16:colId xmlns:a16="http://schemas.microsoft.com/office/drawing/2014/main" val="1648399734"/>
                    </a:ext>
                  </a:extLst>
                </a:gridCol>
              </a:tblGrid>
              <a:tr h="370840">
                <a:tc>
                  <a:txBody>
                    <a:bodyPr/>
                    <a:lstStyle/>
                    <a:p>
                      <a:r>
                        <a:rPr lang="en-US" sz="1400"/>
                        <a:t>Module A. Governance</a:t>
                      </a:r>
                      <a:endParaRPr lang="el-GR" sz="1400"/>
                    </a:p>
                  </a:txBody>
                  <a:tcPr>
                    <a:solidFill>
                      <a:srgbClr val="2F5496"/>
                    </a:solidFill>
                  </a:tcPr>
                </a:tc>
                <a:tc>
                  <a:txBody>
                    <a:bodyPr/>
                    <a:lstStyle/>
                    <a:p>
                      <a:pPr lvl="0">
                        <a:buNone/>
                      </a:pPr>
                      <a:r>
                        <a:rPr lang="en-US" sz="1400"/>
                        <a:t>3. Planning for sustainable cities with green urban logistics </a:t>
                      </a:r>
                      <a:endParaRPr lang="el-GR" sz="1400"/>
                    </a:p>
                  </a:txBody>
                  <a:tcPr>
                    <a:solidFill>
                      <a:srgbClr val="2F5496"/>
                    </a:solidFill>
                  </a:tcPr>
                </a:tc>
                <a:extLst>
                  <a:ext uri="{0D108BD9-81ED-4DB2-BD59-A6C34878D82A}">
                    <a16:rowId xmlns:a16="http://schemas.microsoft.com/office/drawing/2014/main" val="845817268"/>
                  </a:ext>
                </a:extLst>
              </a:tr>
              <a:tr h="370840">
                <a:tc>
                  <a:txBody>
                    <a:bodyPr/>
                    <a:lstStyle/>
                    <a:p>
                      <a:r>
                        <a:rPr lang="en-US" sz="1400">
                          <a:solidFill>
                            <a:schemeClr val="bg1"/>
                          </a:solidFill>
                        </a:rPr>
                        <a:t>Subjects</a:t>
                      </a:r>
                      <a:endParaRPr lang="el-GR" sz="1400">
                        <a:solidFill>
                          <a:schemeClr val="bg1"/>
                        </a:solidFill>
                      </a:endParaRPr>
                    </a:p>
                  </a:txBody>
                  <a:tcPr>
                    <a:solidFill>
                      <a:srgbClr val="2F5496"/>
                    </a:solidFill>
                  </a:tcPr>
                </a:tc>
                <a:tc>
                  <a:txBody>
                    <a:bodyPr/>
                    <a:lstStyle/>
                    <a:p>
                      <a:pPr marL="0" lvl="0" indent="0">
                        <a:buFont typeface="Arial" panose="020B0604020202020204" pitchFamily="34" charset="0"/>
                        <a:buNone/>
                      </a:pPr>
                      <a:r>
                        <a:rPr lang="en-US" sz="1400"/>
                        <a:t>A.3.1. Main challenges and opportunities for private operators in urban logistics to cooperate and take part in the process of a Sustainable Urban Logistics Plan</a:t>
                      </a:r>
                      <a:endParaRPr lang="hu-HU"/>
                    </a:p>
                    <a:p>
                      <a:pPr marL="0" lvl="0" indent="0">
                        <a:buFont typeface="Arial" panose="020B0604020202020204" pitchFamily="34" charset="0"/>
                        <a:buNone/>
                      </a:pPr>
                      <a:r>
                        <a:rPr lang="en-US" sz="1400"/>
                        <a:t>A.3.2 Evidence from the implementation for green urban logistics in different cases and assessment of environmental benefits</a:t>
                      </a:r>
                      <a:endParaRPr lang="el-GR" sz="1400"/>
                    </a:p>
                  </a:txBody>
                  <a:tcPr>
                    <a:noFill/>
                  </a:tcPr>
                </a:tc>
                <a:extLst>
                  <a:ext uri="{0D108BD9-81ED-4DB2-BD59-A6C34878D82A}">
                    <a16:rowId xmlns:a16="http://schemas.microsoft.com/office/drawing/2014/main" val="1779976203"/>
                  </a:ext>
                </a:extLst>
              </a:tr>
            </a:tbl>
          </a:graphicData>
        </a:graphic>
      </p:graphicFrame>
    </p:spTree>
    <p:extLst>
      <p:ext uri="{BB962C8B-B14F-4D97-AF65-F5344CB8AC3E}">
        <p14:creationId xmlns:p14="http://schemas.microsoft.com/office/powerpoint/2010/main" val="695057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Cím 7"/>
          <p:cNvSpPr>
            <a:spLocks noGrp="1"/>
          </p:cNvSpPr>
          <p:nvPr>
            <p:ph type="title"/>
          </p:nvPr>
        </p:nvSpPr>
        <p:spPr>
          <a:xfrm>
            <a:off x="838200" y="171837"/>
            <a:ext cx="10515600" cy="1325563"/>
          </a:xfrm>
        </p:spPr>
        <p:txBody>
          <a:bodyPr/>
          <a:lstStyle/>
          <a:p>
            <a:pPr algn="just">
              <a:lnSpc>
                <a:spcPct val="150000"/>
              </a:lnSpc>
              <a:spcBef>
                <a:spcPts val="1000"/>
              </a:spcBef>
            </a:pPr>
            <a:r>
              <a:rPr lang="en-US" sz="2400" b="1">
                <a:latin typeface="Trebuchet MS" panose="020B0603020202020204" pitchFamily="34" charset="0"/>
                <a:ea typeface="MS UI Gothic" panose="020B0600070205080204" pitchFamily="34" charset="-128"/>
                <a:cs typeface="+mn-cs"/>
              </a:rPr>
              <a:t>5. Subject inventory</a:t>
            </a:r>
            <a:endParaRPr lang="hu-HU" sz="2400" b="1">
              <a:latin typeface="Trebuchet MS" panose="020B0603020202020204" pitchFamily="34" charset="0"/>
              <a:ea typeface="MS UI Gothic" panose="020B0600070205080204" pitchFamily="34" charset="-128"/>
              <a:cs typeface="+mn-cs"/>
            </a:endParaRPr>
          </a:p>
        </p:txBody>
      </p:sp>
      <p:sp>
        <p:nvSpPr>
          <p:cNvPr id="5" name="Footer Placeholder 4">
            <a:extLst>
              <a:ext uri="{FF2B5EF4-FFF2-40B4-BE49-F238E27FC236}">
                <a16:creationId xmlns:a16="http://schemas.microsoft.com/office/drawing/2014/main" id="{92219D64-6E88-4E80-63C1-6EC6AE8E50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panose="020F0502020204030204"/>
                <a:ea typeface="+mn-ea"/>
                <a:cs typeface="+mn-cs"/>
              </a:rPr>
              <a:t>D. Hands-on practice – 9.1 Individual project: Assignment workshop</a:t>
            </a:r>
            <a:endParaRPr kumimoji="0" lang="hu-HU"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1C6E0338-C4D5-2948-0948-985BDDBFF669}"/>
              </a:ext>
            </a:extLst>
          </p:cNvPr>
          <p:cNvSpPr>
            <a:spLocks noGrp="1"/>
          </p:cNvSpPr>
          <p:nvPr>
            <p:ph type="sldNum" sz="quarter" idx="12"/>
          </p:nvPr>
        </p:nvSpPr>
        <p:spPr/>
        <p:txBody>
          <a:bodyPr/>
          <a:lstStyle/>
          <a:p>
            <a:fld id="{D57ED624-7FD4-4A6E-81EA-59ADBF780AD9}" type="slidenum">
              <a:rPr lang="hu-HU" smtClean="0"/>
              <a:t>9</a:t>
            </a:fld>
            <a:endParaRPr lang="hu-HU"/>
          </a:p>
        </p:txBody>
      </p:sp>
      <p:graphicFrame>
        <p:nvGraphicFramePr>
          <p:cNvPr id="11" name="Table 10">
            <a:extLst>
              <a:ext uri="{FF2B5EF4-FFF2-40B4-BE49-F238E27FC236}">
                <a16:creationId xmlns:a16="http://schemas.microsoft.com/office/drawing/2014/main" id="{B6BBC1EF-1717-B950-EE4E-F7905C3329AD}"/>
              </a:ext>
            </a:extLst>
          </p:cNvPr>
          <p:cNvGraphicFramePr>
            <a:graphicFrameLocks noGrp="1"/>
          </p:cNvGraphicFramePr>
          <p:nvPr>
            <p:extLst>
              <p:ext uri="{D42A27DB-BD31-4B8C-83A1-F6EECF244321}">
                <p14:modId xmlns:p14="http://schemas.microsoft.com/office/powerpoint/2010/main" val="1477176215"/>
              </p:ext>
            </p:extLst>
          </p:nvPr>
        </p:nvGraphicFramePr>
        <p:xfrm>
          <a:off x="1287624" y="2220030"/>
          <a:ext cx="10066176" cy="889000"/>
        </p:xfrm>
        <a:graphic>
          <a:graphicData uri="http://schemas.openxmlformats.org/drawingml/2006/table">
            <a:tbl>
              <a:tblPr firstRow="1" bandRow="1">
                <a:tableStyleId>{5C22544A-7EE6-4342-B048-85BDC9FD1C3A}</a:tableStyleId>
              </a:tblPr>
              <a:tblGrid>
                <a:gridCol w="2428594">
                  <a:extLst>
                    <a:ext uri="{9D8B030D-6E8A-4147-A177-3AD203B41FA5}">
                      <a16:colId xmlns:a16="http://schemas.microsoft.com/office/drawing/2014/main" val="4033129790"/>
                    </a:ext>
                  </a:extLst>
                </a:gridCol>
                <a:gridCol w="7637582">
                  <a:extLst>
                    <a:ext uri="{9D8B030D-6E8A-4147-A177-3AD203B41FA5}">
                      <a16:colId xmlns:a16="http://schemas.microsoft.com/office/drawing/2014/main" val="1648399734"/>
                    </a:ext>
                  </a:extLst>
                </a:gridCol>
              </a:tblGrid>
              <a:tr h="370840">
                <a:tc>
                  <a:txBody>
                    <a:bodyPr/>
                    <a:lstStyle/>
                    <a:p>
                      <a:r>
                        <a:rPr lang="en-US" sz="1400"/>
                        <a:t>Module B. Management</a:t>
                      </a:r>
                      <a:endParaRPr lang="el-GR" sz="1400"/>
                    </a:p>
                  </a:txBody>
                  <a:tcPr>
                    <a:solidFill>
                      <a:srgbClr val="C00000"/>
                    </a:solidFill>
                  </a:tcPr>
                </a:tc>
                <a:tc>
                  <a:txBody>
                    <a:bodyPr/>
                    <a:lstStyle/>
                    <a:p>
                      <a:r>
                        <a:rPr lang="en-US" sz="1400"/>
                        <a:t>4.1 New Mobility Services: Solutions and business models for urban transportation</a:t>
                      </a:r>
                      <a:endParaRPr lang="el-GR" sz="1400"/>
                    </a:p>
                  </a:txBody>
                  <a:tcPr>
                    <a:solidFill>
                      <a:srgbClr val="C00000"/>
                    </a:solidFill>
                  </a:tcPr>
                </a:tc>
                <a:extLst>
                  <a:ext uri="{0D108BD9-81ED-4DB2-BD59-A6C34878D82A}">
                    <a16:rowId xmlns:a16="http://schemas.microsoft.com/office/drawing/2014/main" val="845817268"/>
                  </a:ext>
                </a:extLst>
              </a:tr>
              <a:tr h="370840">
                <a:tc>
                  <a:txBody>
                    <a:bodyPr/>
                    <a:lstStyle/>
                    <a:p>
                      <a:r>
                        <a:rPr lang="en-US" sz="1400">
                          <a:solidFill>
                            <a:schemeClr val="bg1"/>
                          </a:solidFill>
                        </a:rPr>
                        <a:t>Subjects</a:t>
                      </a:r>
                      <a:endParaRPr lang="el-GR" sz="1400">
                        <a:solidFill>
                          <a:schemeClr val="bg1"/>
                        </a:solidFill>
                      </a:endParaRPr>
                    </a:p>
                  </a:txBody>
                  <a:tcPr>
                    <a:solidFill>
                      <a:srgbClr val="C00000"/>
                    </a:solidFill>
                  </a:tcPr>
                </a:tc>
                <a:tc>
                  <a:txBody>
                    <a:bodyPr/>
                    <a:lstStyle/>
                    <a:p>
                      <a:pPr marL="0" indent="0">
                        <a:buFont typeface="Arial" panose="020B0604020202020204" pitchFamily="34" charset="0"/>
                        <a:buNone/>
                      </a:pPr>
                      <a:r>
                        <a:rPr lang="en-US" sz="1400"/>
                        <a:t>B.4.1 Practical implications for the implementation of NMS in urban logistics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a:ln>
                            <a:noFill/>
                          </a:ln>
                          <a:solidFill>
                            <a:prstClr val="black"/>
                          </a:solidFill>
                          <a:effectLst/>
                          <a:uLnTx/>
                          <a:uFillTx/>
                          <a:latin typeface="+mn-lt"/>
                          <a:ea typeface="+mn-ea"/>
                          <a:cs typeface="+mn-cs"/>
                        </a:rPr>
                        <a:t>B.4.2 The potential of cargo bikes for sustainability, effectiveness and efficiency of last-mile delivery </a:t>
                      </a:r>
                    </a:p>
                  </a:txBody>
                  <a:tcPr>
                    <a:noFill/>
                  </a:tcPr>
                </a:tc>
                <a:extLst>
                  <a:ext uri="{0D108BD9-81ED-4DB2-BD59-A6C34878D82A}">
                    <a16:rowId xmlns:a16="http://schemas.microsoft.com/office/drawing/2014/main" val="1779976203"/>
                  </a:ext>
                </a:extLst>
              </a:tr>
            </a:tbl>
          </a:graphicData>
        </a:graphic>
      </p:graphicFrame>
      <p:graphicFrame>
        <p:nvGraphicFramePr>
          <p:cNvPr id="3" name="Table 2">
            <a:extLst>
              <a:ext uri="{FF2B5EF4-FFF2-40B4-BE49-F238E27FC236}">
                <a16:creationId xmlns:a16="http://schemas.microsoft.com/office/drawing/2014/main" id="{EDD56485-EF6F-300E-166C-E6761E6D37FE}"/>
              </a:ext>
            </a:extLst>
          </p:cNvPr>
          <p:cNvGraphicFramePr>
            <a:graphicFrameLocks noGrp="1"/>
          </p:cNvGraphicFramePr>
          <p:nvPr>
            <p:extLst>
              <p:ext uri="{D42A27DB-BD31-4B8C-83A1-F6EECF244321}">
                <p14:modId xmlns:p14="http://schemas.microsoft.com/office/powerpoint/2010/main" val="2407582087"/>
              </p:ext>
            </p:extLst>
          </p:nvPr>
        </p:nvGraphicFramePr>
        <p:xfrm>
          <a:off x="1287624" y="3429000"/>
          <a:ext cx="10066176" cy="1315720"/>
        </p:xfrm>
        <a:graphic>
          <a:graphicData uri="http://schemas.openxmlformats.org/drawingml/2006/table">
            <a:tbl>
              <a:tblPr firstRow="1" bandRow="1">
                <a:tableStyleId>{5C22544A-7EE6-4342-B048-85BDC9FD1C3A}</a:tableStyleId>
              </a:tblPr>
              <a:tblGrid>
                <a:gridCol w="2428594">
                  <a:extLst>
                    <a:ext uri="{9D8B030D-6E8A-4147-A177-3AD203B41FA5}">
                      <a16:colId xmlns:a16="http://schemas.microsoft.com/office/drawing/2014/main" val="4033129790"/>
                    </a:ext>
                  </a:extLst>
                </a:gridCol>
                <a:gridCol w="7637582">
                  <a:extLst>
                    <a:ext uri="{9D8B030D-6E8A-4147-A177-3AD203B41FA5}">
                      <a16:colId xmlns:a16="http://schemas.microsoft.com/office/drawing/2014/main" val="1648399734"/>
                    </a:ext>
                  </a:extLst>
                </a:gridCol>
              </a:tblGrid>
              <a:tr h="370840">
                <a:tc>
                  <a:txBody>
                    <a:bodyPr/>
                    <a:lstStyle/>
                    <a:p>
                      <a:r>
                        <a:rPr lang="en-US" sz="1400"/>
                        <a:t>Module B. Management</a:t>
                      </a:r>
                      <a:endParaRPr lang="el-GR" sz="1400"/>
                    </a:p>
                  </a:txBody>
                  <a:tcPr>
                    <a:solidFill>
                      <a:srgbClr val="C00000"/>
                    </a:solidFill>
                  </a:tcPr>
                </a:tc>
                <a:tc>
                  <a:txBody>
                    <a:bodyPr/>
                    <a:lstStyle/>
                    <a:p>
                      <a:r>
                        <a:rPr lang="en-US" sz="1400"/>
                        <a:t>5.1 Connected and automated mobility and future city logistics </a:t>
                      </a:r>
                      <a:endParaRPr lang="el-GR" sz="1400"/>
                    </a:p>
                  </a:txBody>
                  <a:tcPr>
                    <a:solidFill>
                      <a:srgbClr val="C00000"/>
                    </a:solidFill>
                  </a:tcPr>
                </a:tc>
                <a:extLst>
                  <a:ext uri="{0D108BD9-81ED-4DB2-BD59-A6C34878D82A}">
                    <a16:rowId xmlns:a16="http://schemas.microsoft.com/office/drawing/2014/main" val="845817268"/>
                  </a:ext>
                </a:extLst>
              </a:tr>
              <a:tr h="370840">
                <a:tc>
                  <a:txBody>
                    <a:bodyPr/>
                    <a:lstStyle/>
                    <a:p>
                      <a:r>
                        <a:rPr lang="en-US" sz="1400">
                          <a:solidFill>
                            <a:schemeClr val="bg1"/>
                          </a:solidFill>
                        </a:rPr>
                        <a:t>Subjects</a:t>
                      </a:r>
                      <a:endParaRPr lang="el-GR" sz="1400">
                        <a:solidFill>
                          <a:schemeClr val="bg1"/>
                        </a:solidFill>
                      </a:endParaRPr>
                    </a:p>
                  </a:txBody>
                  <a:tcPr>
                    <a:solidFill>
                      <a:srgbClr val="C00000"/>
                    </a:solidFill>
                  </a:tcPr>
                </a:tc>
                <a:tc>
                  <a:txBody>
                    <a:bodyPr/>
                    <a:lstStyle/>
                    <a:p>
                      <a:pPr marL="0" indent="0">
                        <a:buFont typeface="Arial" panose="020B0604020202020204" pitchFamily="34" charset="0"/>
                        <a:buNone/>
                      </a:pPr>
                      <a:r>
                        <a:rPr lang="en-US" sz="1400"/>
                        <a:t>B.5.1.1 When is it expected for drones to be integrated into the urban freight transport system and which are the challenges and expected benefits?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a:ln>
                            <a:noFill/>
                          </a:ln>
                          <a:solidFill>
                            <a:prstClr val="black"/>
                          </a:solidFill>
                          <a:effectLst/>
                          <a:uLnTx/>
                          <a:uFillTx/>
                          <a:latin typeface="+mn-lt"/>
                          <a:ea typeface="+mn-ea"/>
                          <a:cs typeface="+mn-cs"/>
                        </a:rPr>
                        <a:t>B.5.1.2 The potential benefits and drawbacks from the introduction of sidewalk robots for mailing and parcel delivering services</a:t>
                      </a:r>
                    </a:p>
                  </a:txBody>
                  <a:tcPr>
                    <a:noFill/>
                  </a:tcPr>
                </a:tc>
                <a:extLst>
                  <a:ext uri="{0D108BD9-81ED-4DB2-BD59-A6C34878D82A}">
                    <a16:rowId xmlns:a16="http://schemas.microsoft.com/office/drawing/2014/main" val="1779976203"/>
                  </a:ext>
                </a:extLst>
              </a:tr>
            </a:tbl>
          </a:graphicData>
        </a:graphic>
      </p:graphicFrame>
    </p:spTree>
    <p:extLst>
      <p:ext uri="{BB962C8B-B14F-4D97-AF65-F5344CB8AC3E}">
        <p14:creationId xmlns:p14="http://schemas.microsoft.com/office/powerpoint/2010/main" val="2192341107"/>
      </p:ext>
    </p:extLst>
  </p:cSld>
  <p:clrMapOvr>
    <a:masterClrMapping/>
  </p:clrMapOvr>
</p:sld>
</file>

<file path=ppt/theme/theme1.xml><?xml version="1.0" encoding="utf-8"?>
<a:theme xmlns:a="http://schemas.openxmlformats.org/drawingml/2006/main" name="CGG-topi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GG-topic" id="{661FC1ED-DE16-4D64-A40C-88B0429DCBE6}" vid="{ABB05B46-D792-4F65-AE23-7879E6E51C17}"/>
    </a:ext>
  </a:extLst>
</a:theme>
</file>

<file path=ppt/theme/theme2.xml><?xml version="1.0" encoding="utf-8"?>
<a:theme xmlns:a="http://schemas.openxmlformats.org/drawingml/2006/main" name="1_CGG-topi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GG-topic" id="{661FC1ED-DE16-4D64-A40C-88B0429DCBE6}" vid="{ABB05B46-D792-4F65-AE23-7879E6E51C17}"/>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Έγγραφο" ma:contentTypeID="0x01010064FFCDC164B3E04CA47C56AFA309BE12" ma:contentTypeVersion="15" ma:contentTypeDescription="Δημιουργία νέου εγγράφου" ma:contentTypeScope="" ma:versionID="dd95ea4b85abeb21075cde61ed10f625">
  <xsd:schema xmlns:xsd="http://www.w3.org/2001/XMLSchema" xmlns:xs="http://www.w3.org/2001/XMLSchema" xmlns:p="http://schemas.microsoft.com/office/2006/metadata/properties" xmlns:ns2="63686dc6-7c2d-45c2-ae73-b33424833686" xmlns:ns3="d078c10e-fd66-47fb-b60b-4637e197c64e" targetNamespace="http://schemas.microsoft.com/office/2006/metadata/properties" ma:root="true" ma:fieldsID="4bf187138c5cbfdff3be27bbbd8b6b3a" ns2:_="" ns3:_="">
    <xsd:import namespace="63686dc6-7c2d-45c2-ae73-b33424833686"/>
    <xsd:import namespace="d078c10e-fd66-47fb-b60b-4637e197c64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686dc6-7c2d-45c2-ae73-b334248336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Ετικέτες εικόνας" ma:readOnly="false" ma:fieldId="{5cf76f15-5ced-4ddc-b409-7134ff3c332f}" ma:taxonomyMulti="true" ma:sspId="efb10ea6-a591-4c5d-9d03-645515e3d33f"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78c10e-fd66-47fb-b60b-4637e197c64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ecd584c-4552-4804-8795-b92aae68a9ab}" ma:internalName="TaxCatchAll" ma:showField="CatchAllData" ma:web="d078c10e-fd66-47fb-b60b-4637e197c64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Κοινή χρήση με"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Κοινή χρήση με λεπτομέρειες"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078c10e-fd66-47fb-b60b-4637e197c64e" xsi:nil="true"/>
    <lcf76f155ced4ddcb4097134ff3c332f xmlns="63686dc6-7c2d-45c2-ae73-b3342483368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C4BE85-E688-48C9-A77F-B372A47248D8}"/>
</file>

<file path=customXml/itemProps2.xml><?xml version="1.0" encoding="utf-8"?>
<ds:datastoreItem xmlns:ds="http://schemas.openxmlformats.org/officeDocument/2006/customXml" ds:itemID="{CDFB2FAB-11D6-4EEF-8F14-359851506F5F}">
  <ds:schemaRefs>
    <ds:schemaRef ds:uri="http://purl.org/dc/terms/"/>
    <ds:schemaRef ds:uri="http://purl.org/dc/elements/1.1/"/>
    <ds:schemaRef ds:uri="http://purl.org/dc/dcmitype/"/>
    <ds:schemaRef ds:uri="http://schemas.microsoft.com/office/2006/metadata/properties"/>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d078c10e-fd66-47fb-b60b-4637e197c64e"/>
    <ds:schemaRef ds:uri="63686dc6-7c2d-45c2-ae73-b33424833686"/>
  </ds:schemaRefs>
</ds:datastoreItem>
</file>

<file path=customXml/itemProps3.xml><?xml version="1.0" encoding="utf-8"?>
<ds:datastoreItem xmlns:ds="http://schemas.openxmlformats.org/officeDocument/2006/customXml" ds:itemID="{2B2EEC32-DB82-41EB-9920-AE6D92403C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1257</Words>
  <Application>Microsoft Office PowerPoint</Application>
  <PresentationFormat>Widescreen</PresentationFormat>
  <Paragraphs>152</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Times New Roman</vt:lpstr>
      <vt:lpstr>Trebuchet MS</vt:lpstr>
      <vt:lpstr>CGG-topic</vt:lpstr>
      <vt:lpstr>1_CGG-topic</vt:lpstr>
      <vt:lpstr>PowerPoint Presentation</vt:lpstr>
      <vt:lpstr>Contents</vt:lpstr>
      <vt:lpstr>1. Purpose</vt:lpstr>
      <vt:lpstr>2. Process</vt:lpstr>
      <vt:lpstr>3. Guide</vt:lpstr>
      <vt:lpstr>3. Guide</vt:lpstr>
      <vt:lpstr>4. Project presentation template</vt:lpstr>
      <vt:lpstr>5. Subject inventory</vt:lpstr>
      <vt:lpstr>5. Subject inventory</vt:lpstr>
      <vt:lpstr>5. Subject inventory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Couriers Go Green!</dc:title>
  <dc:creator>Martin Kuti</dc:creator>
  <cp:lastModifiedBy>GAVANAS NIKOLAOS</cp:lastModifiedBy>
  <cp:revision>1</cp:revision>
  <dcterms:created xsi:type="dcterms:W3CDTF">2023-01-25T10:13:25Z</dcterms:created>
  <dcterms:modified xsi:type="dcterms:W3CDTF">2024-08-01T10:02:28Z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0x01010064FFCDC164B3E04CA47C56AFA309BE12</vt:lpwstr>
  </property>
  <property fmtid="{D5CDD505-2E9C-101B-9397-08002B2CF9AE}" pid="3" name="MediaServiceImageTags">
    <vt:lpwstr/>
  </property>
</Properties>
</file>