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3"/>
  </p:sldMasterIdLst>
  <p:notesMasterIdLst>
    <p:notesMasterId r:id="rId33"/>
  </p:notesMasterIdLst>
  <p:sldIdLst>
    <p:sldId id="278" r:id="rId4"/>
    <p:sldId id="282" r:id="rId5"/>
    <p:sldId id="271" r:id="rId6"/>
    <p:sldId id="292" r:id="rId7"/>
    <p:sldId id="322" r:id="rId8"/>
    <p:sldId id="321" r:id="rId9"/>
    <p:sldId id="293" r:id="rId10"/>
    <p:sldId id="305" r:id="rId11"/>
    <p:sldId id="294" r:id="rId12"/>
    <p:sldId id="295" r:id="rId13"/>
    <p:sldId id="310" r:id="rId14"/>
    <p:sldId id="308" r:id="rId15"/>
    <p:sldId id="311" r:id="rId16"/>
    <p:sldId id="312" r:id="rId17"/>
    <p:sldId id="313" r:id="rId18"/>
    <p:sldId id="323" r:id="rId19"/>
    <p:sldId id="297" r:id="rId20"/>
    <p:sldId id="298" r:id="rId21"/>
    <p:sldId id="318" r:id="rId22"/>
    <p:sldId id="319" r:id="rId23"/>
    <p:sldId id="320" r:id="rId24"/>
    <p:sldId id="324" r:id="rId25"/>
    <p:sldId id="315" r:id="rId26"/>
    <p:sldId id="316" r:id="rId27"/>
    <p:sldId id="317" r:id="rId28"/>
    <p:sldId id="304" r:id="rId29"/>
    <p:sldId id="303" r:id="rId30"/>
    <p:sldId id="286" r:id="rId31"/>
    <p:sldId id="274" r:id="rId3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69B"/>
    <a:srgbClr val="B3A2C7"/>
    <a:srgbClr val="D99694"/>
    <a:srgbClr val="EFD2D1"/>
    <a:srgbClr val="7DA9C1"/>
    <a:srgbClr val="BACF73"/>
    <a:srgbClr val="FAAF32"/>
    <a:srgbClr val="ECCB9B"/>
    <a:srgbClr val="D4DC93"/>
    <a:srgbClr val="68B2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89055" autoAdjust="0"/>
  </p:normalViewPr>
  <p:slideViewPr>
    <p:cSldViewPr snapToGrid="0">
      <p:cViewPr varScale="1">
        <p:scale>
          <a:sx n="107" d="100"/>
          <a:sy n="107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FEEAE6-A32E-437F-9EED-566876AA1B02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l-GR"/>
        </a:p>
      </dgm:t>
    </dgm:pt>
    <dgm:pt modelId="{979C09E0-9D0A-44A5-A724-B1D6BD3B20D4}">
      <dgm:prSet phldrT="[Text]"/>
      <dgm:spPr/>
      <dgm:t>
        <a:bodyPr/>
        <a:lstStyle/>
        <a:p>
          <a:r>
            <a:rPr lang="ro-RO" dirty="0"/>
            <a:t>Impact Pozitiv</a:t>
          </a:r>
          <a:endParaRPr lang="el-GR" dirty="0"/>
        </a:p>
      </dgm:t>
    </dgm:pt>
    <dgm:pt modelId="{B2FDC6E3-7F6A-4BDF-8310-13D2CCB64E56}" type="parTrans" cxnId="{C75D38BF-32D5-44DE-BBDF-5DA1E5AD2957}">
      <dgm:prSet/>
      <dgm:spPr/>
      <dgm:t>
        <a:bodyPr/>
        <a:lstStyle/>
        <a:p>
          <a:endParaRPr lang="el-GR"/>
        </a:p>
      </dgm:t>
    </dgm:pt>
    <dgm:pt modelId="{A8F35925-197E-4626-ACD1-BAF9E32887CF}" type="sibTrans" cxnId="{C75D38BF-32D5-44DE-BBDF-5DA1E5AD2957}">
      <dgm:prSet/>
      <dgm:spPr/>
      <dgm:t>
        <a:bodyPr/>
        <a:lstStyle/>
        <a:p>
          <a:endParaRPr lang="el-GR"/>
        </a:p>
      </dgm:t>
    </dgm:pt>
    <dgm:pt modelId="{6BD95F56-13A1-47BC-AFBE-0F7BBFADA338}">
      <dgm:prSet phldrT="[Text]" custT="1"/>
      <dgm:spPr/>
      <dgm:t>
        <a:bodyPr/>
        <a:lstStyle/>
        <a:p>
          <a:r>
            <a:rPr lang="ro-RO" sz="1800" dirty="0">
              <a:solidFill>
                <a:schemeClr val="bg1"/>
              </a:solidFill>
            </a:rPr>
            <a:t>Estențial pentru activitate socio-economică zilnică</a:t>
          </a:r>
          <a:r>
            <a:rPr lang="en-US" sz="1800" dirty="0">
              <a:solidFill>
                <a:schemeClr val="bg1"/>
              </a:solidFill>
            </a:rPr>
            <a:t>.</a:t>
          </a:r>
        </a:p>
        <a:p>
          <a:r>
            <a:rPr lang="en-US" sz="1800" dirty="0">
              <a:solidFill>
                <a:schemeClr val="bg1"/>
              </a:solidFill>
            </a:rPr>
            <a:t>Motor al </a:t>
          </a:r>
          <a:r>
            <a:rPr lang="en-US" sz="1800" dirty="0" err="1">
              <a:solidFill>
                <a:schemeClr val="bg1"/>
              </a:solidFill>
            </a:rPr>
            <a:t>creșterii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economice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și</a:t>
          </a:r>
          <a:r>
            <a:rPr lang="en-US" sz="1800" dirty="0">
              <a:solidFill>
                <a:schemeClr val="bg1"/>
              </a:solidFill>
            </a:rPr>
            <a:t> al </a:t>
          </a:r>
          <a:r>
            <a:rPr lang="en-US" sz="1800" dirty="0" err="1">
              <a:solidFill>
                <a:schemeClr val="bg1"/>
              </a:solidFill>
            </a:rPr>
            <a:t>ocupării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forței</a:t>
          </a:r>
          <a:r>
            <a:rPr lang="en-US" sz="1800" dirty="0">
              <a:solidFill>
                <a:schemeClr val="bg1"/>
              </a:solidFill>
            </a:rPr>
            <a:t> de </a:t>
          </a:r>
          <a:r>
            <a:rPr lang="en-US" sz="1800" dirty="0" err="1">
              <a:solidFill>
                <a:schemeClr val="bg1"/>
              </a:solidFill>
            </a:rPr>
            <a:t>muncă</a:t>
          </a:r>
          <a:r>
            <a:rPr lang="en-US" sz="1800" dirty="0">
              <a:solidFill>
                <a:schemeClr val="bg1"/>
              </a:solidFill>
            </a:rPr>
            <a:t>.</a:t>
          </a:r>
        </a:p>
        <a:p>
          <a:r>
            <a:rPr lang="en-US" sz="1800" dirty="0" err="1">
              <a:solidFill>
                <a:schemeClr val="bg1"/>
              </a:solidFill>
            </a:rPr>
            <a:t>Interdependență</a:t>
          </a:r>
          <a:r>
            <a:rPr lang="en-US" sz="1800" dirty="0">
              <a:solidFill>
                <a:schemeClr val="bg1"/>
              </a:solidFill>
            </a:rPr>
            <a:t> cu </a:t>
          </a:r>
          <a:r>
            <a:rPr lang="en-US" sz="1800" dirty="0" err="1">
              <a:solidFill>
                <a:schemeClr val="bg1"/>
              </a:solidFill>
            </a:rPr>
            <a:t>alte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sectoare</a:t>
          </a:r>
          <a:r>
            <a:rPr lang="en-US" sz="1800" dirty="0">
              <a:solidFill>
                <a:schemeClr val="bg1"/>
              </a:solidFill>
            </a:rPr>
            <a:t>, cum </a:t>
          </a:r>
          <a:r>
            <a:rPr lang="en-US" sz="1800" dirty="0" err="1">
              <a:solidFill>
                <a:schemeClr val="bg1"/>
              </a:solidFill>
            </a:rPr>
            <a:t>ar</a:t>
          </a:r>
          <a:r>
            <a:rPr lang="en-US" sz="1800" dirty="0">
              <a:solidFill>
                <a:schemeClr val="bg1"/>
              </a:solidFill>
            </a:rPr>
            <a:t> fi </a:t>
          </a:r>
          <a:r>
            <a:rPr lang="en-US" sz="1800" dirty="0" err="1">
              <a:solidFill>
                <a:schemeClr val="bg1"/>
              </a:solidFill>
            </a:rPr>
            <a:t>comerțul</a:t>
          </a:r>
          <a:r>
            <a:rPr lang="en-US" sz="1800" dirty="0">
              <a:solidFill>
                <a:schemeClr val="bg1"/>
              </a:solidFill>
            </a:rPr>
            <a:t> cu </a:t>
          </a:r>
          <a:r>
            <a:rPr lang="en-US" sz="1800" dirty="0" err="1">
              <a:solidFill>
                <a:schemeClr val="bg1"/>
              </a:solidFill>
            </a:rPr>
            <a:t>amănuntul</a:t>
          </a:r>
          <a:r>
            <a:rPr lang="en-US" sz="1800" dirty="0">
              <a:solidFill>
                <a:schemeClr val="bg1"/>
              </a:solidFill>
            </a:rPr>
            <a:t>, </a:t>
          </a:r>
          <a:r>
            <a:rPr lang="en-US" sz="1800" dirty="0" err="1">
              <a:solidFill>
                <a:schemeClr val="bg1"/>
              </a:solidFill>
            </a:rPr>
            <a:t>serviciile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poștale</a:t>
          </a:r>
          <a:r>
            <a:rPr lang="en-US" sz="1800" dirty="0">
              <a:solidFill>
                <a:schemeClr val="bg1"/>
              </a:solidFill>
            </a:rPr>
            <a:t>, </a:t>
          </a:r>
          <a:r>
            <a:rPr lang="en-US" sz="1800" dirty="0" err="1">
              <a:solidFill>
                <a:schemeClr val="bg1"/>
              </a:solidFill>
            </a:rPr>
            <a:t>depozitarea</a:t>
          </a:r>
          <a:r>
            <a:rPr lang="en-US" sz="1800" dirty="0">
              <a:solidFill>
                <a:schemeClr val="bg1"/>
              </a:solidFill>
            </a:rPr>
            <a:t> etc.</a:t>
          </a:r>
          <a:endParaRPr lang="el-GR" sz="1800" dirty="0">
            <a:solidFill>
              <a:schemeClr val="bg1"/>
            </a:solidFill>
          </a:endParaRPr>
        </a:p>
      </dgm:t>
    </dgm:pt>
    <dgm:pt modelId="{5E90F4D7-9B54-4F47-A96A-FFDAE407678B}" type="parTrans" cxnId="{AFF45EEA-D602-44A2-8130-5082CA019824}">
      <dgm:prSet/>
      <dgm:spPr/>
      <dgm:t>
        <a:bodyPr/>
        <a:lstStyle/>
        <a:p>
          <a:endParaRPr lang="el-GR"/>
        </a:p>
      </dgm:t>
    </dgm:pt>
    <dgm:pt modelId="{EDD2A075-203C-428E-842A-5645AA0DE182}" type="sibTrans" cxnId="{AFF45EEA-D602-44A2-8130-5082CA019824}">
      <dgm:prSet/>
      <dgm:spPr/>
      <dgm:t>
        <a:bodyPr/>
        <a:lstStyle/>
        <a:p>
          <a:endParaRPr lang="el-GR"/>
        </a:p>
      </dgm:t>
    </dgm:pt>
    <dgm:pt modelId="{91A061EA-4026-43F4-B5C3-1B4DF90982AC}">
      <dgm:prSet phldrT="[Text]"/>
      <dgm:spPr/>
      <dgm:t>
        <a:bodyPr/>
        <a:lstStyle/>
        <a:p>
          <a:r>
            <a:rPr lang="ro-RO" dirty="0"/>
            <a:t>Impact Negativ</a:t>
          </a:r>
          <a:endParaRPr lang="el-GR" dirty="0"/>
        </a:p>
      </dgm:t>
    </dgm:pt>
    <dgm:pt modelId="{EE881146-21FB-4F2D-8988-07D433A70F58}" type="parTrans" cxnId="{A806B612-6076-41C1-AF3B-DC7D0D798C9C}">
      <dgm:prSet/>
      <dgm:spPr/>
      <dgm:t>
        <a:bodyPr/>
        <a:lstStyle/>
        <a:p>
          <a:endParaRPr lang="el-GR"/>
        </a:p>
      </dgm:t>
    </dgm:pt>
    <dgm:pt modelId="{6931E073-6391-45B3-8F0F-ABB7202B419E}" type="sibTrans" cxnId="{A806B612-6076-41C1-AF3B-DC7D0D798C9C}">
      <dgm:prSet/>
      <dgm:spPr/>
      <dgm:t>
        <a:bodyPr/>
        <a:lstStyle/>
        <a:p>
          <a:endParaRPr lang="el-GR"/>
        </a:p>
      </dgm:t>
    </dgm:pt>
    <dgm:pt modelId="{C3473E29-47BF-4253-BB43-97D9DAE599BC}">
      <dgm:prSet phldrT="[Text]" custT="1"/>
      <dgm:spPr/>
      <dgm:t>
        <a:bodyPr/>
        <a:lstStyle/>
        <a:p>
          <a:r>
            <a:rPr lang="en-US" sz="1800" dirty="0" err="1">
              <a:solidFill>
                <a:schemeClr val="bg1"/>
              </a:solidFill>
            </a:rPr>
            <a:t>Efectul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asupra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congestionării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și</a:t>
          </a:r>
          <a:r>
            <a:rPr lang="en-US" sz="1800" dirty="0">
              <a:solidFill>
                <a:schemeClr val="bg1"/>
              </a:solidFill>
            </a:rPr>
            <a:t> a </a:t>
          </a:r>
          <a:r>
            <a:rPr lang="en-US" sz="1800" dirty="0" err="1">
              <a:solidFill>
                <a:schemeClr val="bg1"/>
              </a:solidFill>
            </a:rPr>
            <a:t>eficienței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generale</a:t>
          </a:r>
          <a:r>
            <a:rPr lang="en-US" sz="1800" dirty="0">
              <a:solidFill>
                <a:schemeClr val="bg1"/>
              </a:solidFill>
            </a:rPr>
            <a:t> a </a:t>
          </a:r>
          <a:r>
            <a:rPr lang="en-US" sz="1800" dirty="0" err="1">
              <a:solidFill>
                <a:schemeClr val="bg1"/>
              </a:solidFill>
            </a:rPr>
            <a:t>sistemului</a:t>
          </a:r>
          <a:r>
            <a:rPr lang="en-US" sz="1800" dirty="0">
              <a:solidFill>
                <a:schemeClr val="bg1"/>
              </a:solidFill>
            </a:rPr>
            <a:t> de transport.</a:t>
          </a:r>
        </a:p>
        <a:p>
          <a:r>
            <a:rPr lang="pt-BR" sz="1800" dirty="0">
              <a:solidFill>
                <a:schemeClr val="bg1"/>
              </a:solidFill>
            </a:rPr>
            <a:t>Contabilizarea poluării aerului, a zgomotului, a accidentelor etc.</a:t>
          </a:r>
          <a:endParaRPr lang="en-US" sz="1800" dirty="0">
            <a:solidFill>
              <a:schemeClr val="bg1"/>
            </a:solidFill>
          </a:endParaRPr>
        </a:p>
        <a:p>
          <a:r>
            <a:rPr lang="en-US" sz="1800" dirty="0">
              <a:solidFill>
                <a:schemeClr val="bg1"/>
              </a:solidFill>
            </a:rPr>
            <a:t>Sub </a:t>
          </a:r>
          <a:r>
            <a:rPr lang="en-US" sz="1800" dirty="0" err="1">
              <a:solidFill>
                <a:schemeClr val="bg1"/>
              </a:solidFill>
            </a:rPr>
            <a:t>rezerva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întreruperii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serviciilor</a:t>
          </a:r>
          <a:r>
            <a:rPr lang="en-US" sz="1800" dirty="0">
              <a:solidFill>
                <a:schemeClr val="bg1"/>
              </a:solidFill>
            </a:rPr>
            <a:t> </a:t>
          </a:r>
          <a:r>
            <a:rPr lang="en-US" sz="1800" dirty="0" err="1">
              <a:solidFill>
                <a:schemeClr val="bg1"/>
              </a:solidFill>
            </a:rPr>
            <a:t>rețelei</a:t>
          </a:r>
          <a:r>
            <a:rPr lang="en-US" sz="1800" dirty="0">
              <a:solidFill>
                <a:schemeClr val="bg1"/>
              </a:solidFill>
            </a:rPr>
            <a:t> de transport. </a:t>
          </a:r>
          <a:endParaRPr lang="el-GR" sz="1800" dirty="0">
            <a:solidFill>
              <a:schemeClr val="bg1"/>
            </a:solidFill>
          </a:endParaRPr>
        </a:p>
      </dgm:t>
    </dgm:pt>
    <dgm:pt modelId="{47E95FCF-83CB-4210-9017-F816CC99A386}" type="parTrans" cxnId="{9A77DD6C-BD7C-4B27-BEA2-A63B54E921D2}">
      <dgm:prSet/>
      <dgm:spPr/>
      <dgm:t>
        <a:bodyPr/>
        <a:lstStyle/>
        <a:p>
          <a:endParaRPr lang="el-GR"/>
        </a:p>
      </dgm:t>
    </dgm:pt>
    <dgm:pt modelId="{F3C1F15E-9678-49C8-9048-3B3AF29143F1}" type="sibTrans" cxnId="{9A77DD6C-BD7C-4B27-BEA2-A63B54E921D2}">
      <dgm:prSet/>
      <dgm:spPr/>
      <dgm:t>
        <a:bodyPr/>
        <a:lstStyle/>
        <a:p>
          <a:endParaRPr lang="el-GR"/>
        </a:p>
      </dgm:t>
    </dgm:pt>
    <dgm:pt modelId="{52D04144-FE4E-44C4-8D1F-7D0C4F81ECA1}" type="pres">
      <dgm:prSet presAssocID="{27FEEAE6-A32E-437F-9EED-566876AA1B02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B278E538-1E68-4409-BA0D-FA3C91180D03}" type="pres">
      <dgm:prSet presAssocID="{27FEEAE6-A32E-437F-9EED-566876AA1B02}" presName="Background" presStyleLbl="node1" presStyleIdx="0" presStyleCnt="1"/>
      <dgm:spPr/>
    </dgm:pt>
    <dgm:pt modelId="{F4007F61-B3C5-4C09-8707-2546A8C89BC7}" type="pres">
      <dgm:prSet presAssocID="{27FEEAE6-A32E-437F-9EED-566876AA1B02}" presName="Divider" presStyleLbl="callout" presStyleIdx="0" presStyleCnt="1"/>
      <dgm:spPr/>
    </dgm:pt>
    <dgm:pt modelId="{FAB5CC99-62BD-4D2D-B99F-793851C8CE26}" type="pres">
      <dgm:prSet presAssocID="{27FEEAE6-A32E-437F-9EED-566876AA1B02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DAEBA5B-F37E-48EE-8636-F761A92DC9CF}" type="pres">
      <dgm:prSet presAssocID="{27FEEAE6-A32E-437F-9EED-566876AA1B02}" presName="ChildText2" presStyleLbl="revTx" presStyleIdx="0" presStyleCnt="0" custLinFactNeighborY="199">
        <dgm:presLayoutVars>
          <dgm:chMax val="0"/>
          <dgm:chPref val="0"/>
          <dgm:bulletEnabled val="1"/>
        </dgm:presLayoutVars>
      </dgm:prSet>
      <dgm:spPr/>
    </dgm:pt>
    <dgm:pt modelId="{9ECF397F-062B-4521-85FB-C85C9DBFA6B6}" type="pres">
      <dgm:prSet presAssocID="{27FEEAE6-A32E-437F-9EED-566876AA1B02}" presName="ParentText1" presStyleLbl="revTx" presStyleIdx="0" presStyleCnt="0">
        <dgm:presLayoutVars>
          <dgm:chMax val="1"/>
          <dgm:chPref val="1"/>
        </dgm:presLayoutVars>
      </dgm:prSet>
      <dgm:spPr/>
    </dgm:pt>
    <dgm:pt modelId="{FFCD2FCD-1A34-4A5C-90B6-3EFAF520D347}" type="pres">
      <dgm:prSet presAssocID="{27FEEAE6-A32E-437F-9EED-566876AA1B02}" presName="ParentShape1" presStyleLbl="alignImgPlace1" presStyleIdx="0" presStyleCnt="2">
        <dgm:presLayoutVars/>
      </dgm:prSet>
      <dgm:spPr/>
    </dgm:pt>
    <dgm:pt modelId="{B370C16B-84F9-4A21-9C89-C65CFE232E48}" type="pres">
      <dgm:prSet presAssocID="{27FEEAE6-A32E-437F-9EED-566876AA1B02}" presName="ParentText2" presStyleLbl="revTx" presStyleIdx="0" presStyleCnt="0">
        <dgm:presLayoutVars>
          <dgm:chMax val="1"/>
          <dgm:chPref val="1"/>
        </dgm:presLayoutVars>
      </dgm:prSet>
      <dgm:spPr/>
    </dgm:pt>
    <dgm:pt modelId="{18695AD6-1235-4F52-8936-AB37635DCDDA}" type="pres">
      <dgm:prSet presAssocID="{27FEEAE6-A32E-437F-9EED-566876AA1B02}" presName="ParentShape2" presStyleLbl="alignImgPlace1" presStyleIdx="1" presStyleCnt="2">
        <dgm:presLayoutVars/>
      </dgm:prSet>
      <dgm:spPr/>
    </dgm:pt>
  </dgm:ptLst>
  <dgm:cxnLst>
    <dgm:cxn modelId="{A806B612-6076-41C1-AF3B-DC7D0D798C9C}" srcId="{27FEEAE6-A32E-437F-9EED-566876AA1B02}" destId="{91A061EA-4026-43F4-B5C3-1B4DF90982AC}" srcOrd="1" destOrd="0" parTransId="{EE881146-21FB-4F2D-8988-07D433A70F58}" sibTransId="{6931E073-6391-45B3-8F0F-ABB7202B419E}"/>
    <dgm:cxn modelId="{D171F524-8A3C-4AE3-A88D-D3F5BB155A40}" type="presOf" srcId="{27FEEAE6-A32E-437F-9EED-566876AA1B02}" destId="{52D04144-FE4E-44C4-8D1F-7D0C4F81ECA1}" srcOrd="0" destOrd="0" presId="urn:microsoft.com/office/officeart/2009/3/layout/OpposingIdeas"/>
    <dgm:cxn modelId="{E8AB954C-10EC-4FCD-8A5D-5464AD5C64DD}" type="presOf" srcId="{6BD95F56-13A1-47BC-AFBE-0F7BBFADA338}" destId="{FAB5CC99-62BD-4D2D-B99F-793851C8CE26}" srcOrd="0" destOrd="0" presId="urn:microsoft.com/office/officeart/2009/3/layout/OpposingIdeas"/>
    <dgm:cxn modelId="{9A77DD6C-BD7C-4B27-BEA2-A63B54E921D2}" srcId="{91A061EA-4026-43F4-B5C3-1B4DF90982AC}" destId="{C3473E29-47BF-4253-BB43-97D9DAE599BC}" srcOrd="0" destOrd="0" parTransId="{47E95FCF-83CB-4210-9017-F816CC99A386}" sibTransId="{F3C1F15E-9678-49C8-9048-3B3AF29143F1}"/>
    <dgm:cxn modelId="{84FE5F52-D5F3-472D-9FCC-88AA5D14DC63}" type="presOf" srcId="{91A061EA-4026-43F4-B5C3-1B4DF90982AC}" destId="{18695AD6-1235-4F52-8936-AB37635DCDDA}" srcOrd="1" destOrd="0" presId="urn:microsoft.com/office/officeart/2009/3/layout/OpposingIdeas"/>
    <dgm:cxn modelId="{342C59B2-4B35-4BA1-B392-37CBF587F11A}" type="presOf" srcId="{979C09E0-9D0A-44A5-A724-B1D6BD3B20D4}" destId="{FFCD2FCD-1A34-4A5C-90B6-3EFAF520D347}" srcOrd="1" destOrd="0" presId="urn:microsoft.com/office/officeart/2009/3/layout/OpposingIdeas"/>
    <dgm:cxn modelId="{9D56ABBD-C5F7-4A61-B187-7B7677AFB0C5}" type="presOf" srcId="{91A061EA-4026-43F4-B5C3-1B4DF90982AC}" destId="{B370C16B-84F9-4A21-9C89-C65CFE232E48}" srcOrd="0" destOrd="0" presId="urn:microsoft.com/office/officeart/2009/3/layout/OpposingIdeas"/>
    <dgm:cxn modelId="{C75D38BF-32D5-44DE-BBDF-5DA1E5AD2957}" srcId="{27FEEAE6-A32E-437F-9EED-566876AA1B02}" destId="{979C09E0-9D0A-44A5-A724-B1D6BD3B20D4}" srcOrd="0" destOrd="0" parTransId="{B2FDC6E3-7F6A-4BDF-8310-13D2CCB64E56}" sibTransId="{A8F35925-197E-4626-ACD1-BAF9E32887CF}"/>
    <dgm:cxn modelId="{AFB762DB-2BDA-4D86-9784-DA965C82E1CB}" type="presOf" srcId="{979C09E0-9D0A-44A5-A724-B1D6BD3B20D4}" destId="{9ECF397F-062B-4521-85FB-C85C9DBFA6B6}" srcOrd="0" destOrd="0" presId="urn:microsoft.com/office/officeart/2009/3/layout/OpposingIdeas"/>
    <dgm:cxn modelId="{3A4DC7DF-5386-4D14-9BC5-B36242201300}" type="presOf" srcId="{C3473E29-47BF-4253-BB43-97D9DAE599BC}" destId="{8DAEBA5B-F37E-48EE-8636-F761A92DC9CF}" srcOrd="0" destOrd="0" presId="urn:microsoft.com/office/officeart/2009/3/layout/OpposingIdeas"/>
    <dgm:cxn modelId="{AFF45EEA-D602-44A2-8130-5082CA019824}" srcId="{979C09E0-9D0A-44A5-A724-B1D6BD3B20D4}" destId="{6BD95F56-13A1-47BC-AFBE-0F7BBFADA338}" srcOrd="0" destOrd="0" parTransId="{5E90F4D7-9B54-4F47-A96A-FFDAE407678B}" sibTransId="{EDD2A075-203C-428E-842A-5645AA0DE182}"/>
    <dgm:cxn modelId="{D835DD15-DA77-442D-96C8-E5485228CFDE}" type="presParOf" srcId="{52D04144-FE4E-44C4-8D1F-7D0C4F81ECA1}" destId="{B278E538-1E68-4409-BA0D-FA3C91180D03}" srcOrd="0" destOrd="0" presId="urn:microsoft.com/office/officeart/2009/3/layout/OpposingIdeas"/>
    <dgm:cxn modelId="{37AE0DDE-E42D-4A9C-9C1F-B9DB8752693B}" type="presParOf" srcId="{52D04144-FE4E-44C4-8D1F-7D0C4F81ECA1}" destId="{F4007F61-B3C5-4C09-8707-2546A8C89BC7}" srcOrd="1" destOrd="0" presId="urn:microsoft.com/office/officeart/2009/3/layout/OpposingIdeas"/>
    <dgm:cxn modelId="{E8B8D99D-00E4-4AE1-8994-4FEC10139633}" type="presParOf" srcId="{52D04144-FE4E-44C4-8D1F-7D0C4F81ECA1}" destId="{FAB5CC99-62BD-4D2D-B99F-793851C8CE26}" srcOrd="2" destOrd="0" presId="urn:microsoft.com/office/officeart/2009/3/layout/OpposingIdeas"/>
    <dgm:cxn modelId="{9248BDB5-E380-40FF-9DBA-E91108B64B35}" type="presParOf" srcId="{52D04144-FE4E-44C4-8D1F-7D0C4F81ECA1}" destId="{8DAEBA5B-F37E-48EE-8636-F761A92DC9CF}" srcOrd="3" destOrd="0" presId="urn:microsoft.com/office/officeart/2009/3/layout/OpposingIdeas"/>
    <dgm:cxn modelId="{7A47A732-DF85-4702-B775-D2BFC4F7245F}" type="presParOf" srcId="{52D04144-FE4E-44C4-8D1F-7D0C4F81ECA1}" destId="{9ECF397F-062B-4521-85FB-C85C9DBFA6B6}" srcOrd="4" destOrd="0" presId="urn:microsoft.com/office/officeart/2009/3/layout/OpposingIdeas"/>
    <dgm:cxn modelId="{FBCDACD6-44AB-4550-B7BE-A68AFF9BE9A0}" type="presParOf" srcId="{52D04144-FE4E-44C4-8D1F-7D0C4F81ECA1}" destId="{FFCD2FCD-1A34-4A5C-90B6-3EFAF520D347}" srcOrd="5" destOrd="0" presId="urn:microsoft.com/office/officeart/2009/3/layout/OpposingIdeas"/>
    <dgm:cxn modelId="{7A7F4EEA-C5F0-4498-81B1-3AA54E73A33F}" type="presParOf" srcId="{52D04144-FE4E-44C4-8D1F-7D0C4F81ECA1}" destId="{B370C16B-84F9-4A21-9C89-C65CFE232E48}" srcOrd="6" destOrd="0" presId="urn:microsoft.com/office/officeart/2009/3/layout/OpposingIdeas"/>
    <dgm:cxn modelId="{D43C8F78-AA67-4782-BF99-EBD92ACB79FD}" type="presParOf" srcId="{52D04144-FE4E-44C4-8D1F-7D0C4F81ECA1}" destId="{18695AD6-1235-4F52-8936-AB37635DCDDA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8E538-1E68-4409-BA0D-FA3C91180D03}">
      <dsp:nvSpPr>
        <dsp:cNvPr id="0" name=""/>
        <dsp:cNvSpPr/>
      </dsp:nvSpPr>
      <dsp:spPr>
        <a:xfrm>
          <a:off x="993378" y="909604"/>
          <a:ext cx="5960268" cy="3205228"/>
        </a:xfrm>
        <a:prstGeom prst="round2DiagRect">
          <a:avLst>
            <a:gd name="adj1" fmla="val 0"/>
            <a:gd name="adj2" fmla="val 1667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07F61-B3C5-4C09-8707-2546A8C89BC7}">
      <dsp:nvSpPr>
        <dsp:cNvPr id="0" name=""/>
        <dsp:cNvSpPr/>
      </dsp:nvSpPr>
      <dsp:spPr>
        <a:xfrm>
          <a:off x="3973512" y="1249552"/>
          <a:ext cx="794" cy="2525331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B5CC99-62BD-4D2D-B99F-793851C8CE26}">
      <dsp:nvSpPr>
        <dsp:cNvPr id="0" name=""/>
        <dsp:cNvSpPr/>
      </dsp:nvSpPr>
      <dsp:spPr>
        <a:xfrm>
          <a:off x="1192053" y="1152424"/>
          <a:ext cx="2582783" cy="271958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solidFill>
                <a:schemeClr val="bg1"/>
              </a:solidFill>
            </a:rPr>
            <a:t>Estențial pentru activitate socio-economică zilnică</a:t>
          </a:r>
          <a:r>
            <a:rPr lang="en-US" sz="1800" kern="1200" dirty="0">
              <a:solidFill>
                <a:schemeClr val="bg1"/>
              </a:solidFill>
            </a:rPr>
            <a:t>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Motor al </a:t>
          </a:r>
          <a:r>
            <a:rPr lang="en-US" sz="1800" kern="1200" dirty="0" err="1">
              <a:solidFill>
                <a:schemeClr val="bg1"/>
              </a:solidFill>
            </a:rPr>
            <a:t>creșterii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economice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și</a:t>
          </a:r>
          <a:r>
            <a:rPr lang="en-US" sz="1800" kern="1200" dirty="0">
              <a:solidFill>
                <a:schemeClr val="bg1"/>
              </a:solidFill>
            </a:rPr>
            <a:t> al </a:t>
          </a:r>
          <a:r>
            <a:rPr lang="en-US" sz="1800" kern="1200" dirty="0" err="1">
              <a:solidFill>
                <a:schemeClr val="bg1"/>
              </a:solidFill>
            </a:rPr>
            <a:t>ocupării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forței</a:t>
          </a:r>
          <a:r>
            <a:rPr lang="en-US" sz="1800" kern="1200" dirty="0">
              <a:solidFill>
                <a:schemeClr val="bg1"/>
              </a:solidFill>
            </a:rPr>
            <a:t> de </a:t>
          </a:r>
          <a:r>
            <a:rPr lang="en-US" sz="1800" kern="1200" dirty="0" err="1">
              <a:solidFill>
                <a:schemeClr val="bg1"/>
              </a:solidFill>
            </a:rPr>
            <a:t>muncă</a:t>
          </a:r>
          <a:r>
            <a:rPr lang="en-US" sz="1800" kern="1200" dirty="0">
              <a:solidFill>
                <a:schemeClr val="bg1"/>
              </a:solidFill>
            </a:rPr>
            <a:t>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bg1"/>
              </a:solidFill>
            </a:rPr>
            <a:t>Interdependență</a:t>
          </a:r>
          <a:r>
            <a:rPr lang="en-US" sz="1800" kern="1200" dirty="0">
              <a:solidFill>
                <a:schemeClr val="bg1"/>
              </a:solidFill>
            </a:rPr>
            <a:t> cu </a:t>
          </a:r>
          <a:r>
            <a:rPr lang="en-US" sz="1800" kern="1200" dirty="0" err="1">
              <a:solidFill>
                <a:schemeClr val="bg1"/>
              </a:solidFill>
            </a:rPr>
            <a:t>alte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sectoare</a:t>
          </a:r>
          <a:r>
            <a:rPr lang="en-US" sz="1800" kern="1200" dirty="0">
              <a:solidFill>
                <a:schemeClr val="bg1"/>
              </a:solidFill>
            </a:rPr>
            <a:t>, cum </a:t>
          </a:r>
          <a:r>
            <a:rPr lang="en-US" sz="1800" kern="1200" dirty="0" err="1">
              <a:solidFill>
                <a:schemeClr val="bg1"/>
              </a:solidFill>
            </a:rPr>
            <a:t>ar</a:t>
          </a:r>
          <a:r>
            <a:rPr lang="en-US" sz="1800" kern="1200" dirty="0">
              <a:solidFill>
                <a:schemeClr val="bg1"/>
              </a:solidFill>
            </a:rPr>
            <a:t> fi </a:t>
          </a:r>
          <a:r>
            <a:rPr lang="en-US" sz="1800" kern="1200" dirty="0" err="1">
              <a:solidFill>
                <a:schemeClr val="bg1"/>
              </a:solidFill>
            </a:rPr>
            <a:t>comerțul</a:t>
          </a:r>
          <a:r>
            <a:rPr lang="en-US" sz="1800" kern="1200" dirty="0">
              <a:solidFill>
                <a:schemeClr val="bg1"/>
              </a:solidFill>
            </a:rPr>
            <a:t> cu </a:t>
          </a:r>
          <a:r>
            <a:rPr lang="en-US" sz="1800" kern="1200" dirty="0" err="1">
              <a:solidFill>
                <a:schemeClr val="bg1"/>
              </a:solidFill>
            </a:rPr>
            <a:t>amănuntul</a:t>
          </a:r>
          <a:r>
            <a:rPr lang="en-US" sz="1800" kern="1200" dirty="0">
              <a:solidFill>
                <a:schemeClr val="bg1"/>
              </a:solidFill>
            </a:rPr>
            <a:t>, </a:t>
          </a:r>
          <a:r>
            <a:rPr lang="en-US" sz="1800" kern="1200" dirty="0" err="1">
              <a:solidFill>
                <a:schemeClr val="bg1"/>
              </a:solidFill>
            </a:rPr>
            <a:t>serviciile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poștale</a:t>
          </a:r>
          <a:r>
            <a:rPr lang="en-US" sz="1800" kern="1200" dirty="0">
              <a:solidFill>
                <a:schemeClr val="bg1"/>
              </a:solidFill>
            </a:rPr>
            <a:t>, </a:t>
          </a:r>
          <a:r>
            <a:rPr lang="en-US" sz="1800" kern="1200" dirty="0" err="1">
              <a:solidFill>
                <a:schemeClr val="bg1"/>
              </a:solidFill>
            </a:rPr>
            <a:t>depozitarea</a:t>
          </a:r>
          <a:r>
            <a:rPr lang="en-US" sz="1800" kern="1200" dirty="0">
              <a:solidFill>
                <a:schemeClr val="bg1"/>
              </a:solidFill>
            </a:rPr>
            <a:t> etc.</a:t>
          </a:r>
          <a:endParaRPr lang="el-GR" sz="1800" kern="1200" dirty="0">
            <a:solidFill>
              <a:schemeClr val="bg1"/>
            </a:solidFill>
          </a:endParaRPr>
        </a:p>
      </dsp:txBody>
      <dsp:txXfrm>
        <a:off x="1192053" y="1152424"/>
        <a:ext cx="2582783" cy="2719588"/>
      </dsp:txXfrm>
    </dsp:sp>
    <dsp:sp modelId="{8DAEBA5B-F37E-48EE-8636-F761A92DC9CF}">
      <dsp:nvSpPr>
        <dsp:cNvPr id="0" name=""/>
        <dsp:cNvSpPr/>
      </dsp:nvSpPr>
      <dsp:spPr>
        <a:xfrm>
          <a:off x="4172188" y="1157836"/>
          <a:ext cx="2582783" cy="271958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bg1"/>
              </a:solidFill>
            </a:rPr>
            <a:t>Efectul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asupra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congestionării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și</a:t>
          </a:r>
          <a:r>
            <a:rPr lang="en-US" sz="1800" kern="1200" dirty="0">
              <a:solidFill>
                <a:schemeClr val="bg1"/>
              </a:solidFill>
            </a:rPr>
            <a:t> a </a:t>
          </a:r>
          <a:r>
            <a:rPr lang="en-US" sz="1800" kern="1200" dirty="0" err="1">
              <a:solidFill>
                <a:schemeClr val="bg1"/>
              </a:solidFill>
            </a:rPr>
            <a:t>eficienței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generale</a:t>
          </a:r>
          <a:r>
            <a:rPr lang="en-US" sz="1800" kern="1200" dirty="0">
              <a:solidFill>
                <a:schemeClr val="bg1"/>
              </a:solidFill>
            </a:rPr>
            <a:t> a </a:t>
          </a:r>
          <a:r>
            <a:rPr lang="en-US" sz="1800" kern="1200" dirty="0" err="1">
              <a:solidFill>
                <a:schemeClr val="bg1"/>
              </a:solidFill>
            </a:rPr>
            <a:t>sistemului</a:t>
          </a:r>
          <a:r>
            <a:rPr lang="en-US" sz="1800" kern="1200" dirty="0">
              <a:solidFill>
                <a:schemeClr val="bg1"/>
              </a:solidFill>
            </a:rPr>
            <a:t> de transport.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schemeClr val="bg1"/>
              </a:solidFill>
            </a:rPr>
            <a:t>Contabilizarea poluării aerului, a zgomotului, a accidentelor etc.</a:t>
          </a:r>
          <a:endParaRPr lang="en-US" sz="1800" kern="1200" dirty="0">
            <a:solidFill>
              <a:schemeClr val="bg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Sub </a:t>
          </a:r>
          <a:r>
            <a:rPr lang="en-US" sz="1800" kern="1200" dirty="0" err="1">
              <a:solidFill>
                <a:schemeClr val="bg1"/>
              </a:solidFill>
            </a:rPr>
            <a:t>rezerva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întreruperii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serviciilor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rețelei</a:t>
          </a:r>
          <a:r>
            <a:rPr lang="en-US" sz="1800" kern="1200" dirty="0">
              <a:solidFill>
                <a:schemeClr val="bg1"/>
              </a:solidFill>
            </a:rPr>
            <a:t> de transport. </a:t>
          </a:r>
          <a:endParaRPr lang="el-GR" sz="1800" kern="1200" dirty="0">
            <a:solidFill>
              <a:schemeClr val="bg1"/>
            </a:solidFill>
          </a:endParaRPr>
        </a:p>
      </dsp:txBody>
      <dsp:txXfrm>
        <a:off x="4172188" y="1157836"/>
        <a:ext cx="2582783" cy="2719588"/>
      </dsp:txXfrm>
    </dsp:sp>
    <dsp:sp modelId="{FFCD2FCD-1A34-4A5C-90B6-3EFAF520D347}">
      <dsp:nvSpPr>
        <dsp:cNvPr id="0" name=""/>
        <dsp:cNvSpPr/>
      </dsp:nvSpPr>
      <dsp:spPr>
        <a:xfrm rot="16200000">
          <a:off x="-1251617" y="1335632"/>
          <a:ext cx="3496613" cy="993378"/>
        </a:xfrm>
        <a:prstGeom prst="rightArrow">
          <a:avLst>
            <a:gd name="adj1" fmla="val 49830"/>
            <a:gd name="adj2" fmla="val 6066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200" kern="1200" dirty="0"/>
            <a:t>Impact Pozitiv</a:t>
          </a:r>
          <a:endParaRPr lang="el-GR" sz="2200" kern="1200" dirty="0"/>
        </a:p>
      </dsp:txBody>
      <dsp:txXfrm>
        <a:off x="-1101483" y="1734955"/>
        <a:ext cx="3196346" cy="495000"/>
      </dsp:txXfrm>
    </dsp:sp>
    <dsp:sp modelId="{18695AD6-1235-4F52-8936-AB37635DCDDA}">
      <dsp:nvSpPr>
        <dsp:cNvPr id="0" name=""/>
        <dsp:cNvSpPr/>
      </dsp:nvSpPr>
      <dsp:spPr>
        <a:xfrm rot="5400000">
          <a:off x="5702029" y="2695426"/>
          <a:ext cx="3496613" cy="993378"/>
        </a:xfrm>
        <a:prstGeom prst="rightArrow">
          <a:avLst>
            <a:gd name="adj1" fmla="val 49830"/>
            <a:gd name="adj2" fmla="val 60660"/>
          </a:avLst>
        </a:prstGeom>
        <a:solidFill>
          <a:schemeClr val="accent6">
            <a:tint val="50000"/>
            <a:hueOff val="44616"/>
            <a:satOff val="-2378"/>
            <a:lumOff val="122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200" kern="1200" dirty="0"/>
            <a:t>Impact Negativ</a:t>
          </a:r>
          <a:endParaRPr lang="el-GR" sz="2200" kern="1200" dirty="0"/>
        </a:p>
      </dsp:txBody>
      <dsp:txXfrm>
        <a:off x="5852163" y="2794482"/>
        <a:ext cx="3196346" cy="49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0ECE-0644-4EA5-9CC8-2F5A48B76F28}" type="datetimeFigureOut">
              <a:rPr lang="hu-HU" smtClean="0"/>
              <a:t>2024. 08. 20.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5FE14-3975-4FC4-B435-3115319CF5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913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C9B8-46D8-49AC-BAC4-A2DF17DA585D}" type="datetime1">
              <a:rPr lang="hu-HU" smtClean="0"/>
              <a:t>2024. 08. 20.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59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CDBB-F3F4-4B77-88BD-5026BF11E1EA}" type="datetime1">
              <a:rPr lang="hu-HU" smtClean="0"/>
              <a:t>2024. 08. 20.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564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57E0-3BD1-4FFD-8397-4E4EA41291DF}" type="datetime1">
              <a:rPr lang="hu-HU" smtClean="0"/>
              <a:t>2024. 08. 20.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635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CE85-88C5-4121-9D0D-99C7D4477258}" type="datetime1">
              <a:rPr lang="hu-HU" smtClean="0"/>
              <a:t>2024. 08. 20.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674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2EB4-5447-4A14-92AD-84B1F7622282}" type="datetime1">
              <a:rPr lang="hu-HU" smtClean="0"/>
              <a:t>2024. 08. 20.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114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AD34-5AFC-44DF-BD54-1E894C5E01C9}" type="datetime1">
              <a:rPr lang="hu-HU" smtClean="0"/>
              <a:t>2024. 08. 20.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822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781B-D402-42B1-BEDE-7D42604A1ADE}" type="datetime1">
              <a:rPr lang="hu-HU" smtClean="0"/>
              <a:t>2024. 08. 20.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547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C042-C8B6-40F6-8468-DF8409187B43}" type="datetime1">
              <a:rPr lang="hu-HU" smtClean="0"/>
              <a:t>2024. 08. 20.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790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B406-ED03-4ADA-86FB-8CCB1CAE1456}" type="datetime1">
              <a:rPr lang="hu-HU" smtClean="0"/>
              <a:t>2024. 08. 20.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889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1F14E-8356-44BD-B5E0-DB96E27E0DEA}" type="datetime1">
              <a:rPr lang="hu-HU" smtClean="0"/>
              <a:t>2024. 08. 20.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434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EA61-D0CB-418F-8DFE-B9570024F635}" type="datetime1">
              <a:rPr lang="hu-HU" smtClean="0"/>
              <a:t>2024. 08. 20.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741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55902-6148-4934-B25F-565967A0BB73}" type="datetime1">
              <a:rPr lang="hu-HU" smtClean="0"/>
              <a:t>2024. 08. 20.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A. Governance – 3. Planning for sustainable cities with green urban logistics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013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umps-up.eu/fileadmin/user_upload/Tools_and_Resources/Publications_and_reports/Guidelines/guidelines_for_developing_and_implementing_a_sump.pdf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velogtool.imet.gr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velogtool.imet.gr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velogtool.imet.gr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urban-mobility-observatory.transport.ec.europa.eu/document/download/9b248341-5a2e-4706-9dc2-5fa334fdcf58_en?filename=sustainable_urban_logistics_planning.pdf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europe.eu/good-practices/multi-stakeholder-collaboration-within-logistics-innovation-ecosystem-facilitates-carbon-neutrality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europe.eu/good-practices/multi-stakeholder-collaboration-within-logistics-innovation-ecosystem-facilitates-carbon-neutrality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-evOxsOsyn0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sustainabledevelopment.un.org/content/documents/12453HLAG-ST%20brochure%20web.pdf" TargetMode="External"/><Relationship Id="rId7" Type="http://schemas.openxmlformats.org/officeDocument/2006/relationships/hyperlink" Target="https://www.etp-logistics.eu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laads.eu/best-practices-radar/" TargetMode="External"/><Relationship Id="rId5" Type="http://schemas.openxmlformats.org/officeDocument/2006/relationships/hyperlink" Target="https://www.interregeurope.eu/sites/default/files/inline/Sustainable_urban_logistics.pdf" TargetMode="External"/><Relationship Id="rId4" Type="http://schemas.openxmlformats.org/officeDocument/2006/relationships/hyperlink" Target="https://urban-mobility-observatory.transport.ec.europa.eu/document/download/9b248341-5a2e-4706-9dc2-5fa334fdcf58_en?filename=sustainable_urban_logistics_planning.pdf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cím 2"/>
          <p:cNvSpPr txBox="1">
            <a:spLocks/>
          </p:cNvSpPr>
          <p:nvPr/>
        </p:nvSpPr>
        <p:spPr>
          <a:xfrm>
            <a:off x="127053" y="2631234"/>
            <a:ext cx="7176397" cy="19594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o-RO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Subiectul</a:t>
            </a:r>
            <a:r>
              <a:rPr lang="en-US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l-GR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3</a:t>
            </a:r>
            <a:r>
              <a:rPr lang="en-US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it-IT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Planificarea pentru orașe durabile cu ajutorul logisticii urbane ecologice</a:t>
            </a:r>
            <a:endParaRPr lang="hu-HU" sz="2400" b="1" dirty="0">
              <a:solidFill>
                <a:srgbClr val="FFFFFF"/>
              </a:solidFill>
              <a:latin typeface="Trebuchet MS" panose="020B0603020202020204" pitchFamily="34" charset="0"/>
              <a:ea typeface="MS UI Gothic" panose="020B0600070205080204" pitchFamily="34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28D72C-7668-B1FE-7769-9A2B7FEF9363}"/>
              </a:ext>
            </a:extLst>
          </p:cNvPr>
          <p:cNvSpPr txBox="1"/>
          <p:nvPr/>
        </p:nvSpPr>
        <p:spPr>
          <a:xfrm>
            <a:off x="0" y="167951"/>
            <a:ext cx="12192000" cy="578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Module A: G</a:t>
            </a:r>
            <a:r>
              <a:rPr lang="ro-RO" sz="2400" b="1" dirty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uvernanță</a:t>
            </a:r>
            <a:endParaRPr lang="el-GR" sz="2400" b="1" dirty="0">
              <a:solidFill>
                <a:srgbClr val="59A63E"/>
              </a:solidFill>
              <a:latin typeface="Trebuchet MS" panose="020B0603020202020204" pitchFamily="34" charset="0"/>
              <a:ea typeface="MS UI Gothic" panose="020B0600070205080204" pitchFamily="34" charset="-128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275F68-7183-1A17-C852-B0AEA9E3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</a:t>
            </a:fld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63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10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231F46FA-7FED-2A03-3C6D-D61AFE6BF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4950" y="1120161"/>
            <a:ext cx="2895600" cy="50177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400" dirty="0"/>
              <a:t>Patru faze în procesul PMUD</a:t>
            </a:r>
            <a:r>
              <a:rPr lang="en-US" sz="2400" dirty="0"/>
              <a:t>:</a:t>
            </a:r>
          </a:p>
          <a:p>
            <a:r>
              <a:rPr lang="ro-RO" sz="2400" dirty="0"/>
              <a:t>Pregătire și analiză</a:t>
            </a:r>
            <a:endParaRPr lang="en-US" sz="2400" dirty="0"/>
          </a:p>
          <a:p>
            <a:r>
              <a:rPr lang="ro-RO" sz="2400" dirty="0"/>
              <a:t>Dezvoltarea strategiei</a:t>
            </a:r>
            <a:endParaRPr lang="en-US" sz="2400" dirty="0"/>
          </a:p>
          <a:p>
            <a:r>
              <a:rPr lang="ro-RO" sz="2400" dirty="0"/>
              <a:t>Plnificarea măsurătorilor</a:t>
            </a:r>
            <a:endParaRPr lang="en-US" sz="2400" dirty="0"/>
          </a:p>
          <a:p>
            <a:r>
              <a:rPr lang="ro-RO" sz="2400" dirty="0"/>
              <a:t>Implementare și monitorizare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o-RO" sz="2400" dirty="0"/>
              <a:t>Fiecare fază încorporează activități diferite ce acoperă managementul și gestionarea planului, cu obiective clare și puncte cheie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DABE8F-F688-E3C6-A81C-BCA1325C10B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52051" y="977574"/>
            <a:ext cx="7679608" cy="490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467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610821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11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231F46FA-7FED-2A03-3C6D-D61AFE6BF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659"/>
            <a:ext cx="5715615" cy="360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sz="2400" dirty="0"/>
              <a:t>Faza</a:t>
            </a:r>
            <a:r>
              <a:rPr lang="en-US" sz="2400" dirty="0"/>
              <a:t> 1: </a:t>
            </a:r>
            <a:r>
              <a:rPr lang="en-US" sz="2400" dirty="0" err="1"/>
              <a:t>Pr</a:t>
            </a:r>
            <a:r>
              <a:rPr lang="ro-RO" sz="2400" dirty="0"/>
              <a:t>egătire și analiză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6622359-7543-EECD-ECDF-D49AEFF61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173284"/>
            <a:ext cx="6500423" cy="45114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6C0FFD-1FCB-AA59-3211-9A35061D78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4709" y="1525195"/>
            <a:ext cx="5832516" cy="13791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E34791F-323D-E67D-FEAE-678D56A2AE0E}"/>
              </a:ext>
            </a:extLst>
          </p:cNvPr>
          <p:cNvSpPr txBox="1"/>
          <p:nvPr/>
        </p:nvSpPr>
        <p:spPr>
          <a:xfrm>
            <a:off x="6254709" y="11430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Metoda cartografierii persoanelor intersate</a:t>
            </a:r>
            <a:r>
              <a:rPr lang="en-GB" dirty="0"/>
              <a:t> </a:t>
            </a:r>
            <a:endParaRPr lang="el-GR" dirty="0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D86DC74-58E3-178B-27C7-54A6E2C987B1}"/>
              </a:ext>
            </a:extLst>
          </p:cNvPr>
          <p:cNvSpPr/>
          <p:nvPr/>
        </p:nvSpPr>
        <p:spPr>
          <a:xfrm>
            <a:off x="5880116" y="2438400"/>
            <a:ext cx="282559" cy="266700"/>
          </a:xfrm>
          <a:prstGeom prst="rightArrow">
            <a:avLst/>
          </a:prstGeom>
          <a:solidFill>
            <a:srgbClr val="ECCB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4404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352778" y="164144"/>
            <a:ext cx="9028289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0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0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[3]</a:t>
            </a:r>
            <a:endParaRPr lang="hu-HU" sz="20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12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231F46FA-7FED-2A03-3C6D-D61AFE6BF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778" y="1193984"/>
            <a:ext cx="5666488" cy="1549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000" dirty="0"/>
              <a:t>Faza</a:t>
            </a:r>
            <a:r>
              <a:rPr lang="en-US" sz="2000" dirty="0"/>
              <a:t> 1: </a:t>
            </a:r>
            <a:r>
              <a:rPr lang="ro-RO" sz="2000" dirty="0"/>
              <a:t>Pregătire și analiză</a:t>
            </a:r>
            <a:endParaRPr lang="en-US" sz="2000" dirty="0"/>
          </a:p>
          <a:p>
            <a:pPr marL="0" indent="0">
              <a:buNone/>
            </a:pPr>
            <a:r>
              <a:rPr lang="ro-RO" sz="2000" i="1" dirty="0"/>
              <a:t>Categorii și abordarea persoanelor interesate cheie</a:t>
            </a:r>
            <a:endParaRPr lang="en-US" sz="2000" i="1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53CD3CD-8291-4BCA-22A1-FA8ACF125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265" y="136525"/>
            <a:ext cx="6172735" cy="5791702"/>
          </a:xfrm>
          <a:prstGeom prst="rect">
            <a:avLst/>
          </a:prstGeom>
        </p:spPr>
      </p:pic>
      <p:sp>
        <p:nvSpPr>
          <p:cNvPr id="10" name="Tartalom helye 2">
            <a:extLst>
              <a:ext uri="{FF2B5EF4-FFF2-40B4-BE49-F238E27FC236}">
                <a16:creationId xmlns:a16="http://schemas.microsoft.com/office/drawing/2014/main" id="{558826E7-6C7F-4E71-2197-12D7B2926883}"/>
              </a:ext>
            </a:extLst>
          </p:cNvPr>
          <p:cNvSpPr txBox="1">
            <a:spLocks/>
          </p:cNvSpPr>
          <p:nvPr/>
        </p:nvSpPr>
        <p:spPr>
          <a:xfrm>
            <a:off x="257175" y="1970088"/>
            <a:ext cx="5762090" cy="4289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400" dirty="0"/>
              <a:t>Linii pentru abordarea persoanelor interesate:</a:t>
            </a:r>
            <a:endParaRPr lang="en-US" sz="2400" dirty="0"/>
          </a:p>
          <a:p>
            <a:r>
              <a:rPr lang="en-US" sz="2400" dirty="0" err="1"/>
              <a:t>Activitățile</a:t>
            </a:r>
            <a:r>
              <a:rPr lang="en-US" sz="2400" dirty="0"/>
              <a:t> de </a:t>
            </a:r>
            <a:r>
              <a:rPr lang="en-US" sz="2400" dirty="0" err="1"/>
              <a:t>implicare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schimbul</a:t>
            </a:r>
            <a:r>
              <a:rPr lang="en-US" sz="2400" dirty="0"/>
              <a:t> de </a:t>
            </a:r>
            <a:r>
              <a:rPr lang="en-US" sz="2400" dirty="0" err="1"/>
              <a:t>informații</a:t>
            </a:r>
            <a:r>
              <a:rPr lang="en-US" sz="2400" dirty="0"/>
              <a:t> ca parte a </a:t>
            </a:r>
            <a:r>
              <a:rPr lang="en-US" sz="2400" dirty="0" err="1"/>
              <a:t>practicii</a:t>
            </a:r>
            <a:r>
              <a:rPr lang="en-US" sz="2400" dirty="0"/>
              <a:t> standard de </a:t>
            </a:r>
            <a:r>
              <a:rPr lang="en-US" sz="2400" dirty="0" err="1"/>
              <a:t>planificare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Identificarea</a:t>
            </a:r>
            <a:r>
              <a:rPr lang="en-US" sz="2400" dirty="0"/>
              <a:t> </a:t>
            </a:r>
            <a:r>
              <a:rPr lang="en-US" sz="2400" dirty="0" err="1"/>
              <a:t>etapelor</a:t>
            </a:r>
            <a:r>
              <a:rPr lang="en-US" sz="2400" dirty="0"/>
              <a:t> de </a:t>
            </a:r>
            <a:r>
              <a:rPr lang="en-US" sz="2400" dirty="0" err="1"/>
              <a:t>planificare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care </a:t>
            </a:r>
            <a:r>
              <a:rPr lang="en-US" sz="2400" dirty="0" err="1"/>
              <a:t>vor</a:t>
            </a:r>
            <a:r>
              <a:rPr lang="en-US" sz="2400" dirty="0"/>
              <a:t> fi implicate </a:t>
            </a:r>
            <a:r>
              <a:rPr lang="en-US" sz="2400" dirty="0" err="1"/>
              <a:t>părțile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cetățenii</a:t>
            </a:r>
            <a:r>
              <a:rPr lang="en-US" sz="2400" dirty="0"/>
              <a:t>, </a:t>
            </a:r>
            <a:r>
              <a:rPr lang="en-US" sz="2400" dirty="0" err="1"/>
              <a:t>precum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a </a:t>
            </a:r>
            <a:r>
              <a:rPr lang="en-US" sz="2400" dirty="0" err="1"/>
              <a:t>metodelor</a:t>
            </a:r>
            <a:r>
              <a:rPr lang="en-US" sz="2400" dirty="0"/>
              <a:t> de </a:t>
            </a:r>
            <a:r>
              <a:rPr lang="en-US" sz="2400" dirty="0" err="1"/>
              <a:t>participare</a:t>
            </a:r>
            <a:r>
              <a:rPr lang="en-US" sz="2400" dirty="0"/>
              <a:t> </a:t>
            </a:r>
            <a:r>
              <a:rPr lang="en-US" sz="2400" dirty="0" err="1"/>
              <a:t>adecvate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dintre</a:t>
            </a:r>
            <a:r>
              <a:rPr lang="en-US" sz="2400" dirty="0"/>
              <a:t> </a:t>
            </a:r>
            <a:r>
              <a:rPr lang="en-US" sz="2400" dirty="0" err="1"/>
              <a:t>acestea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Înființarea</a:t>
            </a:r>
            <a:r>
              <a:rPr lang="en-US" sz="2400" dirty="0"/>
              <a:t> </a:t>
            </a:r>
            <a:r>
              <a:rPr lang="en-US" sz="2400" dirty="0" err="1"/>
              <a:t>unui</a:t>
            </a:r>
            <a:r>
              <a:rPr lang="en-US" sz="2400" dirty="0"/>
              <a:t> "</a:t>
            </a:r>
            <a:r>
              <a:rPr lang="en-US" sz="2400" dirty="0" err="1"/>
              <a:t>grup</a:t>
            </a:r>
            <a:r>
              <a:rPr lang="en-US" sz="2400" dirty="0"/>
              <a:t> director" permanent format din </a:t>
            </a:r>
            <a:r>
              <a:rPr lang="en-US" sz="2400" dirty="0" err="1"/>
              <a:t>principalele</a:t>
            </a:r>
            <a:r>
              <a:rPr lang="en-US" sz="2400" dirty="0"/>
              <a:t> </a:t>
            </a:r>
            <a:r>
              <a:rPr lang="en-US" sz="2400" dirty="0" err="1"/>
              <a:t>părți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, care </a:t>
            </a:r>
            <a:r>
              <a:rPr lang="en-US" sz="2400" dirty="0" err="1"/>
              <a:t>să</a:t>
            </a:r>
            <a:r>
              <a:rPr lang="en-US" sz="2400" dirty="0"/>
              <a:t> </a:t>
            </a:r>
            <a:r>
              <a:rPr lang="en-US" sz="2400" dirty="0" err="1"/>
              <a:t>participe</a:t>
            </a:r>
            <a:r>
              <a:rPr lang="en-US" sz="2400" dirty="0"/>
              <a:t> la </a:t>
            </a:r>
            <a:r>
              <a:rPr lang="en-US" sz="2400" dirty="0" err="1"/>
              <a:t>ședințe</a:t>
            </a:r>
            <a:r>
              <a:rPr lang="en-US" sz="2400" dirty="0"/>
              <a:t> de </a:t>
            </a:r>
            <a:r>
              <a:rPr lang="en-US" sz="2400" dirty="0" err="1"/>
              <a:t>informare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la </a:t>
            </a:r>
            <a:r>
              <a:rPr lang="en-US" sz="2400" dirty="0" err="1"/>
              <a:t>colectarea</a:t>
            </a:r>
            <a:r>
              <a:rPr lang="en-US" sz="2400" dirty="0"/>
              <a:t> feedback-</a:t>
            </a:r>
            <a:r>
              <a:rPr lang="en-US" sz="2400" dirty="0" err="1"/>
              <a:t>ului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cadrul</a:t>
            </a:r>
            <a:r>
              <a:rPr lang="en-US" sz="2400" dirty="0"/>
              <a:t> </a:t>
            </a:r>
            <a:r>
              <a:rPr lang="en-US" sz="2400" dirty="0" err="1"/>
              <a:t>deciziilor-cheie</a:t>
            </a:r>
            <a:r>
              <a:rPr lang="en-US" sz="2400" dirty="0"/>
              <a:t>. </a:t>
            </a:r>
            <a:r>
              <a:rPr lang="en-US" sz="2400" dirty="0" err="1"/>
              <a:t>Cartografierea</a:t>
            </a:r>
            <a:r>
              <a:rPr lang="en-US" sz="2400" dirty="0"/>
              <a:t> </a:t>
            </a:r>
            <a:r>
              <a:rPr lang="en-US" sz="2400" dirty="0" err="1"/>
              <a:t>părților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a </a:t>
            </a:r>
            <a:r>
              <a:rPr lang="en-US" sz="2400" dirty="0" err="1"/>
              <a:t>defini</a:t>
            </a:r>
            <a:r>
              <a:rPr lang="en-US" sz="2400" dirty="0"/>
              <a:t> </a:t>
            </a:r>
            <a:r>
              <a:rPr lang="en-US" sz="2400" dirty="0" err="1"/>
              <a:t>părțile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Asigurarea</a:t>
            </a:r>
            <a:r>
              <a:rPr lang="en-US" sz="2400" dirty="0"/>
              <a:t> </a:t>
            </a:r>
            <a:r>
              <a:rPr lang="en-US" sz="2400" dirty="0" err="1"/>
              <a:t>reprezentării</a:t>
            </a:r>
            <a:r>
              <a:rPr lang="en-US" sz="2400" dirty="0"/>
              <a:t> </a:t>
            </a:r>
            <a:r>
              <a:rPr lang="en-US" sz="2400" dirty="0" err="1"/>
              <a:t>părților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 din </a:t>
            </a:r>
            <a:r>
              <a:rPr lang="en-US" sz="2400" dirty="0" err="1"/>
              <a:t>întreaga</a:t>
            </a:r>
            <a:r>
              <a:rPr lang="en-US" sz="2400" dirty="0"/>
              <a:t> </a:t>
            </a:r>
            <a:r>
              <a:rPr lang="en-US" sz="2400" dirty="0" err="1"/>
              <a:t>zonă</a:t>
            </a:r>
            <a:r>
              <a:rPr lang="en-US" sz="2400" dirty="0"/>
              <a:t> de </a:t>
            </a:r>
            <a:r>
              <a:rPr lang="en-US" sz="2400" dirty="0" err="1"/>
              <a:t>planificare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cadrul</a:t>
            </a:r>
            <a:r>
              <a:rPr lang="en-US" sz="2400" dirty="0"/>
              <a:t> </a:t>
            </a:r>
            <a:r>
              <a:rPr lang="en-US" sz="2400" dirty="0" err="1"/>
              <a:t>grupului</a:t>
            </a:r>
            <a:r>
              <a:rPr lang="en-US" sz="2400" dirty="0"/>
              <a:t> director.</a:t>
            </a:r>
          </a:p>
          <a:p>
            <a:r>
              <a:rPr lang="it-IT" sz="2400" dirty="0"/>
              <a:t>Elaborarea unei strategii și a unui calendar de comunicare și implicare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Utilizarea</a:t>
            </a:r>
            <a:r>
              <a:rPr lang="en-US" sz="2400" dirty="0"/>
              <a:t> </a:t>
            </a:r>
            <a:r>
              <a:rPr lang="en-US" sz="2400" dirty="0" err="1"/>
              <a:t>unei</a:t>
            </a:r>
            <a:r>
              <a:rPr lang="en-US" sz="2400" dirty="0"/>
              <a:t> </a:t>
            </a:r>
            <a:r>
              <a:rPr lang="en-US" sz="2400" dirty="0" err="1"/>
              <a:t>combinații</a:t>
            </a:r>
            <a:r>
              <a:rPr lang="en-US" sz="2400" dirty="0"/>
              <a:t> de </a:t>
            </a:r>
            <a:r>
              <a:rPr lang="en-US" sz="2400" dirty="0" err="1"/>
              <a:t>instrumente</a:t>
            </a:r>
            <a:r>
              <a:rPr lang="en-US" sz="2400" dirty="0"/>
              <a:t> (</a:t>
            </a:r>
            <a:r>
              <a:rPr lang="en-US" sz="2400" dirty="0" err="1"/>
              <a:t>convenționale</a:t>
            </a:r>
            <a:r>
              <a:rPr lang="en-US" sz="2400" dirty="0"/>
              <a:t>, cum </a:t>
            </a:r>
            <a:r>
              <a:rPr lang="en-US" sz="2400" dirty="0" err="1"/>
              <a:t>ar</a:t>
            </a:r>
            <a:r>
              <a:rPr lang="en-US" sz="2400" dirty="0"/>
              <a:t> fi </a:t>
            </a:r>
            <a:r>
              <a:rPr lang="en-US" sz="2400" dirty="0" err="1"/>
              <a:t>articolele</a:t>
            </a:r>
            <a:r>
              <a:rPr lang="en-US" sz="2400" dirty="0"/>
              <a:t> </a:t>
            </a:r>
            <a:r>
              <a:rPr lang="en-US" sz="2400" dirty="0" err="1"/>
              <a:t>tipărite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anunțurile</a:t>
            </a:r>
            <a:r>
              <a:rPr lang="en-US" sz="2400" dirty="0"/>
              <a:t> de </a:t>
            </a:r>
            <a:r>
              <a:rPr lang="en-US" sz="2400" dirty="0" err="1"/>
              <a:t>pe</a:t>
            </a:r>
            <a:r>
              <a:rPr lang="en-US" sz="2400" dirty="0"/>
              <a:t> site-</a:t>
            </a:r>
            <a:r>
              <a:rPr lang="en-US" sz="2400" dirty="0" err="1"/>
              <a:t>ul</a:t>
            </a:r>
            <a:r>
              <a:rPr lang="en-US" sz="2400" dirty="0"/>
              <a:t> web, </a:t>
            </a:r>
            <a:r>
              <a:rPr lang="en-US" sz="2400" dirty="0" err="1"/>
              <a:t>dar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inovatoare</a:t>
            </a:r>
            <a:r>
              <a:rPr lang="en-US" sz="2400" dirty="0"/>
              <a:t>, cum </a:t>
            </a:r>
            <a:r>
              <a:rPr lang="en-US" sz="2400" dirty="0" err="1"/>
              <a:t>ar</a:t>
            </a:r>
            <a:r>
              <a:rPr lang="en-US" sz="2400" dirty="0"/>
              <a:t> fi social media, </a:t>
            </a:r>
            <a:r>
              <a:rPr lang="en-US" sz="2400" dirty="0" err="1"/>
              <a:t>videoclipuri</a:t>
            </a:r>
            <a:r>
              <a:rPr lang="en-US" sz="2400" dirty="0"/>
              <a:t> </a:t>
            </a:r>
            <a:r>
              <a:rPr lang="en-US" sz="2400" dirty="0" err="1"/>
              <a:t>scurte</a:t>
            </a:r>
            <a:r>
              <a:rPr lang="en-US" sz="2400" dirty="0"/>
              <a:t> etc.)</a:t>
            </a:r>
          </a:p>
        </p:txBody>
      </p:sp>
    </p:spTree>
    <p:extLst>
      <p:ext uri="{BB962C8B-B14F-4D97-AF65-F5344CB8AC3E}">
        <p14:creationId xmlns:p14="http://schemas.microsoft.com/office/powerpoint/2010/main" val="1479875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610821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13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231F46FA-7FED-2A03-3C6D-D61AFE6BF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659"/>
            <a:ext cx="5715615" cy="360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sz="2400" dirty="0"/>
              <a:t>Faza</a:t>
            </a:r>
            <a:r>
              <a:rPr lang="en-US" sz="2400" dirty="0"/>
              <a:t> 2: </a:t>
            </a:r>
            <a:r>
              <a:rPr lang="ro-RO" sz="2400" dirty="0"/>
              <a:t>Dezvoltarea strategiei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24915-8ED4-5693-4690-B3B0DC232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401904"/>
            <a:ext cx="6500423" cy="40541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9E2DE46-65BC-DD71-1F76-54575043D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001" y="3171825"/>
            <a:ext cx="5368999" cy="273439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922B99F-4D05-951A-094B-FD7F416E9136}"/>
              </a:ext>
            </a:extLst>
          </p:cNvPr>
          <p:cNvSpPr txBox="1"/>
          <p:nvPr/>
        </p:nvSpPr>
        <p:spPr>
          <a:xfrm>
            <a:off x="6823001" y="2050018"/>
            <a:ext cx="5210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Exemplu</a:t>
            </a:r>
            <a:r>
              <a:rPr lang="en-US" dirty="0"/>
              <a:t>: </a:t>
            </a:r>
            <a:r>
              <a:rPr lang="en-US" dirty="0" err="1"/>
              <a:t>Prezentare</a:t>
            </a:r>
            <a:r>
              <a:rPr lang="en-US" dirty="0"/>
              <a:t> </a:t>
            </a:r>
            <a:r>
              <a:rPr lang="en-US" dirty="0" err="1"/>
              <a:t>generală</a:t>
            </a:r>
            <a:r>
              <a:rPr lang="en-US" dirty="0"/>
              <a:t> a </a:t>
            </a:r>
            <a:r>
              <a:rPr lang="en-US" dirty="0" err="1"/>
              <a:t>principalilor</a:t>
            </a:r>
            <a:r>
              <a:rPr lang="en-US" dirty="0"/>
              <a:t> </a:t>
            </a:r>
            <a:r>
              <a:rPr lang="en-US" dirty="0" err="1"/>
              <a:t>indicatori</a:t>
            </a:r>
            <a:r>
              <a:rPr lang="en-US" dirty="0"/>
              <a:t> de impact strategic </a:t>
            </a:r>
            <a:r>
              <a:rPr lang="en-US" dirty="0" err="1"/>
              <a:t>cuantificabili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setului</a:t>
            </a:r>
            <a:r>
              <a:rPr lang="en-US" dirty="0"/>
              <a:t> </a:t>
            </a:r>
            <a:r>
              <a:rPr lang="en-US" dirty="0" err="1"/>
              <a:t>european</a:t>
            </a:r>
            <a:r>
              <a:rPr lang="en-US" dirty="0"/>
              <a:t> de </a:t>
            </a:r>
            <a:r>
              <a:rPr lang="en-US" dirty="0" err="1"/>
              <a:t>indicatorimobilității</a:t>
            </a:r>
            <a:r>
              <a:rPr lang="en-US" dirty="0"/>
              <a:t> urbane </a:t>
            </a:r>
            <a:r>
              <a:rPr lang="en-US" dirty="0" err="1"/>
              <a:t>durabile</a:t>
            </a:r>
            <a:r>
              <a:rPr lang="en-US" dirty="0"/>
              <a:t> (SUMI)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standardul</a:t>
            </a:r>
            <a:r>
              <a:rPr lang="en-US" dirty="0"/>
              <a:t> </a:t>
            </a:r>
            <a:r>
              <a:rPr lang="en-US" dirty="0" err="1"/>
              <a:t>internațional</a:t>
            </a:r>
            <a:r>
              <a:rPr lang="en-US" dirty="0"/>
              <a:t> (</a:t>
            </a:r>
            <a:r>
              <a:rPr lang="en-US" dirty="0" err="1"/>
              <a:t>MobiliseYourCity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5AD838F-27AB-4F54-E7DE-5CC2F994B4E5}"/>
              </a:ext>
            </a:extLst>
          </p:cNvPr>
          <p:cNvSpPr/>
          <p:nvPr/>
        </p:nvSpPr>
        <p:spPr>
          <a:xfrm>
            <a:off x="5467350" y="4539023"/>
            <a:ext cx="1181100" cy="347302"/>
          </a:xfrm>
          <a:prstGeom prst="rightArrow">
            <a:avLst/>
          </a:prstGeom>
          <a:solidFill>
            <a:srgbClr val="D4DC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7830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610821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14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231F46FA-7FED-2A03-3C6D-D61AFE6BF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659"/>
            <a:ext cx="5715615" cy="360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sz="2400" dirty="0"/>
              <a:t>Faza</a:t>
            </a:r>
            <a:r>
              <a:rPr lang="en-US" sz="2400" dirty="0"/>
              <a:t> 3: </a:t>
            </a:r>
            <a:r>
              <a:rPr lang="ro-RO" sz="2400" dirty="0"/>
              <a:t>Planificarea măsurătorilor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34CD69-2B97-42E1-8D05-66CBE0329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48559"/>
            <a:ext cx="6492803" cy="41608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080F6A3-392B-913B-D4D5-5F6858816599}"/>
              </a:ext>
            </a:extLst>
          </p:cNvPr>
          <p:cNvSpPr txBox="1"/>
          <p:nvPr/>
        </p:nvSpPr>
        <p:spPr>
          <a:xfrm>
            <a:off x="7331003" y="1997838"/>
            <a:ext cx="463485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importantă</a:t>
            </a:r>
            <a:r>
              <a:rPr lang="en-US" dirty="0"/>
              <a:t> </a:t>
            </a:r>
            <a:r>
              <a:rPr lang="en-US" dirty="0" err="1"/>
              <a:t>etapă</a:t>
            </a:r>
            <a:r>
              <a:rPr lang="en-US" dirty="0"/>
              <a:t> din </a:t>
            </a:r>
            <a:r>
              <a:rPr lang="en-US" dirty="0" err="1"/>
              <a:t>procesul</a:t>
            </a:r>
            <a:r>
              <a:rPr lang="ro-RO" dirty="0"/>
              <a:t> PMUD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adoptarea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scară</a:t>
            </a:r>
            <a:r>
              <a:rPr lang="en-US" dirty="0"/>
              <a:t> </a:t>
            </a:r>
            <a:r>
              <a:rPr lang="en-US" dirty="0" err="1"/>
              <a:t>largă</a:t>
            </a:r>
            <a:r>
              <a:rPr lang="en-US" dirty="0"/>
              <a:t> a </a:t>
            </a:r>
            <a:r>
              <a:rPr lang="en-US" dirty="0" err="1"/>
              <a:t>planului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reprezentanții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aleși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responsabilitatea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punerea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aplicare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Procesul</a:t>
            </a:r>
            <a:r>
              <a:rPr lang="en-US" dirty="0"/>
              <a:t> de </a:t>
            </a:r>
            <a:r>
              <a:rPr lang="en-US" dirty="0" err="1"/>
              <a:t>adoptare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dura</a:t>
            </a:r>
            <a:r>
              <a:rPr lang="en-US" dirty="0"/>
              <a:t>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luni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funcție</a:t>
            </a:r>
            <a:r>
              <a:rPr lang="en-US" dirty="0"/>
              <a:t> de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național</a:t>
            </a:r>
            <a:r>
              <a:rPr lang="en-US" dirty="0"/>
              <a:t> de </a:t>
            </a:r>
            <a:r>
              <a:rPr lang="en-US" dirty="0" err="1"/>
              <a:t>reglementare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de </a:t>
            </a:r>
            <a:r>
              <a:rPr lang="en-US" dirty="0" err="1"/>
              <a:t>structura</a:t>
            </a:r>
            <a:r>
              <a:rPr lang="en-US" dirty="0"/>
              <a:t> </a:t>
            </a:r>
            <a:r>
              <a:rPr lang="en-US" dirty="0" err="1"/>
              <a:t>administrativă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Documentul</a:t>
            </a:r>
            <a:r>
              <a:rPr lang="en-US" dirty="0"/>
              <a:t> final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trebui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pus la </a:t>
            </a:r>
            <a:r>
              <a:rPr lang="en-US" dirty="0" err="1"/>
              <a:t>dispoziția</a:t>
            </a:r>
            <a:r>
              <a:rPr lang="en-US" dirty="0"/>
              <a:t> </a:t>
            </a:r>
            <a:r>
              <a:rPr lang="en-US" dirty="0" err="1"/>
              <a:t>publicului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comunicat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8824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610821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15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231F46FA-7FED-2A03-3C6D-D61AFE6BF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659"/>
            <a:ext cx="5715615" cy="360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sz="2400" dirty="0"/>
              <a:t>Faza</a:t>
            </a:r>
            <a:r>
              <a:rPr lang="en-US" sz="2400" dirty="0"/>
              <a:t> 4: </a:t>
            </a:r>
            <a:r>
              <a:rPr lang="ro-RO" sz="2400" dirty="0"/>
              <a:t>Implementare și monitorizare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80F6A3-392B-913B-D4D5-5F6858816599}"/>
              </a:ext>
            </a:extLst>
          </p:cNvPr>
          <p:cNvSpPr txBox="1"/>
          <p:nvPr/>
        </p:nvSpPr>
        <p:spPr>
          <a:xfrm>
            <a:off x="7331003" y="668358"/>
            <a:ext cx="463485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Pasul</a:t>
            </a:r>
            <a:r>
              <a:rPr lang="en-US" dirty="0"/>
              <a:t> 12 – </a:t>
            </a:r>
            <a:r>
              <a:rPr lang="ro-RO" b="1" dirty="0"/>
              <a:t>pasul final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succeselor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eșecurilor</a:t>
            </a:r>
            <a:r>
              <a:rPr lang="en-US" dirty="0"/>
              <a:t> </a:t>
            </a:r>
            <a:r>
              <a:rPr lang="ro-RO" dirty="0"/>
              <a:t>PMUD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analizarea</a:t>
            </a:r>
            <a:r>
              <a:rPr lang="en-US" dirty="0"/>
              <a:t> </a:t>
            </a:r>
            <a:r>
              <a:rPr lang="en-US" dirty="0" err="1"/>
              <a:t>punctelor</a:t>
            </a:r>
            <a:r>
              <a:rPr lang="en-US" dirty="0"/>
              <a:t> forte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Comunicarea</a:t>
            </a:r>
            <a:r>
              <a:rPr lang="en-US" dirty="0"/>
              <a:t> </a:t>
            </a:r>
            <a:r>
              <a:rPr lang="en-US" dirty="0" err="1"/>
              <a:t>lecțiilor</a:t>
            </a:r>
            <a:r>
              <a:rPr lang="en-US" dirty="0"/>
              <a:t> </a:t>
            </a:r>
            <a:r>
              <a:rPr lang="en-US" dirty="0" err="1"/>
              <a:t>învățate</a:t>
            </a:r>
            <a:r>
              <a:rPr lang="en-US" dirty="0"/>
              <a:t> de la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etapă</a:t>
            </a:r>
            <a:r>
              <a:rPr lang="en-US" dirty="0"/>
              <a:t> a </a:t>
            </a:r>
            <a:r>
              <a:rPr lang="en-US" dirty="0" err="1"/>
              <a:t>procesului</a:t>
            </a:r>
            <a:r>
              <a:rPr lang="en-US" dirty="0"/>
              <a:t>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echipa</a:t>
            </a:r>
            <a:r>
              <a:rPr lang="en-US" dirty="0"/>
              <a:t> de </a:t>
            </a:r>
            <a:r>
              <a:rPr lang="en-US" dirty="0" err="1"/>
              <a:t>lucru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grupul</a:t>
            </a:r>
            <a:r>
              <a:rPr lang="en-US" dirty="0"/>
              <a:t> director al </a:t>
            </a:r>
            <a:r>
              <a:rPr lang="en-US" dirty="0" err="1"/>
              <a:t>părților</a:t>
            </a:r>
            <a:r>
              <a:rPr lang="en-US" dirty="0"/>
              <a:t> </a:t>
            </a:r>
            <a:r>
              <a:rPr lang="en-US" dirty="0" err="1"/>
              <a:t>interesate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Revizuirea</a:t>
            </a:r>
            <a:r>
              <a:rPr lang="en-US" dirty="0"/>
              <a:t> </a:t>
            </a:r>
            <a:r>
              <a:rPr lang="en-US" dirty="0" err="1"/>
              <a:t>critică</a:t>
            </a:r>
            <a:r>
              <a:rPr lang="en-US" dirty="0"/>
              <a:t> a </a:t>
            </a:r>
            <a:r>
              <a:rPr lang="en-US" dirty="0" err="1"/>
              <a:t>implicării</a:t>
            </a:r>
            <a:r>
              <a:rPr lang="en-US" dirty="0"/>
              <a:t> </a:t>
            </a:r>
            <a:r>
              <a:rPr lang="en-US" dirty="0" err="1"/>
              <a:t>cetățenilor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părților</a:t>
            </a:r>
            <a:r>
              <a:rPr lang="en-US" dirty="0"/>
              <a:t> </a:t>
            </a:r>
            <a:r>
              <a:rPr lang="en-US" dirty="0" err="1"/>
              <a:t>interesate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observații</a:t>
            </a:r>
            <a:r>
              <a:rPr lang="en-US" dirty="0"/>
              <a:t>, focus </a:t>
            </a:r>
            <a:r>
              <a:rPr lang="en-US" dirty="0" err="1"/>
              <a:t>grupuri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interviuri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Implicarea</a:t>
            </a:r>
            <a:r>
              <a:rPr lang="en-US" dirty="0"/>
              <a:t> </a:t>
            </a:r>
            <a:r>
              <a:rPr lang="en-US" dirty="0" err="1"/>
              <a:t>activă</a:t>
            </a:r>
            <a:r>
              <a:rPr lang="en-US" dirty="0"/>
              <a:t> a </a:t>
            </a:r>
            <a:r>
              <a:rPr lang="en-US" dirty="0" err="1"/>
              <a:t>principalelor</a:t>
            </a:r>
            <a:r>
              <a:rPr lang="en-US" dirty="0"/>
              <a:t> </a:t>
            </a:r>
            <a:r>
              <a:rPr lang="en-US" dirty="0" err="1"/>
              <a:t>părți</a:t>
            </a:r>
            <a:r>
              <a:rPr lang="en-US" dirty="0"/>
              <a:t> </a:t>
            </a:r>
            <a:r>
              <a:rPr lang="en-US" dirty="0" err="1"/>
              <a:t>interesate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cetățenilor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identifica</a:t>
            </a:r>
            <a:r>
              <a:rPr lang="en-US" dirty="0"/>
              <a:t> </a:t>
            </a:r>
            <a:r>
              <a:rPr lang="en-US" dirty="0" err="1"/>
              <a:t>realizările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etapele</a:t>
            </a:r>
            <a:r>
              <a:rPr lang="en-US" dirty="0"/>
              <a:t> de </a:t>
            </a:r>
            <a:r>
              <a:rPr lang="en-US" dirty="0" err="1"/>
              <a:t>îmbunătățire</a:t>
            </a:r>
            <a:r>
              <a:rPr lang="en-US" dirty="0"/>
              <a:t> din </a:t>
            </a:r>
            <a:r>
              <a:rPr lang="en-US" dirty="0" err="1"/>
              <a:t>perspectiva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impactului</a:t>
            </a:r>
            <a:r>
              <a:rPr lang="en-US" dirty="0"/>
              <a:t> </a:t>
            </a:r>
            <a:r>
              <a:rPr lang="en-US" dirty="0" err="1"/>
              <a:t>măsurilor</a:t>
            </a:r>
            <a:r>
              <a:rPr lang="en-US" dirty="0"/>
              <a:t> </a:t>
            </a:r>
            <a:r>
              <a:rPr lang="en-US" dirty="0" err="1"/>
              <a:t>puse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aplicare</a:t>
            </a:r>
            <a:r>
              <a:rPr lang="en-US" dirty="0"/>
              <a:t> (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disponibil</a:t>
            </a:r>
            <a:r>
              <a:rPr lang="en-US" dirty="0"/>
              <a:t> un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suficient</a:t>
            </a:r>
            <a:r>
              <a:rPr lang="en-US" dirty="0"/>
              <a:t> de </a:t>
            </a:r>
            <a:r>
              <a:rPr lang="en-US" dirty="0" err="1"/>
              <a:t>rezultate</a:t>
            </a:r>
            <a:r>
              <a:rPr lang="en-US" dirty="0"/>
              <a:t>).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Consolidarea</a:t>
            </a:r>
            <a:r>
              <a:rPr lang="en-US" dirty="0"/>
              <a:t> </a:t>
            </a:r>
            <a:r>
              <a:rPr lang="en-US" dirty="0" err="1"/>
              <a:t>poveștilor</a:t>
            </a:r>
            <a:r>
              <a:rPr lang="en-US" dirty="0"/>
              <a:t> de </a:t>
            </a:r>
            <a:r>
              <a:rPr lang="en-US" dirty="0" err="1"/>
              <a:t>succes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/>
              <a:t>Pregătirea pentru runda următoare</a:t>
            </a:r>
            <a:r>
              <a:rPr lang="en-US" dirty="0"/>
              <a:t>...</a:t>
            </a:r>
            <a:endParaRPr lang="el-G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4AD8AC-F704-65E7-AC72-E5F326575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" y="1340938"/>
            <a:ext cx="6500423" cy="417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4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610821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16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A70C2E-22C3-1D5F-334B-FA4D99DA7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3342"/>
            <a:ext cx="10515599" cy="1711315"/>
          </a:xfrm>
        </p:spPr>
        <p:txBody>
          <a:bodyPr>
            <a:normAutofit/>
          </a:bodyPr>
          <a:lstStyle/>
          <a:p>
            <a:r>
              <a:rPr lang="ro-RO" sz="1800" dirty="0"/>
              <a:t>Lectură suplimentară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r>
              <a:rPr lang="en-US" sz="1800" dirty="0"/>
              <a:t>Guidelines For Developing and Implementing a Sustainable Urban Mobility Plan, Second Edition</a:t>
            </a:r>
          </a:p>
          <a:p>
            <a:pPr marL="0" indent="0">
              <a:buNone/>
            </a:pPr>
            <a:r>
              <a:rPr lang="en-US" sz="1800" dirty="0"/>
              <a:t>(</a:t>
            </a:r>
            <a:r>
              <a:rPr lang="en-US" sz="1800" dirty="0">
                <a:hlinkClick r:id="rId3"/>
              </a:rPr>
              <a:t>https://sumps-up.eu/fileadmin/user_upload/Tools_and_Resources/Publications_and_reports/Guidelines/guidelines_for_developing_and_implementing_a_sump.pdf</a:t>
            </a:r>
            <a:r>
              <a:rPr lang="en-US" sz="1800" dirty="0"/>
              <a:t>) 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4036582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[4]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497400"/>
            <a:ext cx="9743768" cy="4329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err="1"/>
              <a:t>Planificarea</a:t>
            </a:r>
            <a:r>
              <a:rPr lang="en-US" sz="2400" i="1" dirty="0"/>
              <a:t> </a:t>
            </a:r>
            <a:r>
              <a:rPr lang="en-US" sz="2400" i="1" dirty="0" err="1"/>
              <a:t>logisticii</a:t>
            </a:r>
            <a:r>
              <a:rPr lang="en-US" sz="2400" i="1" dirty="0"/>
              <a:t> urbane </a:t>
            </a:r>
            <a:r>
              <a:rPr lang="en-US" sz="2400" i="1" dirty="0" err="1"/>
              <a:t>poate</a:t>
            </a:r>
            <a:r>
              <a:rPr lang="en-US" sz="2400" i="1" dirty="0"/>
              <a:t> fi </a:t>
            </a:r>
            <a:r>
              <a:rPr lang="en-US" sz="2400" i="1" dirty="0" err="1"/>
              <a:t>definită</a:t>
            </a:r>
            <a:r>
              <a:rPr lang="en-US" sz="2400" i="1" dirty="0"/>
              <a:t> ca </a:t>
            </a:r>
            <a:r>
              <a:rPr lang="en-US" sz="2400" i="1" dirty="0" err="1"/>
              <a:t>fiind</a:t>
            </a:r>
            <a:r>
              <a:rPr lang="en-US" sz="2400" i="1" dirty="0"/>
              <a:t> </a:t>
            </a:r>
            <a:r>
              <a:rPr lang="en-US" sz="2400" i="1" dirty="0" err="1"/>
              <a:t>procesul</a:t>
            </a:r>
            <a:r>
              <a:rPr lang="en-US" sz="2400" i="1" dirty="0"/>
              <a:t> de </a:t>
            </a:r>
            <a:r>
              <a:rPr lang="en-US" sz="2400" i="1" dirty="0" err="1"/>
              <a:t>optimizare</a:t>
            </a:r>
            <a:r>
              <a:rPr lang="en-US" sz="2400" i="1" dirty="0"/>
              <a:t> </a:t>
            </a:r>
            <a:r>
              <a:rPr lang="en-US" sz="2400" i="1" dirty="0" err="1"/>
              <a:t>totală</a:t>
            </a:r>
            <a:r>
              <a:rPr lang="en-US" sz="2400" i="1" dirty="0"/>
              <a:t> a </a:t>
            </a:r>
            <a:r>
              <a:rPr lang="en-US" sz="2400" i="1" dirty="0" err="1"/>
              <a:t>activităților</a:t>
            </a:r>
            <a:r>
              <a:rPr lang="en-US" sz="2400" i="1" dirty="0"/>
              <a:t> </a:t>
            </a:r>
            <a:r>
              <a:rPr lang="en-US" sz="2400" i="1" dirty="0" err="1"/>
              <a:t>logistice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de transport - </a:t>
            </a:r>
            <a:r>
              <a:rPr lang="en-US" sz="2400" i="1" dirty="0" err="1"/>
              <a:t>implementate</a:t>
            </a:r>
            <a:r>
              <a:rPr lang="en-US" sz="2400" i="1" dirty="0"/>
              <a:t> de </a:t>
            </a:r>
            <a:r>
              <a:rPr lang="en-US" sz="2400" i="1" dirty="0" err="1"/>
              <a:t>companiile</a:t>
            </a:r>
            <a:r>
              <a:rPr lang="en-US" sz="2400" i="1" dirty="0"/>
              <a:t> private - cu </a:t>
            </a:r>
            <a:r>
              <a:rPr lang="en-US" sz="2400" i="1" dirty="0" err="1"/>
              <a:t>sprijinul</a:t>
            </a:r>
            <a:r>
              <a:rPr lang="en-US" sz="2400" i="1" dirty="0"/>
              <a:t> </a:t>
            </a:r>
            <a:r>
              <a:rPr lang="en-US" sz="2400" i="1" dirty="0" err="1"/>
              <a:t>tehnologiilor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al </a:t>
            </a:r>
            <a:r>
              <a:rPr lang="en-US" sz="2400" i="1" dirty="0" err="1"/>
              <a:t>operațiunilor</a:t>
            </a:r>
            <a:r>
              <a:rPr lang="en-US" sz="2400" i="1" dirty="0"/>
              <a:t> </a:t>
            </a:r>
            <a:r>
              <a:rPr lang="en-US" sz="2400" i="1" dirty="0" err="1"/>
              <a:t>colaborative</a:t>
            </a:r>
            <a:r>
              <a:rPr lang="en-US" sz="2400" i="1" dirty="0"/>
              <a:t>, </a:t>
            </a:r>
            <a:r>
              <a:rPr lang="en-US" sz="2400" i="1" dirty="0" err="1"/>
              <a:t>luând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considerare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același</a:t>
            </a:r>
            <a:r>
              <a:rPr lang="en-US" sz="2400" i="1" dirty="0"/>
              <a:t> </a:t>
            </a:r>
            <a:r>
              <a:rPr lang="en-US" sz="2400" i="1" dirty="0" err="1"/>
              <a:t>timp</a:t>
            </a:r>
            <a:r>
              <a:rPr lang="en-US" sz="2400" i="1" dirty="0"/>
              <a:t> </a:t>
            </a:r>
            <a:r>
              <a:rPr lang="en-US" sz="2400" i="1" dirty="0" err="1"/>
              <a:t>siguranța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economiile</a:t>
            </a:r>
            <a:r>
              <a:rPr lang="en-US" sz="2400" i="1" dirty="0"/>
              <a:t> de </a:t>
            </a:r>
            <a:r>
              <a:rPr lang="en-US" sz="2400" i="1" dirty="0" err="1"/>
              <a:t>energie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mediul</a:t>
            </a:r>
            <a:r>
              <a:rPr lang="en-US" sz="2400" i="1" dirty="0"/>
              <a:t> </a:t>
            </a:r>
            <a:r>
              <a:rPr lang="en-US" sz="2400" i="1" dirty="0" err="1"/>
              <a:t>traficului</a:t>
            </a:r>
            <a:r>
              <a:rPr lang="en-US" sz="2400" i="1" dirty="0"/>
              <a:t> urban.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i="1" dirty="0" err="1"/>
              <a:t>Elaborarea</a:t>
            </a:r>
            <a:r>
              <a:rPr lang="en-US" sz="2400" i="1" dirty="0"/>
              <a:t> </a:t>
            </a:r>
            <a:r>
              <a:rPr lang="ro-RO" sz="2400" i="1" dirty="0"/>
              <a:t>PLUD</a:t>
            </a:r>
            <a:r>
              <a:rPr lang="en-US" sz="2400" i="1" dirty="0"/>
              <a:t> </a:t>
            </a:r>
            <a:r>
              <a:rPr lang="en-US" sz="2400" i="1" dirty="0" err="1"/>
              <a:t>urmărește</a:t>
            </a:r>
            <a:r>
              <a:rPr lang="en-US" sz="2400" i="1" dirty="0"/>
              <a:t> </a:t>
            </a:r>
            <a:r>
              <a:rPr lang="en-US" sz="2400" i="1" dirty="0" err="1"/>
              <a:t>să</a:t>
            </a:r>
            <a:r>
              <a:rPr lang="en-US" sz="2400" i="1" dirty="0"/>
              <a:t> </a:t>
            </a:r>
            <a:r>
              <a:rPr lang="en-US" sz="2400" i="1" dirty="0" err="1"/>
              <a:t>ofere</a:t>
            </a:r>
            <a:r>
              <a:rPr lang="en-US" sz="2400" i="1" dirty="0"/>
              <a:t> </a:t>
            </a:r>
            <a:r>
              <a:rPr lang="en-US" sz="2400" i="1" dirty="0" err="1"/>
              <a:t>autorităților</a:t>
            </a:r>
            <a:r>
              <a:rPr lang="en-US" sz="2400" i="1" dirty="0"/>
              <a:t> un </a:t>
            </a:r>
            <a:r>
              <a:rPr lang="en-US" sz="2400" i="1" dirty="0" err="1"/>
              <a:t>cadru</a:t>
            </a:r>
            <a:r>
              <a:rPr lang="en-US" sz="2400" i="1" dirty="0"/>
              <a:t> </a:t>
            </a:r>
            <a:r>
              <a:rPr lang="en-US" sz="2400" i="1" dirty="0" err="1"/>
              <a:t>pentru</a:t>
            </a:r>
            <a:r>
              <a:rPr lang="en-US" sz="2400" i="1" dirty="0"/>
              <a:t> o </a:t>
            </a:r>
            <a:r>
              <a:rPr lang="en-US" sz="2400" i="1" dirty="0" err="1"/>
              <a:t>punere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aplicare</a:t>
            </a:r>
            <a:r>
              <a:rPr lang="en-US" sz="2400" i="1" dirty="0"/>
              <a:t> </a:t>
            </a:r>
            <a:r>
              <a:rPr lang="en-US" sz="2400" i="1" dirty="0" err="1"/>
              <a:t>adecvată</a:t>
            </a:r>
            <a:r>
              <a:rPr lang="en-US" sz="2400" i="1" dirty="0"/>
              <a:t> a </a:t>
            </a:r>
            <a:r>
              <a:rPr lang="en-US" sz="2400" i="1" dirty="0" err="1"/>
              <a:t>acțiunilor</a:t>
            </a:r>
            <a:r>
              <a:rPr lang="en-US" sz="2400" i="1" dirty="0"/>
              <a:t>,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contextul</a:t>
            </a:r>
            <a:r>
              <a:rPr lang="en-US" sz="2400" i="1" dirty="0"/>
              <a:t> </a:t>
            </a:r>
            <a:r>
              <a:rPr lang="en-US" sz="2400" i="1" dirty="0" err="1"/>
              <a:t>elaborării</a:t>
            </a:r>
            <a:r>
              <a:rPr lang="en-US" sz="2400" i="1" dirty="0"/>
              <a:t> </a:t>
            </a:r>
            <a:r>
              <a:rPr lang="ro-RO" sz="2400" i="1" dirty="0"/>
              <a:t>PMUD</a:t>
            </a:r>
            <a:r>
              <a:rPr lang="en-US" sz="2400" i="1" dirty="0"/>
              <a:t>, </a:t>
            </a:r>
            <a:r>
              <a:rPr lang="en-US" sz="2400" i="1" dirty="0" err="1"/>
              <a:t>pentru</a:t>
            </a:r>
            <a:r>
              <a:rPr lang="en-US" sz="2400" i="1" dirty="0"/>
              <a:t> </a:t>
            </a:r>
            <a:r>
              <a:rPr lang="en-US" sz="2400" i="1" dirty="0" err="1"/>
              <a:t>abordarea</a:t>
            </a:r>
            <a:r>
              <a:rPr lang="en-US" sz="2400" i="1" dirty="0"/>
              <a:t> </a:t>
            </a:r>
            <a:r>
              <a:rPr lang="en-US" sz="2400" i="1" dirty="0" err="1"/>
              <a:t>eficientă</a:t>
            </a:r>
            <a:r>
              <a:rPr lang="en-US" sz="2400" i="1" dirty="0"/>
              <a:t> a </a:t>
            </a:r>
            <a:r>
              <a:rPr lang="en-US" sz="2400" i="1" dirty="0" err="1"/>
              <a:t>provocărilor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realizarea</a:t>
            </a:r>
            <a:r>
              <a:rPr lang="en-US" sz="2400" i="1" dirty="0"/>
              <a:t> </a:t>
            </a:r>
            <a:r>
              <a:rPr lang="en-US" sz="2400" i="1" dirty="0" err="1"/>
              <a:t>unei</a:t>
            </a:r>
            <a:r>
              <a:rPr lang="en-US" sz="2400" i="1" dirty="0"/>
              <a:t> </a:t>
            </a:r>
            <a:r>
              <a:rPr lang="en-US" sz="2400" i="1" dirty="0" err="1"/>
              <a:t>politici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a </a:t>
            </a:r>
            <a:r>
              <a:rPr lang="en-US" sz="2400" i="1" dirty="0" err="1"/>
              <a:t>unui</a:t>
            </a:r>
            <a:r>
              <a:rPr lang="en-US" sz="2400" i="1" dirty="0"/>
              <a:t> plan de </a:t>
            </a:r>
            <a:r>
              <a:rPr lang="en-US" sz="2400" i="1" dirty="0" err="1"/>
              <a:t>logistică</a:t>
            </a:r>
            <a:r>
              <a:rPr lang="en-US" sz="2400" i="1" dirty="0"/>
              <a:t> </a:t>
            </a:r>
            <a:r>
              <a:rPr lang="en-US" sz="2400" i="1" dirty="0" err="1"/>
              <a:t>urbană</a:t>
            </a:r>
            <a:r>
              <a:rPr lang="en-US" sz="2400" i="1" dirty="0"/>
              <a:t> </a:t>
            </a:r>
            <a:r>
              <a:rPr lang="en-US" sz="2400" i="1" dirty="0" err="1"/>
              <a:t>durabilă</a:t>
            </a:r>
            <a:r>
              <a:rPr lang="en-US" sz="2400" i="1" dirty="0"/>
              <a:t>, care </a:t>
            </a:r>
            <a:r>
              <a:rPr lang="en-US" sz="2400" i="1" dirty="0" err="1"/>
              <a:t>vor</a:t>
            </a:r>
            <a:r>
              <a:rPr lang="en-US" sz="2400" i="1" dirty="0"/>
              <a:t> duce la </a:t>
            </a:r>
            <a:r>
              <a:rPr lang="en-US" sz="2400" i="1" dirty="0" err="1"/>
              <a:t>îndeplinirea</a:t>
            </a:r>
            <a:r>
              <a:rPr lang="en-US" sz="2400" i="1" dirty="0"/>
              <a:t> </a:t>
            </a:r>
            <a:r>
              <a:rPr lang="en-US" sz="2400" i="1" dirty="0" err="1"/>
              <a:t>așteptărilor</a:t>
            </a:r>
            <a:r>
              <a:rPr lang="en-US" sz="2400" i="1" dirty="0"/>
              <a:t> </a:t>
            </a:r>
            <a:r>
              <a:rPr lang="en-US" sz="2400" i="1" dirty="0" err="1"/>
              <a:t>viitoare</a:t>
            </a:r>
            <a:r>
              <a:rPr lang="en-US" sz="2400" i="1" dirty="0"/>
              <a:t> ale </a:t>
            </a:r>
            <a:r>
              <a:rPr lang="en-US" sz="2400" i="1" dirty="0" err="1"/>
              <a:t>unui</a:t>
            </a:r>
            <a:r>
              <a:rPr lang="en-US" sz="2400" i="1" dirty="0"/>
              <a:t> </a:t>
            </a:r>
            <a:r>
              <a:rPr lang="en-US" sz="2400" i="1" dirty="0" err="1"/>
              <a:t>oraș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materie</a:t>
            </a:r>
            <a:r>
              <a:rPr lang="en-US" sz="2400" i="1" dirty="0"/>
              <a:t> de </a:t>
            </a:r>
            <a:r>
              <a:rPr lang="en-US" sz="2400" i="1" dirty="0" err="1"/>
              <a:t>durabilitate</a:t>
            </a:r>
            <a:r>
              <a:rPr lang="en-US" sz="2400" i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17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7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[4]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497400"/>
            <a:ext cx="9743768" cy="43298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sz="2400" dirty="0"/>
              <a:t>Provocări PLUD</a:t>
            </a:r>
            <a:r>
              <a:rPr lang="en-US" sz="2400" dirty="0"/>
              <a:t> (</a:t>
            </a:r>
            <a:r>
              <a:rPr lang="ro-RO" sz="2400" dirty="0"/>
              <a:t>în comparație cu PMUD)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Autoritățile</a:t>
            </a:r>
            <a:r>
              <a:rPr lang="en-US" sz="2400" dirty="0"/>
              <a:t> </a:t>
            </a:r>
            <a:r>
              <a:rPr lang="en-US" sz="2400" dirty="0" err="1"/>
              <a:t>publice</a:t>
            </a:r>
            <a:r>
              <a:rPr lang="en-US" sz="2400" dirty="0"/>
              <a:t> au de </a:t>
            </a:r>
            <a:r>
              <a:rPr lang="en-US" sz="2400" dirty="0" err="1"/>
              <a:t>obicei</a:t>
            </a:r>
            <a:r>
              <a:rPr lang="en-US" sz="2400" dirty="0"/>
              <a:t> </a:t>
            </a:r>
            <a:r>
              <a:rPr lang="en-US" sz="2400" dirty="0" err="1"/>
              <a:t>cunoștințe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capacități</a:t>
            </a:r>
            <a:r>
              <a:rPr lang="en-US" sz="2400" dirty="0"/>
              <a:t> </a:t>
            </a:r>
            <a:r>
              <a:rPr lang="en-US" sz="2400" dirty="0" err="1"/>
              <a:t>reduse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ceea</a:t>
            </a:r>
            <a:r>
              <a:rPr lang="en-US" sz="2400" dirty="0"/>
              <a:t> </a:t>
            </a:r>
            <a:r>
              <a:rPr lang="en-US" sz="2400" dirty="0" err="1"/>
              <a:t>ce</a:t>
            </a:r>
            <a:r>
              <a:rPr lang="en-US" sz="2400" dirty="0"/>
              <a:t> </a:t>
            </a:r>
            <a:r>
              <a:rPr lang="en-US" sz="2400" dirty="0" err="1"/>
              <a:t>privește</a:t>
            </a:r>
            <a:r>
              <a:rPr lang="en-US" sz="2400" dirty="0"/>
              <a:t> </a:t>
            </a:r>
            <a:r>
              <a:rPr lang="en-US" sz="2400" dirty="0" err="1"/>
              <a:t>transportul</a:t>
            </a:r>
            <a:r>
              <a:rPr lang="en-US" sz="2400" dirty="0"/>
              <a:t> urban de </a:t>
            </a:r>
            <a:r>
              <a:rPr lang="en-US" sz="2400" dirty="0" err="1"/>
              <a:t>marfă</a:t>
            </a:r>
            <a:endParaRPr lang="ro-RO" sz="2400" dirty="0"/>
          </a:p>
          <a:p>
            <a:r>
              <a:rPr lang="en-US" sz="2400" dirty="0" err="1"/>
              <a:t>Părțile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 din </a:t>
            </a:r>
            <a:r>
              <a:rPr lang="en-US" sz="2400" dirty="0" err="1"/>
              <a:t>sectorul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au </a:t>
            </a:r>
            <a:r>
              <a:rPr lang="en-US" sz="2400" dirty="0" err="1"/>
              <a:t>cunoștințe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capacități</a:t>
            </a:r>
            <a:r>
              <a:rPr lang="en-US" sz="2400" dirty="0"/>
              <a:t>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bune</a:t>
            </a:r>
            <a:r>
              <a:rPr lang="en-US" sz="2400" dirty="0"/>
              <a:t>, </a:t>
            </a:r>
            <a:r>
              <a:rPr lang="en-US" sz="2400" dirty="0" err="1"/>
              <a:t>dar</a:t>
            </a:r>
            <a:r>
              <a:rPr lang="en-US" sz="2400" dirty="0"/>
              <a:t> </a:t>
            </a:r>
            <a:r>
              <a:rPr lang="en-US" sz="2400" dirty="0" err="1"/>
              <a:t>schimbul</a:t>
            </a:r>
            <a:r>
              <a:rPr lang="en-US" sz="2400" dirty="0"/>
              <a:t> de </a:t>
            </a:r>
            <a:r>
              <a:rPr lang="en-US" sz="2400" dirty="0" err="1"/>
              <a:t>informații</a:t>
            </a:r>
            <a:r>
              <a:rPr lang="en-US" sz="2400" dirty="0"/>
              <a:t> nu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întotdeauna</a:t>
            </a:r>
            <a:r>
              <a:rPr lang="en-US" sz="2400" dirty="0"/>
              <a:t> </a:t>
            </a:r>
            <a:r>
              <a:rPr lang="en-US" sz="2400" dirty="0" err="1"/>
              <a:t>posibil</a:t>
            </a:r>
            <a:endParaRPr lang="ro-RO" sz="2400" dirty="0"/>
          </a:p>
          <a:p>
            <a:r>
              <a:rPr lang="en-US" sz="2400" dirty="0" err="1"/>
              <a:t>Planificarea</a:t>
            </a:r>
            <a:r>
              <a:rPr lang="en-US" sz="2400" dirty="0"/>
              <a:t> </a:t>
            </a:r>
            <a:r>
              <a:rPr lang="en-US" sz="2400" dirty="0" err="1"/>
              <a:t>ar</a:t>
            </a:r>
            <a:r>
              <a:rPr lang="en-US" sz="2400" dirty="0"/>
              <a:t> </a:t>
            </a:r>
            <a:r>
              <a:rPr lang="en-US" sz="2400" dirty="0" err="1"/>
              <a:t>trebui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</a:t>
            </a:r>
            <a:r>
              <a:rPr lang="en-US" sz="2400" dirty="0" err="1"/>
              <a:t>implice</a:t>
            </a:r>
            <a:r>
              <a:rPr lang="en-US" sz="2400" dirty="0"/>
              <a:t> </a:t>
            </a:r>
            <a:r>
              <a:rPr lang="en-US" sz="2400" dirty="0" err="1"/>
              <a:t>diverși</a:t>
            </a:r>
            <a:r>
              <a:rPr lang="en-US" sz="2400" dirty="0"/>
              <a:t> </a:t>
            </a:r>
            <a:r>
              <a:rPr lang="en-US" sz="2400" dirty="0" err="1"/>
              <a:t>actori</a:t>
            </a:r>
            <a:r>
              <a:rPr lang="en-US" sz="2400" dirty="0"/>
              <a:t> </a:t>
            </a:r>
            <a:r>
              <a:rPr lang="en-US" sz="2400" dirty="0" err="1"/>
              <a:t>publici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privați</a:t>
            </a:r>
            <a:r>
              <a:rPr lang="en-US" sz="2400" dirty="0"/>
              <a:t> </a:t>
            </a:r>
            <a:r>
              <a:rPr lang="en-US" sz="2400" dirty="0" err="1"/>
              <a:t>dintr</a:t>
            </a:r>
            <a:r>
              <a:rPr lang="en-US" sz="2400" dirty="0"/>
              <a:t>-un </a:t>
            </a:r>
            <a:r>
              <a:rPr lang="en-US" sz="2400" dirty="0" err="1"/>
              <a:t>mediu</a:t>
            </a:r>
            <a:r>
              <a:rPr lang="en-US" sz="2400" dirty="0"/>
              <a:t> </a:t>
            </a:r>
            <a:r>
              <a:rPr lang="en-US" sz="2400" dirty="0" err="1"/>
              <a:t>fragmentat</a:t>
            </a:r>
            <a:r>
              <a:rPr lang="en-US" sz="2400" dirty="0"/>
              <a:t>, cu </a:t>
            </a:r>
            <a:r>
              <a:rPr lang="en-US" sz="2400" dirty="0" err="1"/>
              <a:t>interese</a:t>
            </a:r>
            <a:r>
              <a:rPr lang="en-US" sz="2400" dirty="0"/>
              <a:t> </a:t>
            </a:r>
            <a:r>
              <a:rPr lang="en-US" sz="2400" dirty="0" err="1"/>
              <a:t>diferite</a:t>
            </a:r>
            <a:r>
              <a:rPr lang="en-US" sz="2400" dirty="0"/>
              <a:t> (</a:t>
            </a:r>
            <a:r>
              <a:rPr lang="en-US" sz="2400" dirty="0" err="1"/>
              <a:t>conflictuale</a:t>
            </a:r>
            <a:r>
              <a:rPr lang="en-US" sz="2400" dirty="0"/>
              <a:t>?)</a:t>
            </a:r>
            <a:endParaRPr lang="ro-RO" sz="2400" dirty="0"/>
          </a:p>
          <a:p>
            <a:r>
              <a:rPr lang="en-US" sz="2400" dirty="0" err="1"/>
              <a:t>Ar</a:t>
            </a:r>
            <a:r>
              <a:rPr lang="en-US" sz="2400" dirty="0"/>
              <a:t> </a:t>
            </a:r>
            <a:r>
              <a:rPr lang="en-US" sz="2400" dirty="0" err="1"/>
              <a:t>trebui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se </a:t>
            </a:r>
            <a:r>
              <a:rPr lang="en-US" sz="2400" dirty="0" err="1"/>
              <a:t>realizeze</a:t>
            </a:r>
            <a:r>
              <a:rPr lang="en-US" sz="2400" dirty="0"/>
              <a:t> o </a:t>
            </a:r>
            <a:r>
              <a:rPr lang="en-US" sz="2400" dirty="0" err="1"/>
              <a:t>dezvoltare</a:t>
            </a:r>
            <a:r>
              <a:rPr lang="en-US" sz="2400" dirty="0"/>
              <a:t> </a:t>
            </a:r>
            <a:r>
              <a:rPr lang="en-US" sz="2400" dirty="0" err="1"/>
              <a:t>echilibrată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</a:t>
            </a:r>
            <a:r>
              <a:rPr lang="en-US" sz="2400" dirty="0" err="1"/>
              <a:t>eficiența</a:t>
            </a:r>
            <a:r>
              <a:rPr lang="en-US" sz="2400" dirty="0"/>
              <a:t> </a:t>
            </a:r>
            <a:r>
              <a:rPr lang="en-US" sz="2400" dirty="0" err="1"/>
              <a:t>operațiunilor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obiectivele</a:t>
            </a:r>
            <a:r>
              <a:rPr lang="en-US" sz="2400" dirty="0"/>
              <a:t>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largi</a:t>
            </a:r>
            <a:r>
              <a:rPr lang="en-US" sz="2400" dirty="0"/>
              <a:t> de </a:t>
            </a:r>
            <a:r>
              <a:rPr lang="en-US" sz="2400" dirty="0" err="1"/>
              <a:t>durabilitate</a:t>
            </a:r>
            <a:endParaRPr lang="ro-RO" sz="2400" dirty="0"/>
          </a:p>
          <a:p>
            <a:endParaRPr lang="en-US" sz="2400" dirty="0"/>
          </a:p>
          <a:p>
            <a:r>
              <a:rPr lang="en-US" sz="2400" dirty="0" err="1"/>
              <a:t>Soluțiile</a:t>
            </a:r>
            <a:r>
              <a:rPr lang="en-US" sz="2400" dirty="0"/>
              <a:t> care pot fi </a:t>
            </a:r>
            <a:r>
              <a:rPr lang="en-US" sz="2400" dirty="0" err="1"/>
              <a:t>adoptate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general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dificil</a:t>
            </a:r>
            <a:r>
              <a:rPr lang="en-US" sz="2400" dirty="0"/>
              <a:t> de </a:t>
            </a:r>
            <a:r>
              <a:rPr lang="en-US" sz="2400" dirty="0" err="1"/>
              <a:t>dezvoltat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18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E113403C-8404-3E86-6DDC-9E3A6BF1FF33}"/>
              </a:ext>
            </a:extLst>
          </p:cNvPr>
          <p:cNvSpPr/>
          <p:nvPr/>
        </p:nvSpPr>
        <p:spPr>
          <a:xfrm rot="10800000">
            <a:off x="5767623" y="4795935"/>
            <a:ext cx="646922" cy="365125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4974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24116" y="1114669"/>
            <a:ext cx="9743768" cy="500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Abordarea</a:t>
            </a:r>
            <a:r>
              <a:rPr lang="en-US" sz="1800" dirty="0"/>
              <a:t> </a:t>
            </a:r>
            <a:r>
              <a:rPr lang="en-US" sz="1800" dirty="0" err="1"/>
              <a:t>proiectului</a:t>
            </a:r>
            <a:r>
              <a:rPr lang="en-US" sz="1800" dirty="0"/>
              <a:t> NOVELOG (</a:t>
            </a:r>
            <a:r>
              <a:rPr lang="en-US" sz="1800" dirty="0">
                <a:hlinkClick r:id="rId3"/>
              </a:rPr>
              <a:t>https://www.novelogtool.imet.gr/</a:t>
            </a:r>
            <a:r>
              <a:rPr lang="en-US" sz="1800" dirty="0"/>
              <a:t>):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19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2F2568-4C82-E034-204C-9442D4DBF33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0748"/>
          <a:stretch/>
        </p:blipFill>
        <p:spPr>
          <a:xfrm>
            <a:off x="5868" y="1462231"/>
            <a:ext cx="5801771" cy="45114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DC47276-7E51-F939-1E79-EE4470C935B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62" t="1253" r="717" b="1"/>
          <a:stretch/>
        </p:blipFill>
        <p:spPr>
          <a:xfrm>
            <a:off x="5854531" y="2514691"/>
            <a:ext cx="6290576" cy="1828617"/>
          </a:xfrm>
          <a:prstGeom prst="rect">
            <a:avLst/>
          </a:prstGeom>
          <a:ln>
            <a:solidFill>
              <a:srgbClr val="FAAF32"/>
            </a:solidFill>
          </a:ln>
        </p:spPr>
      </p:pic>
    </p:spTree>
    <p:extLst>
      <p:ext uri="{BB962C8B-B14F-4D97-AF65-F5344CB8AC3E}">
        <p14:creationId xmlns:p14="http://schemas.microsoft.com/office/powerpoint/2010/main" val="196581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966022" y="1027187"/>
            <a:ext cx="1629697" cy="36512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Contents</a:t>
            </a:r>
            <a:endParaRPr lang="hu-HU" sz="2400" b="1" dirty="0">
              <a:solidFill>
                <a:srgbClr val="59A63E"/>
              </a:solidFill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147F0-A818-D71B-F779-0C90EE6D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2A1A89-7A0B-10B1-9A53-4A1E3B1C7F4D}"/>
              </a:ext>
            </a:extLst>
          </p:cNvPr>
          <p:cNvSpPr txBox="1"/>
          <p:nvPr/>
        </p:nvSpPr>
        <p:spPr>
          <a:xfrm>
            <a:off x="3116825" y="1027187"/>
            <a:ext cx="810915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 err="1">
                <a:ea typeface="MS UI Gothic" panose="020B0600070205080204" pitchFamily="34" charset="-128"/>
              </a:rPr>
              <a:t>Sisteme</a:t>
            </a:r>
            <a:r>
              <a:rPr lang="en-US" sz="2400" dirty="0">
                <a:ea typeface="MS UI Gothic" panose="020B0600070205080204" pitchFamily="34" charset="-128"/>
              </a:rPr>
              <a:t> de transport </a:t>
            </a:r>
            <a:r>
              <a:rPr lang="en-US" sz="2400" dirty="0" err="1">
                <a:ea typeface="MS UI Gothic" panose="020B0600070205080204" pitchFamily="34" charset="-128"/>
              </a:rPr>
              <a:t>durabile</a:t>
            </a:r>
            <a:r>
              <a:rPr lang="en-US" sz="2400" dirty="0">
                <a:ea typeface="MS UI Gothic" panose="020B0600070205080204" pitchFamily="34" charset="-128"/>
              </a:rPr>
              <a:t> </a:t>
            </a:r>
            <a:r>
              <a:rPr lang="en-US" sz="2400" dirty="0" err="1">
                <a:ea typeface="MS UI Gothic" panose="020B0600070205080204" pitchFamily="34" charset="-128"/>
              </a:rPr>
              <a:t>și</a:t>
            </a:r>
            <a:r>
              <a:rPr lang="en-US" sz="2400" dirty="0">
                <a:ea typeface="MS UI Gothic" panose="020B0600070205080204" pitchFamily="34" charset="-128"/>
              </a:rPr>
              <a:t> </a:t>
            </a:r>
            <a:r>
              <a:rPr lang="en-US" sz="2400" dirty="0" err="1">
                <a:ea typeface="MS UI Gothic" panose="020B0600070205080204" pitchFamily="34" charset="-128"/>
              </a:rPr>
              <a:t>mobilitate</a:t>
            </a:r>
            <a:r>
              <a:rPr lang="en-US" sz="2400" dirty="0">
                <a:ea typeface="MS UI Gothic" panose="020B0600070205080204" pitchFamily="34" charset="-128"/>
              </a:rPr>
              <a:t> </a:t>
            </a:r>
            <a:r>
              <a:rPr lang="en-US" sz="2400" dirty="0" err="1">
                <a:ea typeface="MS UI Gothic" panose="020B0600070205080204" pitchFamily="34" charset="-128"/>
              </a:rPr>
              <a:t>urbană</a:t>
            </a:r>
            <a:r>
              <a:rPr lang="en-US" sz="2400" dirty="0">
                <a:ea typeface="MS UI Gothic" panose="020B0600070205080204" pitchFamily="34" charset="-128"/>
              </a:rPr>
              <a:t> </a:t>
            </a:r>
            <a:r>
              <a:rPr lang="en-US" sz="2400" dirty="0" err="1">
                <a:ea typeface="MS UI Gothic" panose="020B0600070205080204" pitchFamily="34" charset="-128"/>
              </a:rPr>
              <a:t>durabilă</a:t>
            </a:r>
            <a:endParaRPr lang="ro-RO" sz="2400" dirty="0">
              <a:ea typeface="MS UI Gothic" panose="020B0600070205080204" pitchFamily="34" charset="-128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it-IT" sz="2400" dirty="0">
                <a:ea typeface="MS UI Gothic" panose="020B0600070205080204" pitchFamily="34" charset="-128"/>
              </a:rPr>
              <a:t>Planuri de mobilitate urbană durabilă</a:t>
            </a:r>
            <a:r>
              <a:rPr lang="ro-RO" sz="2400" dirty="0">
                <a:ea typeface="MS UI Gothic" panose="020B0600070205080204" pitchFamily="34" charset="-128"/>
              </a:rPr>
              <a:t> </a:t>
            </a:r>
            <a:r>
              <a:rPr lang="en-US" sz="2400" dirty="0">
                <a:ea typeface="MS UI Gothic" panose="020B0600070205080204" pitchFamily="34" charset="-128"/>
              </a:rPr>
              <a:t>(</a:t>
            </a:r>
            <a:r>
              <a:rPr lang="ro-RO" sz="2400" dirty="0">
                <a:ea typeface="MS UI Gothic" panose="020B0600070205080204" pitchFamily="34" charset="-128"/>
              </a:rPr>
              <a:t>PMUD</a:t>
            </a:r>
            <a:r>
              <a:rPr lang="en-US" sz="2400" dirty="0">
                <a:ea typeface="MS UI Gothic" panose="020B0600070205080204" pitchFamily="34" charset="-128"/>
              </a:rPr>
              <a:t>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 err="1">
                <a:ea typeface="MS UI Gothic" panose="020B0600070205080204" pitchFamily="34" charset="-128"/>
              </a:rPr>
              <a:t>Planuri</a:t>
            </a:r>
            <a:r>
              <a:rPr lang="en-US" sz="2400" dirty="0">
                <a:ea typeface="MS UI Gothic" panose="020B0600070205080204" pitchFamily="34" charset="-128"/>
              </a:rPr>
              <a:t> de </a:t>
            </a:r>
            <a:r>
              <a:rPr lang="en-US" sz="2400" dirty="0" err="1">
                <a:ea typeface="MS UI Gothic" panose="020B0600070205080204" pitchFamily="34" charset="-128"/>
              </a:rPr>
              <a:t>logistică</a:t>
            </a:r>
            <a:r>
              <a:rPr lang="en-US" sz="2400" dirty="0">
                <a:ea typeface="MS UI Gothic" panose="020B0600070205080204" pitchFamily="34" charset="-128"/>
              </a:rPr>
              <a:t> </a:t>
            </a:r>
            <a:r>
              <a:rPr lang="en-US" sz="2400" dirty="0" err="1">
                <a:ea typeface="MS UI Gothic" panose="020B0600070205080204" pitchFamily="34" charset="-128"/>
              </a:rPr>
              <a:t>urbană</a:t>
            </a:r>
            <a:r>
              <a:rPr lang="en-US" sz="2400" dirty="0">
                <a:ea typeface="MS UI Gothic" panose="020B0600070205080204" pitchFamily="34" charset="-128"/>
              </a:rPr>
              <a:t> </a:t>
            </a:r>
            <a:r>
              <a:rPr lang="en-US" sz="2400" dirty="0" err="1">
                <a:ea typeface="MS UI Gothic" panose="020B0600070205080204" pitchFamily="34" charset="-128"/>
              </a:rPr>
              <a:t>durabilă</a:t>
            </a:r>
            <a:r>
              <a:rPr lang="ro-RO" sz="2400" dirty="0">
                <a:ea typeface="MS UI Gothic" panose="020B0600070205080204" pitchFamily="34" charset="-128"/>
              </a:rPr>
              <a:t> </a:t>
            </a:r>
            <a:r>
              <a:rPr lang="en-US" sz="2400" dirty="0">
                <a:ea typeface="MS UI Gothic" panose="020B0600070205080204" pitchFamily="34" charset="-128"/>
              </a:rPr>
              <a:t>(</a:t>
            </a:r>
            <a:r>
              <a:rPr lang="ro-RO" sz="2400" dirty="0">
                <a:ea typeface="MS UI Gothic" panose="020B0600070205080204" pitchFamily="34" charset="-128"/>
              </a:rPr>
              <a:t>PLUD</a:t>
            </a:r>
            <a:r>
              <a:rPr lang="en-US" sz="2400" dirty="0">
                <a:ea typeface="MS UI Gothic" panose="020B0600070205080204" pitchFamily="34" charset="-128"/>
              </a:rPr>
              <a:t>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it-IT" sz="2400" dirty="0">
                <a:ea typeface="MS UI Gothic" panose="020B0600070205080204" pitchFamily="34" charset="-128"/>
              </a:rPr>
              <a:t>Provocări și recomandări pentru planificarea logisticii urbane ecologice</a:t>
            </a:r>
            <a:endParaRPr lang="ro-RO" sz="2400" dirty="0">
              <a:ea typeface="MS UI Gothic" panose="020B0600070205080204" pitchFamily="34" charset="-128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ro-RO" sz="2400" dirty="0">
                <a:ea typeface="MS UI Gothic" panose="020B0600070205080204" pitchFamily="34" charset="-128"/>
              </a:rPr>
              <a:t>Bune practici</a:t>
            </a:r>
            <a:endParaRPr lang="en-US" sz="2400" dirty="0">
              <a:ea typeface="MS UI Gothic" panose="020B0600070205080204" pitchFamily="34" charset="-128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endParaRPr lang="en-US" sz="2400" dirty="0">
              <a:ea typeface="MS UI Gothic" panose="020B0600070205080204" pitchFamily="34" charset="-128"/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AD0F661-2D0C-5E55-FBE2-6E66487B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97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24116" y="1114669"/>
            <a:ext cx="9743768" cy="500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Abordarea</a:t>
            </a:r>
            <a:r>
              <a:rPr lang="en-US" sz="1800" dirty="0"/>
              <a:t> </a:t>
            </a:r>
            <a:r>
              <a:rPr lang="en-US" sz="1800" dirty="0" err="1"/>
              <a:t>proiectului</a:t>
            </a:r>
            <a:r>
              <a:rPr lang="en-US" sz="1800" dirty="0"/>
              <a:t> NOVELOG (</a:t>
            </a:r>
            <a:r>
              <a:rPr lang="en-US" sz="1800" dirty="0">
                <a:hlinkClick r:id="rId3"/>
              </a:rPr>
              <a:t>https://www.novelogtool.imet.gr/</a:t>
            </a:r>
            <a:r>
              <a:rPr lang="en-US" sz="1800" dirty="0"/>
              <a:t>):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20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B1D744-6C3D-102C-ACE8-97A0220AA11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287"/>
          <a:stretch/>
        </p:blipFill>
        <p:spPr>
          <a:xfrm>
            <a:off x="0" y="1689140"/>
            <a:ext cx="5843990" cy="40541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11F335E-6637-8703-5AD9-6AC0B63C82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3990" y="3124740"/>
            <a:ext cx="6348010" cy="861135"/>
          </a:xfrm>
          <a:prstGeom prst="rect">
            <a:avLst/>
          </a:prstGeom>
          <a:ln>
            <a:solidFill>
              <a:srgbClr val="BACF73"/>
            </a:solidFill>
          </a:ln>
        </p:spPr>
      </p:pic>
    </p:spTree>
    <p:extLst>
      <p:ext uri="{BB962C8B-B14F-4D97-AF65-F5344CB8AC3E}">
        <p14:creationId xmlns:p14="http://schemas.microsoft.com/office/powerpoint/2010/main" val="2690752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24116" y="1114669"/>
            <a:ext cx="9743768" cy="500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Abordarea</a:t>
            </a:r>
            <a:r>
              <a:rPr lang="en-US" sz="1800" dirty="0"/>
              <a:t> </a:t>
            </a:r>
            <a:r>
              <a:rPr lang="en-US" sz="1800" dirty="0" err="1"/>
              <a:t>proiectului</a:t>
            </a:r>
            <a:r>
              <a:rPr lang="en-US" sz="1800" dirty="0"/>
              <a:t> NOVELOG (</a:t>
            </a:r>
            <a:r>
              <a:rPr lang="en-US" sz="1800" dirty="0">
                <a:hlinkClick r:id="rId3"/>
              </a:rPr>
              <a:t>https://www.novelogtool.imet.gr/</a:t>
            </a:r>
            <a:r>
              <a:rPr lang="en-US" sz="1800" dirty="0"/>
              <a:t>):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21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B67349-4683-3024-79F7-38CA83858D0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172" r="1821"/>
          <a:stretch/>
        </p:blipFill>
        <p:spPr>
          <a:xfrm>
            <a:off x="1" y="1474866"/>
            <a:ext cx="5843990" cy="416088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FEFA75-BEA1-B593-D741-921AA90B12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3990" y="2605968"/>
            <a:ext cx="6348010" cy="1646063"/>
          </a:xfrm>
          <a:prstGeom prst="rect">
            <a:avLst/>
          </a:prstGeom>
          <a:ln>
            <a:solidFill>
              <a:srgbClr val="7DA9C1"/>
            </a:solidFill>
          </a:ln>
        </p:spPr>
      </p:pic>
    </p:spTree>
    <p:extLst>
      <p:ext uri="{BB962C8B-B14F-4D97-AF65-F5344CB8AC3E}">
        <p14:creationId xmlns:p14="http://schemas.microsoft.com/office/powerpoint/2010/main" val="206200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22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A1AAA3-F312-97C0-C532-60C433521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Lectură suplimentară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Topic Guide. Sustainable Urban Logistics Planning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https://urban-mobility-observatory.transport.ec.europa.eu/document/download/9b248341-5a2e-4706-9dc2-5fa334fdcf58_en?filename=sustainable_urban_logistics_planning.pdf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8621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4. 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Provocări și parametrii pentru planificarea logisticii urbane ecologice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23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7E50FA2-9CF5-D945-A990-4461F51D3E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8317147"/>
              </p:ext>
            </p:extLst>
          </p:nvPr>
        </p:nvGraphicFramePr>
        <p:xfrm>
          <a:off x="2454275" y="1007093"/>
          <a:ext cx="7947025" cy="5024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6897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MS UI Gothic" panose="020B0600070205080204" pitchFamily="34" charset="-128"/>
                <a:cs typeface="+mj-cs"/>
              </a:rPr>
              <a:t>4. 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Provocări și parametrii pentru planificarea logisticii urbane ecologice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497400"/>
            <a:ext cx="9743768" cy="43298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/>
              <a:t>Cererea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livrarea</a:t>
            </a:r>
            <a:r>
              <a:rPr lang="en-US" sz="2400" dirty="0"/>
              <a:t> la </a:t>
            </a:r>
            <a:r>
              <a:rPr lang="en-US" sz="2400" dirty="0" err="1"/>
              <a:t>ultimul</a:t>
            </a:r>
            <a:r>
              <a:rPr lang="en-US" sz="2400" dirty="0"/>
              <a:t> </a:t>
            </a:r>
            <a:r>
              <a:rPr lang="en-US" sz="2400" dirty="0" err="1"/>
              <a:t>kilometru</a:t>
            </a:r>
            <a:r>
              <a:rPr lang="en-US" sz="2400" dirty="0"/>
              <a:t>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intensificată</a:t>
            </a:r>
            <a:r>
              <a:rPr lang="en-US" sz="2400" dirty="0"/>
              <a:t> din </a:t>
            </a:r>
            <a:r>
              <a:rPr lang="en-US" sz="2400" dirty="0" err="1"/>
              <a:t>cauza</a:t>
            </a:r>
            <a:r>
              <a:rPr lang="en-US" sz="2400" dirty="0"/>
              <a:t> [6]: </a:t>
            </a:r>
          </a:p>
          <a:p>
            <a:r>
              <a:rPr lang="en-US" sz="2400" dirty="0" err="1"/>
              <a:t>Creșterea</a:t>
            </a:r>
            <a:r>
              <a:rPr lang="en-US" sz="2400" dirty="0"/>
              <a:t> </a:t>
            </a:r>
            <a:r>
              <a:rPr lang="en-US" sz="2400" dirty="0" err="1"/>
              <a:t>urbanizării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creșterea</a:t>
            </a:r>
            <a:r>
              <a:rPr lang="en-US" sz="2400" dirty="0"/>
              <a:t> </a:t>
            </a:r>
            <a:r>
              <a:rPr lang="en-US" sz="2400" dirty="0" err="1"/>
              <a:t>zonelor</a:t>
            </a:r>
            <a:r>
              <a:rPr lang="en-US" sz="2400" dirty="0"/>
              <a:t> urbane.</a:t>
            </a:r>
            <a:br>
              <a:rPr lang="en-US" sz="2400" dirty="0"/>
            </a:br>
            <a:r>
              <a:rPr lang="en-US" sz="2400" dirty="0" err="1"/>
              <a:t>Rețeaua</a:t>
            </a:r>
            <a:r>
              <a:rPr lang="en-US" sz="2400" dirty="0"/>
              <a:t> </a:t>
            </a:r>
            <a:r>
              <a:rPr lang="en-US" sz="2400" dirty="0" err="1"/>
              <a:t>urbană</a:t>
            </a:r>
            <a:r>
              <a:rPr lang="en-US" sz="2400" dirty="0"/>
              <a:t> de transport de </a:t>
            </a:r>
            <a:r>
              <a:rPr lang="en-US" sz="2400" dirty="0" err="1"/>
              <a:t>marfă</a:t>
            </a:r>
            <a:r>
              <a:rPr lang="en-US" sz="2400" dirty="0"/>
              <a:t> </a:t>
            </a:r>
            <a:r>
              <a:rPr lang="en-US" sz="2400" dirty="0" err="1"/>
              <a:t>ar</a:t>
            </a:r>
            <a:r>
              <a:rPr lang="en-US" sz="2400" dirty="0"/>
              <a:t> </a:t>
            </a:r>
            <a:r>
              <a:rPr lang="en-US" sz="2400" dirty="0" err="1"/>
              <a:t>trebui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</a:t>
            </a:r>
            <a:r>
              <a:rPr lang="en-US" sz="2400" dirty="0" err="1"/>
              <a:t>acopere</a:t>
            </a:r>
            <a:r>
              <a:rPr lang="en-US" sz="2400" dirty="0"/>
              <a:t> zone tot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extinse</a:t>
            </a:r>
            <a:r>
              <a:rPr lang="en-US" sz="2400" dirty="0"/>
              <a:t>, cu o </a:t>
            </a:r>
            <a:r>
              <a:rPr lang="en-US" sz="2400" dirty="0" err="1"/>
              <a:t>populație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caracteristici</a:t>
            </a:r>
            <a:r>
              <a:rPr lang="en-US" sz="2400" dirty="0"/>
              <a:t> </a:t>
            </a:r>
            <a:r>
              <a:rPr lang="en-US" sz="2400" dirty="0" err="1"/>
              <a:t>spațiale</a:t>
            </a:r>
            <a:r>
              <a:rPr lang="en-US" sz="2400" dirty="0"/>
              <a:t> </a:t>
            </a:r>
            <a:r>
              <a:rPr lang="en-US" sz="2400" dirty="0" err="1"/>
              <a:t>dinamice</a:t>
            </a:r>
            <a:r>
              <a:rPr lang="en-US" sz="2400" dirty="0"/>
              <a:t>.</a:t>
            </a:r>
          </a:p>
          <a:p>
            <a:r>
              <a:rPr lang="ro-RO" sz="2400" dirty="0"/>
              <a:t>Îmbătrânirea demografică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Populația</a:t>
            </a:r>
            <a:r>
              <a:rPr lang="en-US" sz="2400" dirty="0"/>
              <a:t> </a:t>
            </a:r>
            <a:r>
              <a:rPr lang="en-US" sz="2400" dirty="0" err="1"/>
              <a:t>devine</a:t>
            </a:r>
            <a:r>
              <a:rPr lang="en-US" sz="2400" dirty="0"/>
              <a:t> din </a:t>
            </a:r>
            <a:r>
              <a:rPr lang="en-US" sz="2400" dirty="0" err="1"/>
              <a:t>ce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ce</a:t>
            </a:r>
            <a:r>
              <a:rPr lang="en-US" sz="2400" dirty="0"/>
              <a:t>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puțin</a:t>
            </a:r>
            <a:r>
              <a:rPr lang="en-US" sz="2400" dirty="0"/>
              <a:t> </a:t>
            </a:r>
            <a:r>
              <a:rPr lang="en-US" sz="2400" dirty="0" err="1"/>
              <a:t>mobilă</a:t>
            </a:r>
            <a:r>
              <a:rPr lang="en-US" sz="2400" dirty="0"/>
              <a:t>,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timp</a:t>
            </a:r>
            <a:r>
              <a:rPr lang="en-US" sz="2400" dirty="0"/>
              <a:t> </a:t>
            </a:r>
            <a:r>
              <a:rPr lang="en-US" sz="2400" dirty="0" err="1"/>
              <a:t>ce</a:t>
            </a:r>
            <a:r>
              <a:rPr lang="en-US" sz="2400" dirty="0"/>
              <a:t>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necesare</a:t>
            </a:r>
            <a:r>
              <a:rPr lang="en-US" sz="2400" dirty="0"/>
              <a:t> </a:t>
            </a:r>
            <a:r>
              <a:rPr lang="en-US" sz="2400" dirty="0" err="1"/>
              <a:t>produse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servicii</a:t>
            </a:r>
            <a:r>
              <a:rPr lang="en-US" sz="2400" dirty="0"/>
              <a:t> </a:t>
            </a:r>
            <a:r>
              <a:rPr lang="en-US" sz="2400" dirty="0" err="1"/>
              <a:t>personalizate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îmbunătățirea</a:t>
            </a:r>
            <a:r>
              <a:rPr lang="en-US" sz="2400" dirty="0"/>
              <a:t> </a:t>
            </a:r>
            <a:r>
              <a:rPr lang="en-US" sz="2400" dirty="0" err="1"/>
              <a:t>condițiilor</a:t>
            </a:r>
            <a:r>
              <a:rPr lang="en-US" sz="2400" dirty="0"/>
              <a:t> de </a:t>
            </a:r>
            <a:r>
              <a:rPr lang="en-US" sz="2400" dirty="0" err="1"/>
              <a:t>viață</a:t>
            </a:r>
            <a:r>
              <a:rPr lang="en-US" sz="2400" dirty="0"/>
              <a:t>.</a:t>
            </a:r>
          </a:p>
          <a:p>
            <a:r>
              <a:rPr lang="ro-RO" sz="2400" dirty="0"/>
              <a:t>Emergența e-commerce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it-IT" sz="2400" dirty="0"/>
              <a:t>Presiuni pentru abordarea comenzilor pentru o varietate de produse în 24 de ore, prin intermediul internetului</a:t>
            </a:r>
            <a:r>
              <a:rPr lang="en-US" sz="2400" dirty="0"/>
              <a:t>.  </a:t>
            </a:r>
          </a:p>
          <a:p>
            <a:r>
              <a:rPr lang="en-US" sz="2400" dirty="0" err="1"/>
              <a:t>Schimbări</a:t>
            </a:r>
            <a:r>
              <a:rPr lang="en-US" sz="2400" dirty="0"/>
              <a:t> ale </a:t>
            </a:r>
            <a:r>
              <a:rPr lang="en-US" sz="2400" dirty="0" err="1"/>
              <a:t>modelelor</a:t>
            </a:r>
            <a:r>
              <a:rPr lang="en-US" sz="2400" dirty="0"/>
              <a:t> de </a:t>
            </a:r>
            <a:r>
              <a:rPr lang="en-US" sz="2400" dirty="0" err="1"/>
              <a:t>consum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ale </a:t>
            </a:r>
            <a:r>
              <a:rPr lang="en-US" sz="2400" dirty="0" err="1"/>
              <a:t>modelelor</a:t>
            </a:r>
            <a:r>
              <a:rPr lang="en-US" sz="2400" dirty="0"/>
              <a:t> business-2-consumer (B2C).</a:t>
            </a:r>
            <a:br>
              <a:rPr lang="en-US" sz="2400" dirty="0"/>
            </a:br>
            <a:r>
              <a:rPr lang="it-IT" sz="2400" dirty="0"/>
              <a:t>Globalizare, dar și personalizare personală pentru comenzi mai individualizate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24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59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MS UI Gothic" panose="020B0600070205080204" pitchFamily="34" charset="-128"/>
                <a:cs typeface="+mj-cs"/>
              </a:rPr>
              <a:t>4. 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Provocări și parametrii pentru planificarea logisticii urbane ecologice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24116" y="1129847"/>
            <a:ext cx="9743768" cy="466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Parametrii</a:t>
            </a:r>
            <a:r>
              <a:rPr lang="en-US" sz="2400" dirty="0"/>
              <a:t> care </a:t>
            </a:r>
            <a:r>
              <a:rPr lang="en-US" sz="2400" dirty="0" err="1"/>
              <a:t>trebuie</a:t>
            </a:r>
            <a:r>
              <a:rPr lang="en-US" sz="2400" dirty="0"/>
              <a:t> </a:t>
            </a:r>
            <a:r>
              <a:rPr lang="en-US" sz="2400" dirty="0" err="1"/>
              <a:t>luați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considerare</a:t>
            </a:r>
            <a:r>
              <a:rPr lang="en-US" sz="2400" dirty="0"/>
              <a:t> de </a:t>
            </a:r>
            <a:r>
              <a:rPr lang="en-US" sz="2400" dirty="0" err="1"/>
              <a:t>factorii</a:t>
            </a:r>
            <a:r>
              <a:rPr lang="en-US" sz="2400" dirty="0"/>
              <a:t> de </a:t>
            </a:r>
            <a:r>
              <a:rPr lang="en-US" sz="2400" dirty="0" err="1"/>
              <a:t>decizie</a:t>
            </a:r>
            <a:r>
              <a:rPr lang="en-US" sz="2400" dirty="0"/>
              <a:t>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25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A4F5265-24DE-FA28-F13E-0C15424C3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020892"/>
              </p:ext>
            </p:extLst>
          </p:nvPr>
        </p:nvGraphicFramePr>
        <p:xfrm>
          <a:off x="744134" y="1596714"/>
          <a:ext cx="10837334" cy="413813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93334">
                  <a:extLst>
                    <a:ext uri="{9D8B030D-6E8A-4147-A177-3AD203B41FA5}">
                      <a16:colId xmlns:a16="http://schemas.microsoft.com/office/drawing/2014/main" val="3458589157"/>
                    </a:ext>
                  </a:extLst>
                </a:gridCol>
                <a:gridCol w="1783643">
                  <a:extLst>
                    <a:ext uri="{9D8B030D-6E8A-4147-A177-3AD203B41FA5}">
                      <a16:colId xmlns:a16="http://schemas.microsoft.com/office/drawing/2014/main" val="2073526194"/>
                    </a:ext>
                  </a:extLst>
                </a:gridCol>
                <a:gridCol w="2585156">
                  <a:extLst>
                    <a:ext uri="{9D8B030D-6E8A-4147-A177-3AD203B41FA5}">
                      <a16:colId xmlns:a16="http://schemas.microsoft.com/office/drawing/2014/main" val="3157969499"/>
                    </a:ext>
                  </a:extLst>
                </a:gridCol>
                <a:gridCol w="4775201">
                  <a:extLst>
                    <a:ext uri="{9D8B030D-6E8A-4147-A177-3AD203B41FA5}">
                      <a16:colId xmlns:a16="http://schemas.microsoft.com/office/drawing/2014/main" val="2810343118"/>
                    </a:ext>
                  </a:extLst>
                </a:gridCol>
              </a:tblGrid>
              <a:tr h="35121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/>
                        <a:t>Tipul de parametrii</a:t>
                      </a:r>
                      <a:endParaRPr lang="el-GR" sz="1400" dirty="0"/>
                    </a:p>
                  </a:txBody>
                  <a:tcPr anchor="b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Level of reference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365286"/>
                  </a:ext>
                </a:extLst>
              </a:tr>
              <a:tr h="35121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/>
                        <a:t>UE</a:t>
                      </a:r>
                      <a:r>
                        <a:rPr lang="en-US" sz="1400" dirty="0"/>
                        <a:t>/</a:t>
                      </a:r>
                      <a:r>
                        <a:rPr lang="en-US" sz="1400" dirty="0" err="1"/>
                        <a:t>na</a:t>
                      </a:r>
                      <a:r>
                        <a:rPr lang="ro-RO" sz="1400" dirty="0"/>
                        <a:t>ț</a:t>
                      </a:r>
                      <a:r>
                        <a:rPr lang="en-US" sz="1400" dirty="0" err="1"/>
                        <a:t>ional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/>
                        <a:t>Oraș</a:t>
                      </a:r>
                      <a:r>
                        <a:rPr lang="en-US" sz="1400" dirty="0"/>
                        <a:t>/local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/>
                        <a:t>Furnizorul</a:t>
                      </a:r>
                      <a:r>
                        <a:rPr lang="ro-RO" sz="1400" baseline="0" dirty="0"/>
                        <a:t> de servicii </a:t>
                      </a:r>
                      <a:r>
                        <a:rPr lang="en-US" sz="1400" dirty="0"/>
                        <a:t>Last-mile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922514"/>
                  </a:ext>
                </a:extLst>
              </a:tr>
              <a:tr h="76587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Socio-economic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noProof="0" dirty="0">
                          <a:solidFill>
                            <a:schemeClr val="dk1"/>
                          </a:solidFill>
                        </a:rPr>
                        <a:t>Regulamente și recomandări politice naționale și ale UE (a se vedea subiectele 1 și 2). </a:t>
                      </a:r>
                      <a:endParaRPr lang="el-G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Caracteristici socio-demografice și organizarea activității economice</a:t>
                      </a:r>
                      <a:r>
                        <a:rPr lang="en-US" sz="1400" dirty="0"/>
                        <a:t>. </a:t>
                      </a: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it-IT" sz="1400" dirty="0"/>
                        <a:t>Disponibilitatea resurselor și capacitatea personalului (administrație, gestionare, furnizare</a:t>
                      </a:r>
                      <a:r>
                        <a:rPr lang="en-US" sz="1400" dirty="0"/>
                        <a:t>).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354333"/>
                  </a:ext>
                </a:extLst>
              </a:tr>
              <a:tr h="35121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400" dirty="0" err="1"/>
                        <a:t>Angajamentul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față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obiectivele</a:t>
                      </a:r>
                      <a:r>
                        <a:rPr lang="en-US" sz="1400" dirty="0"/>
                        <a:t> locale de </a:t>
                      </a:r>
                      <a:r>
                        <a:rPr lang="en-US" sz="1400" dirty="0" err="1"/>
                        <a:t>mediu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sociale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economice</a:t>
                      </a:r>
                      <a:r>
                        <a:rPr lang="en-US" sz="1400" dirty="0"/>
                        <a:t>.</a:t>
                      </a: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406597"/>
                  </a:ext>
                </a:extLst>
              </a:tr>
              <a:tr h="642204">
                <a:tc>
                  <a:txBody>
                    <a:bodyPr/>
                    <a:lstStyle/>
                    <a:p>
                      <a:pPr algn="ctr"/>
                      <a:r>
                        <a:rPr lang="ro-RO" sz="1400" dirty="0"/>
                        <a:t>Mediu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Strategie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ecologizarea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operațiunilor</a:t>
                      </a:r>
                      <a:r>
                        <a:rPr lang="en-US" sz="1400" dirty="0"/>
                        <a:t>.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193162"/>
                  </a:ext>
                </a:extLst>
              </a:tr>
              <a:tr h="79022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Infrastructur</a:t>
                      </a:r>
                      <a:r>
                        <a:rPr lang="ro-RO" sz="1400" dirty="0"/>
                        <a:t>ă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Disponibilitatea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tipul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infrastructură</a:t>
                      </a:r>
                      <a:r>
                        <a:rPr lang="en-US" sz="1400" dirty="0"/>
                        <a:t> de transport </a:t>
                      </a:r>
                      <a:r>
                        <a:rPr lang="en-US" sz="1400" dirty="0" err="1"/>
                        <a:t>în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legătură</a:t>
                      </a:r>
                      <a:r>
                        <a:rPr lang="en-US" sz="1400" dirty="0"/>
                        <a:t> cu </a:t>
                      </a:r>
                      <a:r>
                        <a:rPr lang="en-US" sz="1400" dirty="0" err="1"/>
                        <a:t>rețeaua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urbană</a:t>
                      </a:r>
                      <a:r>
                        <a:rPr lang="en-US" sz="1400" dirty="0"/>
                        <a:t> de transport de </a:t>
                      </a:r>
                      <a:r>
                        <a:rPr lang="en-US" sz="1400" dirty="0" err="1"/>
                        <a:t>marfă</a:t>
                      </a:r>
                      <a:r>
                        <a:rPr lang="en-US" sz="1400" dirty="0"/>
                        <a:t>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Disponibilitatea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tipul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vehicule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echipamente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clădiri</a:t>
                      </a:r>
                      <a:r>
                        <a:rPr lang="en-US" sz="1400" dirty="0"/>
                        <a:t>.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716920"/>
                  </a:ext>
                </a:extLst>
              </a:tr>
              <a:tr h="5557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Te</a:t>
                      </a:r>
                      <a:r>
                        <a:rPr lang="ro-RO" sz="1400" dirty="0"/>
                        <a:t>hnologie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Capacitate </a:t>
                      </a:r>
                      <a:r>
                        <a:rPr lang="en-US" sz="1400" dirty="0" err="1"/>
                        <a:t>tehnologică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elemente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oraș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inteligent</a:t>
                      </a:r>
                      <a:r>
                        <a:rPr lang="en-US" sz="1400" dirty="0"/>
                        <a:t> / </a:t>
                      </a:r>
                      <a:r>
                        <a:rPr lang="en-US" sz="1400" dirty="0" err="1"/>
                        <a:t>mobilitate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inteligentă</a:t>
                      </a:r>
                      <a:r>
                        <a:rPr lang="en-US" sz="1400" dirty="0"/>
                        <a:t>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Capacitatea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tehnică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și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tehnologică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de a se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adapta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în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timp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util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 la </a:t>
                      </a:r>
                      <a:r>
                        <a:rPr lang="en-US" sz="1400" kern="1200" noProof="0" dirty="0" err="1">
                          <a:solidFill>
                            <a:schemeClr val="dk1"/>
                          </a:solidFill>
                        </a:rPr>
                        <a:t>schimbare</a:t>
                      </a:r>
                      <a:r>
                        <a:rPr lang="en-US" sz="1400" kern="1200" noProof="0" dirty="0">
                          <a:solidFill>
                            <a:schemeClr val="dk1"/>
                          </a:solidFill>
                        </a:rPr>
                        <a:t>.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7351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36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5. 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Bune practici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085850"/>
            <a:ext cx="9743768" cy="4905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 err="1"/>
              <a:t>Colaborarea</a:t>
            </a:r>
            <a:r>
              <a:rPr lang="en-US" sz="1800" b="1" dirty="0"/>
              <a:t> </a:t>
            </a:r>
            <a:r>
              <a:rPr lang="en-US" sz="1800" b="1" dirty="0" err="1"/>
              <a:t>între</a:t>
            </a:r>
            <a:r>
              <a:rPr lang="en-US" sz="1800" b="1" dirty="0"/>
              <a:t> </a:t>
            </a:r>
            <a:r>
              <a:rPr lang="en-US" sz="1800" b="1" dirty="0" err="1"/>
              <a:t>mai</a:t>
            </a:r>
            <a:r>
              <a:rPr lang="en-US" sz="1800" b="1" dirty="0"/>
              <a:t> </a:t>
            </a:r>
            <a:r>
              <a:rPr lang="en-US" sz="1800" b="1" dirty="0" err="1"/>
              <a:t>multe</a:t>
            </a:r>
            <a:r>
              <a:rPr lang="en-US" sz="1800" b="1" dirty="0"/>
              <a:t> </a:t>
            </a:r>
            <a:r>
              <a:rPr lang="en-US" sz="1800" b="1" dirty="0" err="1"/>
              <a:t>părți</a:t>
            </a:r>
            <a:r>
              <a:rPr lang="en-US" sz="1800" b="1" dirty="0"/>
              <a:t> </a:t>
            </a:r>
            <a:r>
              <a:rPr lang="en-US" sz="1800" b="1" dirty="0" err="1"/>
              <a:t>interesate</a:t>
            </a:r>
            <a:r>
              <a:rPr lang="en-US" sz="1800" b="1" dirty="0"/>
              <a:t> </a:t>
            </a:r>
            <a:r>
              <a:rPr lang="en-US" sz="1800" b="1" dirty="0" err="1"/>
              <a:t>în</a:t>
            </a:r>
            <a:r>
              <a:rPr lang="en-US" sz="1800" b="1" dirty="0"/>
              <a:t> </a:t>
            </a:r>
            <a:r>
              <a:rPr lang="en-US" sz="1800" b="1" dirty="0" err="1"/>
              <a:t>cadrul</a:t>
            </a:r>
            <a:r>
              <a:rPr lang="en-US" sz="1800" b="1" dirty="0"/>
              <a:t> </a:t>
            </a:r>
            <a:r>
              <a:rPr lang="en-US" sz="1800" b="1" dirty="0" err="1"/>
              <a:t>ecosistemului</a:t>
            </a:r>
            <a:r>
              <a:rPr lang="en-US" sz="1800" b="1" dirty="0"/>
              <a:t> de </a:t>
            </a:r>
            <a:r>
              <a:rPr lang="en-US" sz="1800" b="1" dirty="0" err="1"/>
              <a:t>inovare</a:t>
            </a:r>
            <a:r>
              <a:rPr lang="en-US" sz="1800" b="1" dirty="0"/>
              <a:t> </a:t>
            </a:r>
            <a:r>
              <a:rPr lang="en-US" sz="1800" b="1" dirty="0" err="1"/>
              <a:t>logistică</a:t>
            </a:r>
            <a:r>
              <a:rPr lang="en-US" sz="1800" b="1" dirty="0"/>
              <a:t> </a:t>
            </a:r>
            <a:r>
              <a:rPr lang="en-US" sz="1800" b="1" dirty="0" err="1"/>
              <a:t>facilitează</a:t>
            </a:r>
            <a:r>
              <a:rPr lang="en-US" sz="1800" b="1" dirty="0"/>
              <a:t> </a:t>
            </a:r>
            <a:r>
              <a:rPr lang="en-US" sz="1800" b="1" dirty="0" err="1"/>
              <a:t>neutralitatea</a:t>
            </a:r>
            <a:r>
              <a:rPr lang="en-US" sz="1800" b="1" dirty="0"/>
              <a:t> din </a:t>
            </a:r>
            <a:r>
              <a:rPr lang="en-US" sz="1800" b="1" dirty="0" err="1"/>
              <a:t>punct</a:t>
            </a:r>
            <a:r>
              <a:rPr lang="en-US" sz="1800" b="1" dirty="0"/>
              <a:t> de </a:t>
            </a:r>
            <a:r>
              <a:rPr lang="en-US" sz="1800" b="1" dirty="0" err="1"/>
              <a:t>vedere</a:t>
            </a:r>
            <a:r>
              <a:rPr lang="en-US" sz="1800" b="1" dirty="0"/>
              <a:t> al </a:t>
            </a:r>
            <a:r>
              <a:rPr lang="en-US" sz="1800" b="1" dirty="0" err="1"/>
              <a:t>emisiilor</a:t>
            </a:r>
            <a:r>
              <a:rPr lang="en-US" sz="1800" b="1" dirty="0"/>
              <a:t> de carbon</a:t>
            </a:r>
            <a:r>
              <a:rPr lang="en-US" sz="1800" dirty="0"/>
              <a:t>, </a:t>
            </a:r>
            <a:r>
              <a:rPr lang="ro-RO" sz="1800" dirty="0"/>
              <a:t>valabile la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>
                <a:hlinkClick r:id="rId3"/>
              </a:rPr>
              <a:t>https://www.interregeurope.eu/good-practices/multi-stakeholder-collaboration-within-logistics-innovation-ecosystem-facilitates-carbon-neutrality</a:t>
            </a:r>
            <a:r>
              <a:rPr lang="en-US" sz="1800" dirty="0"/>
              <a:t> </a:t>
            </a:r>
          </a:p>
          <a:p>
            <a:r>
              <a:rPr lang="ro-RO" sz="1800" dirty="0"/>
              <a:t>Locație</a:t>
            </a:r>
            <a:r>
              <a:rPr lang="en-US" sz="1800" dirty="0"/>
              <a:t>: Tampere, Finland</a:t>
            </a:r>
          </a:p>
          <a:p>
            <a:r>
              <a:rPr lang="en-US" sz="1800" dirty="0" err="1"/>
              <a:t>Scop</a:t>
            </a:r>
            <a:r>
              <a:rPr lang="en-US" sz="1800" dirty="0"/>
              <a:t>: </a:t>
            </a:r>
            <a:r>
              <a:rPr lang="en-US" sz="1800" dirty="0" err="1"/>
              <a:t>Lyyli</a:t>
            </a:r>
            <a:r>
              <a:rPr lang="en-US" sz="1800" dirty="0"/>
              <a:t> Living Lab </a:t>
            </a:r>
            <a:r>
              <a:rPr lang="en-US" sz="1800" dirty="0" err="1"/>
              <a:t>integrat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sistemul</a:t>
            </a:r>
            <a:r>
              <a:rPr lang="en-US" sz="1800" dirty="0"/>
              <a:t> de </a:t>
            </a:r>
            <a:r>
              <a:rPr lang="en-US" sz="1800" dirty="0" err="1"/>
              <a:t>tramvaie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promova</a:t>
            </a:r>
            <a:r>
              <a:rPr lang="en-US" sz="1800" dirty="0"/>
              <a:t> </a:t>
            </a:r>
            <a:r>
              <a:rPr lang="en-US" sz="1800" dirty="0" err="1"/>
              <a:t>soluții</a:t>
            </a:r>
            <a:r>
              <a:rPr lang="en-US" sz="1800" dirty="0"/>
              <a:t> de </a:t>
            </a:r>
            <a:r>
              <a:rPr lang="en-US" sz="1800" dirty="0" err="1"/>
              <a:t>logistică</a:t>
            </a:r>
            <a:r>
              <a:rPr lang="en-US" sz="1800" dirty="0"/>
              <a:t> </a:t>
            </a:r>
            <a:r>
              <a:rPr lang="en-US" sz="1800" dirty="0" err="1"/>
              <a:t>urbană</a:t>
            </a:r>
            <a:r>
              <a:rPr lang="en-US" sz="1800" dirty="0"/>
              <a:t> </a:t>
            </a:r>
            <a:r>
              <a:rPr lang="en-US" sz="1800" dirty="0" err="1"/>
              <a:t>digitale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neutre</a:t>
            </a:r>
            <a:r>
              <a:rPr lang="en-US" sz="1800" dirty="0"/>
              <a:t> din </a:t>
            </a:r>
            <a:r>
              <a:rPr lang="en-US" sz="1800" dirty="0" err="1"/>
              <a:t>punct</a:t>
            </a:r>
            <a:r>
              <a:rPr lang="en-US" sz="1800" dirty="0"/>
              <a:t> de </a:t>
            </a:r>
            <a:r>
              <a:rPr lang="en-US" sz="1800" dirty="0" err="1"/>
              <a:t>vedere</a:t>
            </a:r>
            <a:r>
              <a:rPr lang="en-US" sz="1800" dirty="0"/>
              <a:t> al </a:t>
            </a:r>
            <a:r>
              <a:rPr lang="en-US" sz="1800" dirty="0" err="1"/>
              <a:t>emisiilor</a:t>
            </a:r>
            <a:r>
              <a:rPr lang="en-US" sz="1800" dirty="0"/>
              <a:t> de carbon.</a:t>
            </a:r>
          </a:p>
          <a:p>
            <a:r>
              <a:rPr lang="en-US" sz="1800" dirty="0" err="1"/>
              <a:t>Implementa</a:t>
            </a:r>
            <a:r>
              <a:rPr lang="ro-RO" sz="1800" dirty="0"/>
              <a:t>re</a:t>
            </a:r>
            <a:r>
              <a:rPr lang="en-US" sz="1800" dirty="0"/>
              <a:t>:</a:t>
            </a:r>
          </a:p>
          <a:p>
            <a:pPr marL="1076325" lvl="1" indent="-361950"/>
            <a:r>
              <a:rPr lang="en-US" sz="1600" dirty="0" err="1"/>
              <a:t>Vagonul</a:t>
            </a:r>
            <a:r>
              <a:rPr lang="en-US" sz="1600" dirty="0"/>
              <a:t> de </a:t>
            </a:r>
            <a:r>
              <a:rPr lang="en-US" sz="1600" dirty="0" err="1"/>
              <a:t>tramvai</a:t>
            </a:r>
            <a:r>
              <a:rPr lang="en-US" sz="1600" dirty="0"/>
              <a:t> </a:t>
            </a:r>
            <a:r>
              <a:rPr lang="en-US" sz="1600" dirty="0" err="1"/>
              <a:t>Lyyli</a:t>
            </a:r>
            <a:r>
              <a:rPr lang="en-US" sz="1600" dirty="0"/>
              <a:t>, </a:t>
            </a:r>
            <a:r>
              <a:rPr lang="en-US" sz="1600" dirty="0" err="1"/>
              <a:t>echipat</a:t>
            </a:r>
            <a:r>
              <a:rPr lang="en-US" sz="1600" dirty="0"/>
              <a:t> cu </a:t>
            </a:r>
            <a:r>
              <a:rPr lang="en-US" sz="1600" dirty="0" err="1"/>
              <a:t>tehnologii</a:t>
            </a:r>
            <a:r>
              <a:rPr lang="en-US" sz="1600" dirty="0"/>
              <a:t> de </a:t>
            </a:r>
            <a:r>
              <a:rPr lang="en-US" sz="1600" dirty="0" err="1"/>
              <a:t>ultimă</a:t>
            </a:r>
            <a:r>
              <a:rPr lang="en-US" sz="1600" dirty="0"/>
              <a:t> </a:t>
            </a:r>
            <a:r>
              <a:rPr lang="en-US" sz="1600" dirty="0" err="1"/>
              <a:t>oră</a:t>
            </a:r>
            <a:r>
              <a:rPr lang="en-US" sz="1600" dirty="0"/>
              <a:t>, </a:t>
            </a:r>
            <a:r>
              <a:rPr lang="en-US" sz="1600" dirty="0" err="1"/>
              <a:t>servește</a:t>
            </a:r>
            <a:r>
              <a:rPr lang="en-US" sz="1600" dirty="0"/>
              <a:t> </a:t>
            </a:r>
            <a:r>
              <a:rPr lang="en-US" sz="1600" dirty="0" err="1"/>
              <a:t>drept</a:t>
            </a:r>
            <a:r>
              <a:rPr lang="en-US" sz="1600" dirty="0"/>
              <a:t> </a:t>
            </a:r>
            <a:r>
              <a:rPr lang="en-US" sz="1600" dirty="0" err="1"/>
              <a:t>platformă</a:t>
            </a:r>
            <a:r>
              <a:rPr lang="en-US" sz="1600" dirty="0"/>
              <a:t> de </a:t>
            </a:r>
            <a:r>
              <a:rPr lang="en-US" sz="1600" dirty="0" err="1"/>
              <a:t>testare</a:t>
            </a:r>
            <a:r>
              <a:rPr lang="en-US" sz="1600" dirty="0"/>
              <a:t>. </a:t>
            </a:r>
            <a:r>
              <a:rPr lang="en-US" sz="1600" dirty="0" err="1"/>
              <a:t>Acesta</a:t>
            </a:r>
            <a:r>
              <a:rPr lang="en-US" sz="1600" dirty="0"/>
              <a:t> </a:t>
            </a:r>
            <a:r>
              <a:rPr lang="en-US" sz="1600" dirty="0" err="1"/>
              <a:t>permite</a:t>
            </a:r>
            <a:r>
              <a:rPr lang="en-US" sz="1600" dirty="0"/>
              <a:t> </a:t>
            </a:r>
            <a:r>
              <a:rPr lang="en-US" sz="1600" dirty="0" err="1"/>
              <a:t>efectuarea</a:t>
            </a:r>
            <a:r>
              <a:rPr lang="en-US" sz="1600" dirty="0"/>
              <a:t> de </a:t>
            </a:r>
            <a:r>
              <a:rPr lang="en-US" sz="1600" dirty="0" err="1"/>
              <a:t>teste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context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timpul</a:t>
            </a:r>
            <a:r>
              <a:rPr lang="en-US" sz="1600" dirty="0"/>
              <a:t> </a:t>
            </a:r>
            <a:r>
              <a:rPr lang="en-US" sz="1600" dirty="0" err="1"/>
              <a:t>traficului</a:t>
            </a:r>
            <a:r>
              <a:rPr lang="en-US" sz="1600" dirty="0"/>
              <a:t> </a:t>
            </a:r>
            <a:r>
              <a:rPr lang="en-US" sz="1600" dirty="0" err="1"/>
              <a:t>obișnuit</a:t>
            </a:r>
            <a:r>
              <a:rPr lang="en-US" sz="1600" dirty="0"/>
              <a:t>, </a:t>
            </a:r>
            <a:r>
              <a:rPr lang="en-US" sz="1600" dirty="0" err="1"/>
              <a:t>simulând</a:t>
            </a:r>
            <a:r>
              <a:rPr lang="en-US" sz="1600" dirty="0"/>
              <a:t> </a:t>
            </a:r>
            <a:r>
              <a:rPr lang="en-US" sz="1600" dirty="0" err="1"/>
              <a:t>scenarii</a:t>
            </a:r>
            <a:r>
              <a:rPr lang="en-US" sz="1600" dirty="0"/>
              <a:t> </a:t>
            </a:r>
            <a:r>
              <a:rPr lang="en-US" sz="1600" dirty="0" err="1"/>
              <a:t>logistice</a:t>
            </a:r>
            <a:r>
              <a:rPr lang="en-US" sz="1600" dirty="0"/>
              <a:t> </a:t>
            </a:r>
            <a:r>
              <a:rPr lang="en-US" sz="1600" dirty="0" err="1"/>
              <a:t>reale</a:t>
            </a:r>
            <a:r>
              <a:rPr lang="en-US" sz="1600" dirty="0"/>
              <a:t>.</a:t>
            </a:r>
          </a:p>
          <a:p>
            <a:pPr marL="1076325" lvl="2" indent="-361950"/>
            <a:r>
              <a:rPr lang="it-IT" sz="1600" dirty="0"/>
              <a:t>Serviciile noi sunt testate în contextul operațional al tramvaiului</a:t>
            </a:r>
            <a:r>
              <a:rPr lang="en-US" sz="1600" dirty="0"/>
              <a:t>.</a:t>
            </a:r>
          </a:p>
          <a:p>
            <a:pPr marL="1076325" lvl="3" indent="-361950"/>
            <a:r>
              <a:rPr lang="fr-FR" sz="1600" dirty="0" err="1"/>
              <a:t>Testele</a:t>
            </a:r>
            <a:r>
              <a:rPr lang="fr-FR" sz="1600" dirty="0"/>
              <a:t> </a:t>
            </a:r>
            <a:r>
              <a:rPr lang="fr-FR" sz="1600" dirty="0" err="1"/>
              <a:t>tehnologice</a:t>
            </a:r>
            <a:r>
              <a:rPr lang="fr-FR" sz="1600" dirty="0"/>
              <a:t> au </a:t>
            </a:r>
            <a:r>
              <a:rPr lang="fr-FR" sz="1600" dirty="0" err="1"/>
              <a:t>loc</a:t>
            </a:r>
            <a:r>
              <a:rPr lang="fr-FR" sz="1600" dirty="0"/>
              <a:t> </a:t>
            </a:r>
            <a:r>
              <a:rPr lang="fr-FR" sz="1600" dirty="0" err="1"/>
              <a:t>în</a:t>
            </a:r>
            <a:r>
              <a:rPr lang="fr-FR" sz="1600" dirty="0"/>
              <a:t> </a:t>
            </a:r>
            <a:r>
              <a:rPr lang="fr-FR" sz="1600" dirty="0" err="1"/>
              <a:t>timpul</a:t>
            </a:r>
            <a:r>
              <a:rPr lang="fr-FR" sz="1600" dirty="0"/>
              <a:t> </a:t>
            </a:r>
            <a:r>
              <a:rPr lang="fr-FR" sz="1600" dirty="0" err="1"/>
              <a:t>traficului</a:t>
            </a:r>
            <a:r>
              <a:rPr lang="fr-FR" sz="1600" dirty="0"/>
              <a:t> </a:t>
            </a:r>
            <a:r>
              <a:rPr lang="fr-FR" sz="1600" dirty="0" err="1"/>
              <a:t>obișnuit</a:t>
            </a:r>
            <a:r>
              <a:rPr lang="en-US" sz="1600" dirty="0"/>
              <a:t>.</a:t>
            </a:r>
          </a:p>
          <a:p>
            <a:pPr marL="1076325" lvl="4" indent="-361950"/>
            <a:r>
              <a:rPr lang="en-US" sz="1600" dirty="0" err="1"/>
              <a:t>Autobuzul</a:t>
            </a:r>
            <a:r>
              <a:rPr lang="en-US" sz="1600" dirty="0"/>
              <a:t> care se conduce </a:t>
            </a:r>
            <a:r>
              <a:rPr lang="en-US" sz="1600" dirty="0" err="1"/>
              <a:t>singur</a:t>
            </a:r>
            <a:r>
              <a:rPr lang="en-US" sz="1600" dirty="0"/>
              <a:t>, care </a:t>
            </a:r>
            <a:r>
              <a:rPr lang="en-US" sz="1600" dirty="0" err="1"/>
              <a:t>acoperă</a:t>
            </a:r>
            <a:r>
              <a:rPr lang="en-US" sz="1600" dirty="0"/>
              <a:t> </a:t>
            </a:r>
            <a:r>
              <a:rPr lang="en-US" sz="1600" dirty="0" err="1"/>
              <a:t>ultimul</a:t>
            </a:r>
            <a:r>
              <a:rPr lang="en-US" sz="1600" dirty="0"/>
              <a:t> </a:t>
            </a:r>
            <a:r>
              <a:rPr lang="en-US" sz="1600" dirty="0" err="1"/>
              <a:t>kilometru</a:t>
            </a:r>
            <a:r>
              <a:rPr lang="en-US" sz="1600" dirty="0"/>
              <a:t>, </a:t>
            </a:r>
            <a:r>
              <a:rPr lang="en-US" sz="1600" dirty="0" err="1"/>
              <a:t>exemplifică</a:t>
            </a:r>
            <a:r>
              <a:rPr lang="en-US" sz="1600" dirty="0"/>
              <a:t> </a:t>
            </a:r>
            <a:r>
              <a:rPr lang="en-US" sz="1600" dirty="0" err="1"/>
              <a:t>angajamentul</a:t>
            </a:r>
            <a:r>
              <a:rPr lang="en-US" sz="1600" dirty="0"/>
              <a:t> </a:t>
            </a:r>
            <a:r>
              <a:rPr lang="en-US" sz="1600" dirty="0" err="1"/>
              <a:t>laboratorului</a:t>
            </a:r>
            <a:r>
              <a:rPr lang="en-US" sz="1600" dirty="0"/>
              <a:t> </a:t>
            </a:r>
            <a:r>
              <a:rPr lang="en-US" sz="1600" dirty="0" err="1"/>
              <a:t>față</a:t>
            </a:r>
            <a:r>
              <a:rPr lang="en-US" sz="1600" dirty="0"/>
              <a:t> de </a:t>
            </a:r>
            <a:r>
              <a:rPr lang="en-US" sz="1600" dirty="0" err="1"/>
              <a:t>experimentele</a:t>
            </a:r>
            <a:r>
              <a:rPr lang="en-US" sz="1600" dirty="0"/>
              <a:t> practice.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26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601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5. 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Bune practici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323975"/>
            <a:ext cx="9743768" cy="4503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Multi-stakeholder collaboration within logistics innovation ecosystem facilitates carbon-neutrality, </a:t>
            </a:r>
            <a:r>
              <a:rPr lang="en-US" sz="1800" b="1" dirty="0" err="1"/>
              <a:t>disponibil</a:t>
            </a:r>
            <a:r>
              <a:rPr lang="en-US" sz="1800" b="1" dirty="0"/>
              <a:t> la </a:t>
            </a:r>
            <a:r>
              <a:rPr lang="en-US" sz="1800" dirty="0"/>
              <a:t>(</a:t>
            </a:r>
            <a:r>
              <a:rPr lang="en-US" sz="1800" dirty="0" err="1"/>
              <a:t>continuă</a:t>
            </a:r>
            <a:r>
              <a:rPr lang="en-US" sz="1800" dirty="0"/>
              <a:t>):</a:t>
            </a:r>
            <a:br>
              <a:rPr lang="en-US" sz="1800" dirty="0"/>
            </a:br>
            <a:r>
              <a:rPr lang="en-US" sz="1800" dirty="0">
                <a:hlinkClick r:id="rId3"/>
              </a:rPr>
              <a:t>https://www.interregeurope.eu/good-practices/multi-stakeholder-collaboration-within-logistics-innovation-ecosystem-facilitates-carbon-neutrality</a:t>
            </a:r>
            <a:r>
              <a:rPr lang="en-US" sz="1800" dirty="0"/>
              <a:t> </a:t>
            </a:r>
          </a:p>
          <a:p>
            <a:r>
              <a:rPr lang="en-US" sz="1800" dirty="0" err="1"/>
              <a:t>Experien</a:t>
            </a:r>
            <a:r>
              <a:rPr lang="ro-RO" sz="1800" dirty="0"/>
              <a:t>ță</a:t>
            </a:r>
            <a:r>
              <a:rPr lang="en-US" sz="1800" dirty="0"/>
              <a:t>:</a:t>
            </a:r>
          </a:p>
          <a:p>
            <a:pPr lvl="1"/>
            <a:r>
              <a:rPr lang="en-US" sz="1600" dirty="0" err="1"/>
              <a:t>Inovațiile</a:t>
            </a:r>
            <a:r>
              <a:rPr lang="en-US" sz="1600" dirty="0"/>
              <a:t> testate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cadrul</a:t>
            </a:r>
            <a:r>
              <a:rPr lang="en-US" sz="1600" dirty="0"/>
              <a:t> </a:t>
            </a:r>
            <a:r>
              <a:rPr lang="en-US" sz="1600" dirty="0" err="1"/>
              <a:t>Lyyli</a:t>
            </a:r>
            <a:r>
              <a:rPr lang="en-US" sz="1600" dirty="0"/>
              <a:t> Living Lab </a:t>
            </a:r>
            <a:r>
              <a:rPr lang="en-US" sz="1600" dirty="0" err="1"/>
              <a:t>asigură</a:t>
            </a:r>
            <a:r>
              <a:rPr lang="en-US" sz="1600" dirty="0"/>
              <a:t>, de </a:t>
            </a:r>
            <a:r>
              <a:rPr lang="en-US" sz="1600" dirty="0" err="1"/>
              <a:t>exemplu</a:t>
            </a:r>
            <a:r>
              <a:rPr lang="en-US" sz="1600" dirty="0"/>
              <a:t>, </a:t>
            </a:r>
            <a:r>
              <a:rPr lang="en-US" sz="1600" dirty="0" err="1"/>
              <a:t>instruirea</a:t>
            </a:r>
            <a:r>
              <a:rPr lang="en-US" sz="1600" dirty="0"/>
              <a:t> </a:t>
            </a:r>
            <a:r>
              <a:rPr lang="en-US" sz="1600" dirty="0" err="1"/>
              <a:t>noilor</a:t>
            </a:r>
            <a:r>
              <a:rPr lang="en-US" sz="1600" dirty="0"/>
              <a:t> </a:t>
            </a:r>
            <a:r>
              <a:rPr lang="en-US" sz="1600" dirty="0" err="1"/>
              <a:t>operatori</a:t>
            </a:r>
            <a:r>
              <a:rPr lang="en-US" sz="1600" dirty="0"/>
              <a:t> de </a:t>
            </a:r>
            <a:r>
              <a:rPr lang="en-US" sz="1600" dirty="0" err="1"/>
              <a:t>tramvai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intermediul</a:t>
            </a:r>
            <a:r>
              <a:rPr lang="en-US" sz="1600" dirty="0"/>
              <a:t> </a:t>
            </a:r>
            <a:r>
              <a:rPr lang="en-US" sz="1600" dirty="0" err="1"/>
              <a:t>mediului</a:t>
            </a:r>
            <a:r>
              <a:rPr lang="en-US" sz="1600" dirty="0"/>
              <a:t> de </a:t>
            </a:r>
            <a:r>
              <a:rPr lang="en-US" sz="1600" dirty="0" err="1"/>
              <a:t>simulare</a:t>
            </a:r>
            <a:r>
              <a:rPr lang="en-US" sz="1600" dirty="0"/>
              <a:t> </a:t>
            </a:r>
            <a:r>
              <a:rPr lang="en-US" sz="1600" dirty="0" err="1"/>
              <a:t>instalat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Lyyli</a:t>
            </a:r>
            <a:r>
              <a:rPr lang="en-US" sz="1600" dirty="0"/>
              <a:t>.</a:t>
            </a:r>
          </a:p>
          <a:p>
            <a:pPr lvl="1"/>
            <a:r>
              <a:rPr lang="en-US" sz="1600" dirty="0" err="1"/>
              <a:t>Lyyli</a:t>
            </a:r>
            <a:r>
              <a:rPr lang="en-US" sz="1600" dirty="0"/>
              <a:t> Living Lab </a:t>
            </a:r>
            <a:r>
              <a:rPr lang="en-US" sz="1600" dirty="0" err="1"/>
              <a:t>demonstrează</a:t>
            </a:r>
            <a:r>
              <a:rPr lang="en-US" sz="1600" dirty="0"/>
              <a:t> </a:t>
            </a:r>
            <a:r>
              <a:rPr lang="en-US" sz="1600" dirty="0" err="1"/>
              <a:t>modul</a:t>
            </a:r>
            <a:r>
              <a:rPr lang="en-US" sz="1600" dirty="0"/>
              <a:t> de </a:t>
            </a:r>
            <a:r>
              <a:rPr lang="en-US" sz="1600" dirty="0" err="1"/>
              <a:t>conectare</a:t>
            </a:r>
            <a:r>
              <a:rPr lang="en-US" sz="1600" dirty="0"/>
              <a:t> a </a:t>
            </a:r>
            <a:r>
              <a:rPr lang="en-US" sz="1600" dirty="0" err="1"/>
              <a:t>serviciilor</a:t>
            </a:r>
            <a:r>
              <a:rPr lang="en-US" sz="1600" dirty="0"/>
              <a:t> de </a:t>
            </a:r>
            <a:r>
              <a:rPr lang="en-US" sz="1600" dirty="0" err="1"/>
              <a:t>ultimă</a:t>
            </a:r>
            <a:r>
              <a:rPr lang="en-US" sz="1600" dirty="0"/>
              <a:t> </a:t>
            </a:r>
            <a:r>
              <a:rPr lang="en-US" sz="1600" dirty="0" err="1"/>
              <a:t>milă</a:t>
            </a:r>
            <a:r>
              <a:rPr lang="en-US" sz="1600" dirty="0"/>
              <a:t> la </a:t>
            </a:r>
            <a:r>
              <a:rPr lang="en-US" sz="1600" dirty="0" err="1"/>
              <a:t>sistemele</a:t>
            </a:r>
            <a:r>
              <a:rPr lang="en-US" sz="1600" dirty="0"/>
              <a:t> </a:t>
            </a:r>
            <a:r>
              <a:rPr lang="en-US" sz="1600" dirty="0" err="1"/>
              <a:t>informatice</a:t>
            </a:r>
            <a:r>
              <a:rPr lang="en-US" sz="1600" dirty="0"/>
              <a:t> ale </a:t>
            </a:r>
            <a:r>
              <a:rPr lang="en-US" sz="1600" dirty="0" err="1"/>
              <a:t>tramvaielor</a:t>
            </a:r>
            <a:r>
              <a:rPr lang="en-US" sz="1600" dirty="0"/>
              <a:t>, ca parte a </a:t>
            </a:r>
            <a:r>
              <a:rPr lang="en-US" sz="1600" dirty="0" err="1"/>
              <a:t>lanțului</a:t>
            </a:r>
            <a:r>
              <a:rPr lang="en-US" sz="1600" dirty="0"/>
              <a:t> de </a:t>
            </a:r>
            <a:r>
              <a:rPr lang="en-US" sz="1600" dirty="0" err="1"/>
              <a:t>călătorie</a:t>
            </a:r>
            <a:r>
              <a:rPr lang="en-US" sz="1600" dirty="0"/>
              <a:t>.</a:t>
            </a:r>
          </a:p>
          <a:p>
            <a:pPr lvl="1"/>
            <a:r>
              <a:rPr lang="en-US" sz="1600" dirty="0" err="1"/>
              <a:t>Inovațiile</a:t>
            </a:r>
            <a:r>
              <a:rPr lang="en-US" sz="1600" dirty="0"/>
              <a:t> </a:t>
            </a:r>
            <a:r>
              <a:rPr lang="en-US" sz="1600" dirty="0" err="1"/>
              <a:t>privind</a:t>
            </a:r>
            <a:r>
              <a:rPr lang="en-US" sz="1600" dirty="0"/>
              <a:t> </a:t>
            </a:r>
            <a:r>
              <a:rPr lang="en-US" sz="1600" dirty="0" err="1"/>
              <a:t>călătoriile</a:t>
            </a:r>
            <a:r>
              <a:rPr lang="en-US" sz="1600" dirty="0"/>
              <a:t> </a:t>
            </a:r>
            <a:r>
              <a:rPr lang="en-US" sz="1600" dirty="0" err="1"/>
              <a:t>pasagerilor</a:t>
            </a:r>
            <a:r>
              <a:rPr lang="en-US" sz="1600" dirty="0"/>
              <a:t> pot fi </a:t>
            </a:r>
            <a:r>
              <a:rPr lang="en-US" sz="1600" dirty="0" err="1"/>
              <a:t>implementate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logistica</a:t>
            </a:r>
            <a:r>
              <a:rPr lang="en-US" sz="1600" dirty="0"/>
              <a:t> </a:t>
            </a:r>
            <a:r>
              <a:rPr lang="en-US" sz="1600" dirty="0" err="1"/>
              <a:t>transportului</a:t>
            </a:r>
            <a:r>
              <a:rPr lang="en-US" sz="1600" dirty="0"/>
              <a:t> de </a:t>
            </a:r>
            <a:r>
              <a:rPr lang="en-US" sz="1600" dirty="0" err="1"/>
              <a:t>marfă</a:t>
            </a:r>
            <a:r>
              <a:rPr lang="en-US" sz="1600" dirty="0"/>
              <a:t>, </a:t>
            </a:r>
            <a:r>
              <a:rPr lang="en-US" sz="1600" dirty="0" err="1"/>
              <a:t>contribuind</a:t>
            </a:r>
            <a:r>
              <a:rPr lang="en-US" sz="1600" dirty="0"/>
              <a:t> la </a:t>
            </a:r>
            <a:r>
              <a:rPr lang="en-US" sz="1600" dirty="0" err="1"/>
              <a:t>atingerea</a:t>
            </a:r>
            <a:r>
              <a:rPr lang="en-US" sz="1600" dirty="0"/>
              <a:t> </a:t>
            </a:r>
            <a:r>
              <a:rPr lang="en-US" sz="1600" dirty="0" err="1"/>
              <a:t>obiectivelor</a:t>
            </a:r>
            <a:r>
              <a:rPr lang="en-US" sz="1600" dirty="0"/>
              <a:t> de </a:t>
            </a:r>
            <a:r>
              <a:rPr lang="en-US" sz="1600" dirty="0" err="1"/>
              <a:t>durabilitate</a:t>
            </a:r>
            <a:r>
              <a:rPr lang="en-US" sz="1600" dirty="0"/>
              <a:t> </a:t>
            </a:r>
            <a:r>
              <a:rPr lang="en-US" sz="1600" dirty="0" err="1"/>
              <a:t>pe</a:t>
            </a:r>
            <a:r>
              <a:rPr lang="en-US" sz="1600" dirty="0"/>
              <a:t> </a:t>
            </a:r>
            <a:r>
              <a:rPr lang="en-US" sz="1600" dirty="0" err="1"/>
              <a:t>ultimul</a:t>
            </a:r>
            <a:r>
              <a:rPr lang="en-US" sz="1600" dirty="0"/>
              <a:t> </a:t>
            </a:r>
            <a:r>
              <a:rPr lang="en-US" sz="1600" dirty="0" err="1"/>
              <a:t>kilometru</a:t>
            </a:r>
            <a:r>
              <a:rPr lang="en-US" sz="1600" dirty="0"/>
              <a:t>.</a:t>
            </a:r>
          </a:p>
          <a:p>
            <a:pPr lvl="1"/>
            <a:r>
              <a:rPr lang="en-US" sz="1600" dirty="0" err="1"/>
              <a:t>Acces</a:t>
            </a:r>
            <a:r>
              <a:rPr lang="en-US" sz="1600" dirty="0"/>
              <a:t> </a:t>
            </a:r>
            <a:r>
              <a:rPr lang="en-US" sz="1600" dirty="0" err="1"/>
              <a:t>continuu</a:t>
            </a:r>
            <a:r>
              <a:rPr lang="en-US" sz="1600" dirty="0"/>
              <a:t> la </a:t>
            </a:r>
            <a:r>
              <a:rPr lang="en-US" sz="1600" dirty="0" err="1"/>
              <a:t>tehnologii</a:t>
            </a:r>
            <a:r>
              <a:rPr lang="en-US" sz="1600" dirty="0"/>
              <a:t> de </a:t>
            </a:r>
            <a:r>
              <a:rPr lang="en-US" sz="1600" dirty="0" err="1"/>
              <a:t>ultimă</a:t>
            </a:r>
            <a:r>
              <a:rPr lang="en-US" sz="1600" dirty="0"/>
              <a:t> </a:t>
            </a:r>
            <a:r>
              <a:rPr lang="en-US" sz="1600" dirty="0" err="1"/>
              <a:t>oră</a:t>
            </a:r>
            <a:r>
              <a:rPr lang="en-US" sz="1600" dirty="0"/>
              <a:t>, cum </a:t>
            </a:r>
            <a:r>
              <a:rPr lang="en-US" sz="1600" dirty="0" err="1"/>
              <a:t>ar</a:t>
            </a:r>
            <a:r>
              <a:rPr lang="en-US" sz="1600" dirty="0"/>
              <a:t> fi </a:t>
            </a:r>
            <a:r>
              <a:rPr lang="en-US" sz="1600" dirty="0" err="1"/>
              <a:t>instalațiile</a:t>
            </a:r>
            <a:r>
              <a:rPr lang="en-US" sz="1600" dirty="0"/>
              <a:t> de </a:t>
            </a:r>
            <a:r>
              <a:rPr lang="en-US" sz="1600" dirty="0" err="1"/>
              <a:t>testare</a:t>
            </a:r>
            <a:r>
              <a:rPr lang="en-US" sz="1600" dirty="0"/>
              <a:t> a </a:t>
            </a:r>
            <a:r>
              <a:rPr lang="en-US" sz="1600" dirty="0" err="1"/>
              <a:t>tehnologiei</a:t>
            </a:r>
            <a:r>
              <a:rPr lang="en-US" sz="1600" dirty="0"/>
              <a:t> </a:t>
            </a:r>
            <a:r>
              <a:rPr lang="en-US" sz="1600" dirty="0" err="1"/>
              <a:t>lidar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siguranța</a:t>
            </a:r>
            <a:r>
              <a:rPr lang="en-US" sz="1600" dirty="0"/>
              <a:t> </a:t>
            </a:r>
            <a:r>
              <a:rPr lang="en-US" sz="1600" dirty="0" err="1"/>
              <a:t>pasagerilor</a:t>
            </a:r>
            <a:r>
              <a:rPr lang="en-US" sz="1600" dirty="0"/>
              <a:t>.</a:t>
            </a:r>
          </a:p>
          <a:p>
            <a:pPr lvl="1"/>
            <a:endParaRPr lang="en-US" sz="16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Prezentare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video </a:t>
            </a:r>
            <a:r>
              <a:rPr kumimoji="0" lang="en-US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scurt</a:t>
            </a:r>
            <a:r>
              <a:rPr lang="ro-RO" sz="1700" dirty="0">
                <a:solidFill>
                  <a:prstClr val="black"/>
                </a:solidFill>
                <a:latin typeface="Calibri" panose="020F0502020204030204"/>
              </a:rPr>
              <a:t>ă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lvl="0" indent="0">
              <a:buNone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Wiesbaden: </a:t>
            </a:r>
            <a:r>
              <a:rPr lang="en-US" sz="1700" b="1" dirty="0" err="1">
                <a:solidFill>
                  <a:prstClr val="black"/>
                </a:solidFill>
              </a:rPr>
              <a:t>logistică</a:t>
            </a:r>
            <a:r>
              <a:rPr lang="en-US" sz="1700" b="1" dirty="0">
                <a:solidFill>
                  <a:prstClr val="black"/>
                </a:solidFill>
              </a:rPr>
              <a:t> </a:t>
            </a:r>
            <a:r>
              <a:rPr lang="en-US" sz="1700" b="1" dirty="0" err="1">
                <a:solidFill>
                  <a:prstClr val="black"/>
                </a:solidFill>
              </a:rPr>
              <a:t>urbană</a:t>
            </a:r>
            <a:r>
              <a:rPr lang="en-US" sz="1700" b="1" dirty="0">
                <a:solidFill>
                  <a:prstClr val="black"/>
                </a:solidFill>
              </a:rPr>
              <a:t> </a:t>
            </a:r>
            <a:r>
              <a:rPr lang="en-US" sz="1700" b="1" dirty="0" err="1">
                <a:solidFill>
                  <a:prstClr val="black"/>
                </a:solidFill>
              </a:rPr>
              <a:t>durabilă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ro-RO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disponibilă la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b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https://www.youtube.com/watch?v=-evOxsOsyn0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27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67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966022" y="1027187"/>
            <a:ext cx="1777178" cy="36512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Ref</a:t>
            </a:r>
            <a:r>
              <a:rPr lang="ro-RO" sz="2400" b="1" dirty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erințe</a:t>
            </a:r>
            <a:endParaRPr lang="hu-HU" sz="2400" b="1" dirty="0">
              <a:solidFill>
                <a:srgbClr val="59A63E"/>
              </a:solidFill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147F0-A818-D71B-F779-0C90EE6D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28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2A1A89-7A0B-10B1-9A53-4A1E3B1C7F4D}"/>
              </a:ext>
            </a:extLst>
          </p:cNvPr>
          <p:cNvSpPr txBox="1"/>
          <p:nvPr/>
        </p:nvSpPr>
        <p:spPr>
          <a:xfrm>
            <a:off x="3116825" y="1027187"/>
            <a:ext cx="8109153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>
              <a:spcBef>
                <a:spcPts val="600"/>
              </a:spcBef>
            </a:pPr>
            <a:r>
              <a:rPr lang="en-US" sz="1400" dirty="0"/>
              <a:t>[1] European Union Council of Ministers of Transport. (2001). Transport/Telecommunications. 7587/01 (Presse 131). 2340th Council Meeting (pp. 15-16). Luxembourg: European Union Council of Ministers of Transport.</a:t>
            </a:r>
          </a:p>
          <a:p>
            <a:pPr marL="354013" indent="-354013">
              <a:spcBef>
                <a:spcPts val="600"/>
              </a:spcBef>
            </a:pPr>
            <a:r>
              <a:rPr lang="en-US" sz="1400" dirty="0"/>
              <a:t>[2] UN Secretary General's High-Level Advisory Group on Sustainable Transport. (2016). Mobilizing sustainable transport for development. Retrieved from </a:t>
            </a:r>
            <a:r>
              <a:rPr lang="en-US" sz="1400" dirty="0">
                <a:hlinkClick r:id="rId3"/>
              </a:rPr>
              <a:t>https://sustainabledevelopment.un.org/content/documents/12453HLAG-ST%20brochure%20web.pdf</a:t>
            </a:r>
            <a:endParaRPr lang="en-US" sz="1400" dirty="0"/>
          </a:p>
          <a:p>
            <a:pPr marL="354013" indent="-354013">
              <a:spcBef>
                <a:spcPts val="600"/>
              </a:spcBef>
            </a:pPr>
            <a:r>
              <a:rPr lang="en-US" sz="1400" dirty="0"/>
              <a:t>[3] </a:t>
            </a:r>
            <a:r>
              <a:rPr lang="en-US" sz="1400" dirty="0" err="1"/>
              <a:t>Rupprecht</a:t>
            </a:r>
            <a:r>
              <a:rPr lang="en-US" sz="1400" dirty="0"/>
              <a:t> Consult (ed.) b. (2019). Guidelines for Developing and Implementing a Sustainable Urban Mobility Plan, Second Edition. </a:t>
            </a:r>
          </a:p>
          <a:p>
            <a:pPr marL="354013" indent="-354013">
              <a:spcBef>
                <a:spcPts val="600"/>
              </a:spcBef>
            </a:pPr>
            <a:r>
              <a:rPr lang="en-US" sz="1400" dirty="0"/>
              <a:t>[4] European Platform on Sustainable Urban Mobility Plans (</a:t>
            </a:r>
            <a:r>
              <a:rPr lang="en-US" sz="1400" dirty="0">
                <a:hlinkClick r:id="rId4"/>
              </a:rPr>
              <a:t>https://urban-mobility-observatory.transport.ec.europa.eu/document/download/9b248341-5a2e-4706-9dc2-5fa334fdcf58_en?filename=sustainable_urban_logistics_planning.pdf</a:t>
            </a:r>
            <a:r>
              <a:rPr lang="en-US" sz="1400" dirty="0"/>
              <a:t>)</a:t>
            </a:r>
          </a:p>
          <a:p>
            <a:pPr marL="354013" indent="-354013">
              <a:spcBef>
                <a:spcPts val="600"/>
              </a:spcBef>
            </a:pPr>
            <a:r>
              <a:rPr lang="en-US" sz="1400" dirty="0"/>
              <a:t>[5] Interreg Europe (2020). Sustainable Urban Logistics. A Policy Brief from the Policy Learning Platform on Low-carbon economy (</a:t>
            </a:r>
            <a:r>
              <a:rPr lang="en-US" sz="1400" dirty="0">
                <a:hlinkClick r:id="rId5"/>
              </a:rPr>
              <a:t>https://www.interregeurope.eu/sites/default/files/inline/Sustainable_urban_logistics.pdf</a:t>
            </a:r>
            <a:r>
              <a:rPr lang="en-US" sz="1400" dirty="0"/>
              <a:t>) </a:t>
            </a:r>
          </a:p>
          <a:p>
            <a:pPr marL="354013" indent="-354013">
              <a:spcBef>
                <a:spcPts val="600"/>
              </a:spcBef>
            </a:pPr>
            <a:r>
              <a:rPr lang="en-US" sz="1400" dirty="0"/>
              <a:t>[6] Kauf S. (2016). City logistics - a strategic element of sustainable urban development. Transportation Research Procedia 16 ( 2016 ), pp. 158 – 164.</a:t>
            </a:r>
          </a:p>
          <a:p>
            <a:pPr marL="354013" indent="-354013">
              <a:spcBef>
                <a:spcPts val="600"/>
              </a:spcBef>
            </a:pPr>
            <a:r>
              <a:rPr lang="en-US" sz="1400" dirty="0"/>
              <a:t>Further reading:</a:t>
            </a:r>
          </a:p>
          <a:p>
            <a:pPr marL="354013" indent="-354013">
              <a:spcBef>
                <a:spcPts val="600"/>
              </a:spcBef>
            </a:pPr>
            <a:r>
              <a:rPr lang="en-US" sz="1400" dirty="0">
                <a:hlinkClick r:id="rId6"/>
              </a:rPr>
              <a:t>https://ulaads.eu/best-practices-radar/</a:t>
            </a:r>
            <a:endParaRPr lang="en-US" sz="1400" dirty="0"/>
          </a:p>
          <a:p>
            <a:pPr marL="354013" indent="-354013">
              <a:spcBef>
                <a:spcPts val="600"/>
              </a:spcBef>
            </a:pPr>
            <a:r>
              <a:rPr lang="en-US" sz="1400" dirty="0">
                <a:hlinkClick r:id="rId7"/>
              </a:rPr>
              <a:t>https://www.etp-logistics.eu/</a:t>
            </a:r>
            <a:r>
              <a:rPr lang="en-US" sz="1400" dirty="0"/>
              <a:t> </a:t>
            </a:r>
          </a:p>
          <a:p>
            <a:pPr marL="354013" indent="-354013">
              <a:spcBef>
                <a:spcPts val="600"/>
              </a:spcBef>
            </a:pPr>
            <a:endParaRPr lang="en-US" sz="1400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AD0F661-2D0C-5E55-FBE2-6E66487B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251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cím 2"/>
          <p:cNvSpPr txBox="1">
            <a:spLocks/>
          </p:cNvSpPr>
          <p:nvPr/>
        </p:nvSpPr>
        <p:spPr>
          <a:xfrm>
            <a:off x="117723" y="3497000"/>
            <a:ext cx="7176397" cy="1435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6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Mulțumim pentru atenție!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F996D6-1987-718C-0AD1-236489B5B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29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93747-221F-9283-9263-B9BADF54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181692"/>
            <a:ext cx="4114800" cy="365125"/>
          </a:xfrm>
        </p:spPr>
        <p:txBody>
          <a:bodyPr/>
          <a:lstStyle/>
          <a:p>
            <a:r>
              <a:rPr lang="en-US" dirty="0"/>
              <a:t>A. </a:t>
            </a:r>
            <a:r>
              <a:rPr lang="ro-RO" dirty="0"/>
              <a:t>Guvernanță</a:t>
            </a:r>
            <a:r>
              <a:rPr lang="en-US" dirty="0"/>
              <a:t> – 3. </a:t>
            </a:r>
            <a:r>
              <a:rPr lang="ro-RO" dirty="0"/>
              <a:t>Planificarea pentru orașe durabile cu logistică urbană ecologică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0722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1.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Sisteme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de transport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durabile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și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mobilitate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urbană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497400"/>
            <a:ext cx="9743768" cy="4329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/>
              <a:t>Un </a:t>
            </a:r>
            <a:r>
              <a:rPr lang="en-US" sz="2400" i="1" dirty="0" err="1"/>
              <a:t>sistem</a:t>
            </a:r>
            <a:r>
              <a:rPr lang="en-US" sz="2400" i="1" dirty="0"/>
              <a:t> de transport </a:t>
            </a:r>
            <a:r>
              <a:rPr lang="en-US" sz="2400" i="1" dirty="0" err="1"/>
              <a:t>durabil</a:t>
            </a:r>
            <a:r>
              <a:rPr lang="en-US" sz="2400" i="1" dirty="0"/>
              <a:t> "</a:t>
            </a:r>
            <a:r>
              <a:rPr lang="en-US" sz="2400" i="1" dirty="0" err="1"/>
              <a:t>permite</a:t>
            </a:r>
            <a:r>
              <a:rPr lang="en-US" sz="2400" i="1" dirty="0"/>
              <a:t> </a:t>
            </a:r>
            <a:r>
              <a:rPr lang="en-US" sz="2400" i="1" dirty="0" err="1"/>
              <a:t>satisfacerea</a:t>
            </a:r>
            <a:r>
              <a:rPr lang="en-US" sz="2400" i="1" dirty="0"/>
              <a:t> </a:t>
            </a:r>
            <a:r>
              <a:rPr lang="en-US" sz="2400" i="1" dirty="0" err="1"/>
              <a:t>nevoilor</a:t>
            </a:r>
            <a:r>
              <a:rPr lang="en-US" sz="2400" i="1" dirty="0"/>
              <a:t> </a:t>
            </a:r>
            <a:r>
              <a:rPr lang="en-US" sz="2400" i="1" dirty="0" err="1"/>
              <a:t>fundamentale</a:t>
            </a:r>
            <a:r>
              <a:rPr lang="en-US" sz="2400" i="1" dirty="0"/>
              <a:t> de </a:t>
            </a:r>
            <a:r>
              <a:rPr lang="en-US" sz="2400" i="1" dirty="0" err="1"/>
              <a:t>acces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dezvoltare</a:t>
            </a:r>
            <a:r>
              <a:rPr lang="en-US" sz="2400" i="1" dirty="0"/>
              <a:t> ale </a:t>
            </a:r>
            <a:r>
              <a:rPr lang="en-US" sz="2400" i="1" dirty="0" err="1"/>
              <a:t>persoanelor</a:t>
            </a:r>
            <a:r>
              <a:rPr lang="en-US" sz="2400" i="1" dirty="0"/>
              <a:t>, </a:t>
            </a:r>
            <a:r>
              <a:rPr lang="en-US" sz="2400" i="1" dirty="0" err="1"/>
              <a:t>întreprinderilor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societății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condiții</a:t>
            </a:r>
            <a:r>
              <a:rPr lang="en-US" sz="2400" i="1" dirty="0"/>
              <a:t> de </a:t>
            </a:r>
            <a:r>
              <a:rPr lang="en-US" sz="2400" i="1" dirty="0" err="1"/>
              <a:t>siguranță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într</a:t>
            </a:r>
            <a:r>
              <a:rPr lang="en-US" sz="2400" i="1" dirty="0"/>
              <a:t>-un mod </a:t>
            </a:r>
            <a:r>
              <a:rPr lang="en-US" sz="2400" i="1" dirty="0" err="1"/>
              <a:t>compatibil</a:t>
            </a:r>
            <a:r>
              <a:rPr lang="en-US" sz="2400" i="1" dirty="0"/>
              <a:t> cu </a:t>
            </a:r>
            <a:r>
              <a:rPr lang="en-US" sz="2400" i="1" dirty="0" err="1"/>
              <a:t>sănătatea</a:t>
            </a:r>
            <a:r>
              <a:rPr lang="en-US" sz="2400" i="1" dirty="0"/>
              <a:t> </a:t>
            </a:r>
            <a:r>
              <a:rPr lang="en-US" sz="2400" i="1" dirty="0" err="1"/>
              <a:t>oamenilor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a </a:t>
            </a:r>
            <a:r>
              <a:rPr lang="en-US" sz="2400" i="1" dirty="0" err="1"/>
              <a:t>ecosistemelor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promovează</a:t>
            </a:r>
            <a:r>
              <a:rPr lang="en-US" sz="2400" i="1" dirty="0"/>
              <a:t> </a:t>
            </a:r>
            <a:r>
              <a:rPr lang="en-US" sz="2400" i="1" dirty="0" err="1"/>
              <a:t>echitatea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cadrul</a:t>
            </a:r>
            <a:r>
              <a:rPr lang="en-US" sz="2400" i="1" dirty="0"/>
              <a:t> </a:t>
            </a:r>
            <a:r>
              <a:rPr lang="en-US" sz="2400" i="1" dirty="0" err="1"/>
              <a:t>generațiilor</a:t>
            </a:r>
            <a:r>
              <a:rPr lang="en-US" sz="2400" i="1" dirty="0"/>
              <a:t> </a:t>
            </a:r>
            <a:r>
              <a:rPr lang="en-US" sz="2400" i="1" dirty="0" err="1"/>
              <a:t>succesive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între</a:t>
            </a:r>
            <a:r>
              <a:rPr lang="en-US" sz="2400" i="1" dirty="0"/>
              <a:t> </a:t>
            </a:r>
            <a:r>
              <a:rPr lang="en-US" sz="2400" i="1" dirty="0" err="1"/>
              <a:t>acestea</a:t>
            </a:r>
            <a:r>
              <a:rPr lang="en-US" sz="2400" i="1" dirty="0"/>
              <a:t>".[1]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400" i="1" dirty="0" err="1"/>
              <a:t>Mobilitatea</a:t>
            </a:r>
            <a:r>
              <a:rPr lang="en-US" sz="2400" i="1" dirty="0"/>
              <a:t> </a:t>
            </a:r>
            <a:r>
              <a:rPr lang="en-US" sz="2400" i="1" dirty="0" err="1"/>
              <a:t>durabilă</a:t>
            </a:r>
            <a:r>
              <a:rPr lang="en-US" sz="2400" i="1" dirty="0"/>
              <a:t> se </a:t>
            </a:r>
            <a:r>
              <a:rPr lang="en-US" sz="2400" i="1" dirty="0" err="1"/>
              <a:t>realizează</a:t>
            </a:r>
            <a:r>
              <a:rPr lang="en-US" sz="2400" i="1" dirty="0"/>
              <a:t> </a:t>
            </a:r>
            <a:r>
              <a:rPr lang="en-US" sz="2400" i="1" dirty="0" err="1"/>
              <a:t>prin</a:t>
            </a:r>
            <a:r>
              <a:rPr lang="en-US" sz="2400" i="1" dirty="0"/>
              <a:t> "</a:t>
            </a:r>
            <a:r>
              <a:rPr lang="en-US" sz="2400" i="1" dirty="0" err="1"/>
              <a:t>furnizarea</a:t>
            </a:r>
            <a:r>
              <a:rPr lang="en-US" sz="2400" i="1" dirty="0"/>
              <a:t> de </a:t>
            </a:r>
            <a:r>
              <a:rPr lang="en-US" sz="2400" i="1" dirty="0" err="1"/>
              <a:t>servicii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infrastructură</a:t>
            </a:r>
            <a:r>
              <a:rPr lang="en-US" sz="2400" i="1" dirty="0"/>
              <a:t> </a:t>
            </a:r>
            <a:r>
              <a:rPr lang="en-US" sz="2400" i="1" dirty="0" err="1"/>
              <a:t>pentru</a:t>
            </a:r>
            <a:r>
              <a:rPr lang="en-US" sz="2400" i="1" dirty="0"/>
              <a:t> </a:t>
            </a:r>
            <a:r>
              <a:rPr lang="en-US" sz="2400" i="1" dirty="0" err="1"/>
              <a:t>mobilitatea</a:t>
            </a:r>
            <a:r>
              <a:rPr lang="en-US" sz="2400" i="1" dirty="0"/>
              <a:t> </a:t>
            </a:r>
            <a:r>
              <a:rPr lang="en-US" sz="2400" i="1" dirty="0" err="1"/>
              <a:t>persoanelor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a </a:t>
            </a:r>
            <a:r>
              <a:rPr lang="en-US" sz="2400" i="1" dirty="0" err="1"/>
              <a:t>bunurilor</a:t>
            </a:r>
            <a:r>
              <a:rPr lang="en-US" sz="2400" i="1" dirty="0"/>
              <a:t> - </a:t>
            </a:r>
            <a:r>
              <a:rPr lang="en-US" sz="2400" i="1" dirty="0" err="1"/>
              <a:t>promovând</a:t>
            </a:r>
            <a:r>
              <a:rPr lang="en-US" sz="2400" i="1" dirty="0"/>
              <a:t> </a:t>
            </a:r>
            <a:r>
              <a:rPr lang="en-US" sz="2400" i="1" dirty="0" err="1"/>
              <a:t>dezvoltarea</a:t>
            </a:r>
            <a:r>
              <a:rPr lang="en-US" sz="2400" i="1" dirty="0"/>
              <a:t> </a:t>
            </a:r>
            <a:r>
              <a:rPr lang="en-US" sz="2400" i="1" dirty="0" err="1"/>
              <a:t>economică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socială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beneficiul</a:t>
            </a:r>
            <a:r>
              <a:rPr lang="en-US" sz="2400" i="1" dirty="0"/>
              <a:t> </a:t>
            </a:r>
            <a:r>
              <a:rPr lang="en-US" sz="2400" i="1" dirty="0" err="1"/>
              <a:t>generațiilor</a:t>
            </a:r>
            <a:r>
              <a:rPr lang="en-US" sz="2400" i="1" dirty="0"/>
              <a:t> </a:t>
            </a:r>
            <a:r>
              <a:rPr lang="en-US" sz="2400" i="1" dirty="0" err="1"/>
              <a:t>actuale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viitoare</a:t>
            </a:r>
            <a:r>
              <a:rPr lang="en-US" sz="2400" i="1" dirty="0"/>
              <a:t> - </a:t>
            </a:r>
            <a:r>
              <a:rPr lang="en-US" sz="2400" i="1" dirty="0" err="1"/>
              <a:t>într</a:t>
            </a:r>
            <a:r>
              <a:rPr lang="en-US" sz="2400" i="1" dirty="0"/>
              <a:t>-un mod </a:t>
            </a:r>
            <a:r>
              <a:rPr lang="en-US" sz="2400" i="1" dirty="0" err="1"/>
              <a:t>sigur</a:t>
            </a:r>
            <a:r>
              <a:rPr lang="en-US" sz="2400" i="1" dirty="0"/>
              <a:t>, </a:t>
            </a:r>
            <a:r>
              <a:rPr lang="en-US" sz="2400" i="1" dirty="0" err="1"/>
              <a:t>accesibil</a:t>
            </a:r>
            <a:r>
              <a:rPr lang="en-US" sz="2400" i="1" dirty="0"/>
              <a:t>, </a:t>
            </a:r>
            <a:r>
              <a:rPr lang="en-US" sz="2400" i="1" dirty="0" err="1"/>
              <a:t>accesibil</a:t>
            </a:r>
            <a:r>
              <a:rPr lang="en-US" sz="2400" i="1" dirty="0"/>
              <a:t>, </a:t>
            </a:r>
            <a:r>
              <a:rPr lang="en-US" sz="2400" i="1" dirty="0" err="1"/>
              <a:t>eficient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rezilient</a:t>
            </a:r>
            <a:r>
              <a:rPr lang="en-US" sz="2400" i="1" dirty="0"/>
              <a:t>, </a:t>
            </a:r>
            <a:r>
              <a:rPr lang="en-US" sz="2400" i="1" dirty="0" err="1"/>
              <a:t>minimizând</a:t>
            </a:r>
            <a:r>
              <a:rPr lang="en-US" sz="2400" i="1" dirty="0"/>
              <a:t> </a:t>
            </a:r>
            <a:r>
              <a:rPr lang="en-US" sz="2400" i="1" dirty="0" err="1"/>
              <a:t>în</a:t>
            </a:r>
            <a:r>
              <a:rPr lang="en-US" sz="2400" i="1" dirty="0"/>
              <a:t> </a:t>
            </a:r>
            <a:r>
              <a:rPr lang="en-US" sz="2400" i="1" dirty="0" err="1"/>
              <a:t>același</a:t>
            </a:r>
            <a:r>
              <a:rPr lang="en-US" sz="2400" i="1" dirty="0"/>
              <a:t> </a:t>
            </a:r>
            <a:r>
              <a:rPr lang="en-US" sz="2400" i="1" dirty="0" err="1"/>
              <a:t>timp</a:t>
            </a:r>
            <a:r>
              <a:rPr lang="en-US" sz="2400" i="1" dirty="0"/>
              <a:t> </a:t>
            </a:r>
            <a:r>
              <a:rPr lang="en-US" sz="2400" i="1" dirty="0" err="1"/>
              <a:t>emisiile</a:t>
            </a:r>
            <a:r>
              <a:rPr lang="en-US" sz="2400" i="1" dirty="0"/>
              <a:t> de carbon </a:t>
            </a:r>
            <a:r>
              <a:rPr lang="en-US" sz="2400" i="1" dirty="0" err="1"/>
              <a:t>și</a:t>
            </a:r>
            <a:r>
              <a:rPr lang="en-US" sz="2400" i="1" dirty="0"/>
              <a:t> de </a:t>
            </a:r>
            <a:r>
              <a:rPr lang="en-US" sz="2400" i="1" dirty="0" err="1"/>
              <a:t>altă</a:t>
            </a:r>
            <a:r>
              <a:rPr lang="en-US" sz="2400" i="1" dirty="0"/>
              <a:t> </a:t>
            </a:r>
            <a:r>
              <a:rPr lang="en-US" sz="2400" i="1" dirty="0" err="1"/>
              <a:t>natură</a:t>
            </a:r>
            <a:r>
              <a:rPr lang="en-US" sz="2400" i="1" dirty="0"/>
              <a:t>, </a:t>
            </a:r>
            <a:r>
              <a:rPr lang="en-US" sz="2400" i="1" dirty="0" err="1"/>
              <a:t>precum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impactul</a:t>
            </a:r>
            <a:r>
              <a:rPr lang="en-US" sz="2400" i="1" dirty="0"/>
              <a:t> </a:t>
            </a:r>
            <a:r>
              <a:rPr lang="en-US" sz="2400" i="1" dirty="0" err="1"/>
              <a:t>asupra</a:t>
            </a:r>
            <a:r>
              <a:rPr lang="en-US" sz="2400" i="1" dirty="0"/>
              <a:t> </a:t>
            </a:r>
            <a:r>
              <a:rPr lang="en-US" sz="2400" i="1" dirty="0" err="1"/>
              <a:t>mediului</a:t>
            </a:r>
            <a:r>
              <a:rPr lang="en-US" sz="2400" i="1" dirty="0"/>
              <a:t>"[2]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3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53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E1044FD1-0D70-B9E5-20F1-C0C9F145AB4B}"/>
              </a:ext>
            </a:extLst>
          </p:cNvPr>
          <p:cNvSpPr/>
          <p:nvPr/>
        </p:nvSpPr>
        <p:spPr>
          <a:xfrm rot="13274323">
            <a:off x="8794959" y="2296362"/>
            <a:ext cx="1840497" cy="1183349"/>
          </a:xfrm>
          <a:prstGeom prst="triangle">
            <a:avLst>
              <a:gd name="adj" fmla="val 50309"/>
            </a:avLst>
          </a:prstGeom>
          <a:solidFill>
            <a:srgbClr val="D99694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ln>
                <a:solidFill>
                  <a:srgbClr val="D99694"/>
                </a:solidFill>
              </a:ln>
            </a:endParaRPr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1.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Sisteme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de transport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durabile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și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mobilitate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urbană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4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CDE51E33-A1B6-595C-F753-95F04C409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867" y="1497399"/>
            <a:ext cx="5813777" cy="440668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dirty="0" err="1"/>
              <a:t>Pilonii</a:t>
            </a:r>
            <a:r>
              <a:rPr lang="en-US" sz="2400" dirty="0"/>
              <a:t> </a:t>
            </a:r>
            <a:r>
              <a:rPr lang="en-US" sz="2400" dirty="0" err="1"/>
              <a:t>dezvoltării</a:t>
            </a:r>
            <a:r>
              <a:rPr lang="en-US" sz="2400" dirty="0"/>
              <a:t> </a:t>
            </a:r>
            <a:r>
              <a:rPr lang="en-US" sz="2400" dirty="0" err="1"/>
              <a:t>durabile</a:t>
            </a:r>
            <a:r>
              <a:rPr lang="en-US" sz="2400" dirty="0"/>
              <a:t> (</a:t>
            </a:r>
            <a:r>
              <a:rPr lang="en-US" sz="2400" dirty="0" err="1"/>
              <a:t>mediu</a:t>
            </a:r>
            <a:r>
              <a:rPr lang="en-US" sz="2400" dirty="0"/>
              <a:t>, </a:t>
            </a:r>
            <a:r>
              <a:rPr lang="en-US" sz="2400" dirty="0" err="1"/>
              <a:t>societate</a:t>
            </a:r>
            <a:r>
              <a:rPr lang="en-US" sz="2400" dirty="0"/>
              <a:t>, </a:t>
            </a:r>
            <a:r>
              <a:rPr lang="en-US" sz="2400" dirty="0" err="1"/>
              <a:t>economie</a:t>
            </a:r>
            <a:r>
              <a:rPr lang="en-US" sz="2400" dirty="0"/>
              <a:t>)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integrați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prioritățile</a:t>
            </a:r>
            <a:r>
              <a:rPr lang="en-US" sz="2400" dirty="0"/>
              <a:t> </a:t>
            </a:r>
            <a:r>
              <a:rPr lang="en-US" sz="2400" dirty="0" err="1"/>
              <a:t>mobilității</a:t>
            </a:r>
            <a:r>
              <a:rPr lang="en-US" sz="2400" dirty="0"/>
              <a:t> </a:t>
            </a:r>
            <a:r>
              <a:rPr lang="en-US" sz="2400" dirty="0" err="1"/>
              <a:t>durabile</a:t>
            </a:r>
            <a:r>
              <a:rPr lang="en-US" sz="2400" dirty="0"/>
              <a:t>.</a:t>
            </a:r>
          </a:p>
          <a:p>
            <a:pPr marL="0" indent="0" algn="ctr">
              <a:buNone/>
            </a:pPr>
            <a:r>
              <a:rPr lang="en-US" sz="2400" b="1" dirty="0" err="1">
                <a:solidFill>
                  <a:srgbClr val="D99694"/>
                </a:solidFill>
              </a:rPr>
              <a:t>Societate</a:t>
            </a:r>
            <a:endParaRPr lang="en-US" sz="2400" b="1" dirty="0">
              <a:solidFill>
                <a:srgbClr val="D99694"/>
              </a:solidFill>
            </a:endParaRPr>
          </a:p>
          <a:p>
            <a:pPr algn="just"/>
            <a:r>
              <a:rPr lang="en-US" sz="2400" dirty="0" err="1"/>
              <a:t>Siguranță</a:t>
            </a:r>
            <a:r>
              <a:rPr lang="en-US" sz="2400" dirty="0"/>
              <a:t>: </a:t>
            </a:r>
            <a:r>
              <a:rPr lang="en-US" sz="2400" dirty="0" err="1"/>
              <a:t>Siguranța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securitatea</a:t>
            </a:r>
            <a:r>
              <a:rPr lang="en-US" sz="2400" dirty="0"/>
              <a:t> legate de </a:t>
            </a:r>
            <a:r>
              <a:rPr lang="en-US" sz="2400" dirty="0" err="1"/>
              <a:t>călătorie</a:t>
            </a:r>
            <a:r>
              <a:rPr lang="en-US" sz="2400" dirty="0"/>
              <a:t> (</a:t>
            </a:r>
            <a:r>
              <a:rPr lang="en-US" sz="2400" dirty="0" err="1"/>
              <a:t>inclusiv</a:t>
            </a:r>
            <a:r>
              <a:rPr lang="en-US" sz="2400" dirty="0"/>
              <a:t> </a:t>
            </a:r>
            <a:r>
              <a:rPr lang="en-US" sz="2400" dirty="0" err="1"/>
              <a:t>securitatea</a:t>
            </a:r>
            <a:r>
              <a:rPr lang="en-US" sz="2400" dirty="0"/>
              <a:t> </a:t>
            </a:r>
            <a:r>
              <a:rPr lang="en-US" sz="2400" dirty="0" err="1"/>
              <a:t>fizică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a </a:t>
            </a:r>
            <a:r>
              <a:rPr lang="en-US" sz="2400" dirty="0" err="1"/>
              <a:t>datelor</a:t>
            </a:r>
            <a:r>
              <a:rPr lang="en-US" sz="2400" dirty="0"/>
              <a:t>).</a:t>
            </a:r>
          </a:p>
          <a:p>
            <a:pPr algn="just"/>
            <a:r>
              <a:rPr lang="en-US" sz="2400" dirty="0" err="1"/>
              <a:t>Sănătate</a:t>
            </a:r>
            <a:r>
              <a:rPr lang="en-US" sz="2400" dirty="0"/>
              <a:t>: </a:t>
            </a:r>
            <a:r>
              <a:rPr lang="en-US" sz="2400" dirty="0" err="1"/>
              <a:t>Expunerea</a:t>
            </a:r>
            <a:r>
              <a:rPr lang="en-US" sz="2400" dirty="0"/>
              <a:t> la </a:t>
            </a:r>
            <a:r>
              <a:rPr lang="en-US" sz="2400" dirty="0" err="1"/>
              <a:t>emisii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zgomot</a:t>
            </a:r>
            <a:r>
              <a:rPr lang="en-US" sz="2400" dirty="0"/>
              <a:t>, </a:t>
            </a:r>
            <a:r>
              <a:rPr lang="en-US" sz="2400" dirty="0" err="1"/>
              <a:t>efecte</a:t>
            </a:r>
            <a:r>
              <a:rPr lang="en-US" sz="2400" dirty="0"/>
              <a:t> </a:t>
            </a:r>
            <a:r>
              <a:rPr lang="en-US" sz="2400" dirty="0" err="1"/>
              <a:t>asupra</a:t>
            </a:r>
            <a:r>
              <a:rPr lang="en-US" sz="2400" dirty="0"/>
              <a:t> </a:t>
            </a:r>
            <a:r>
              <a:rPr lang="en-US" sz="2400" dirty="0" err="1"/>
              <a:t>sănătății</a:t>
            </a:r>
            <a:r>
              <a:rPr lang="en-US" sz="2400" dirty="0"/>
              <a:t> </a:t>
            </a:r>
            <a:r>
              <a:rPr lang="en-US" sz="2400" dirty="0" err="1"/>
              <a:t>psihologice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stresului</a:t>
            </a:r>
            <a:r>
              <a:rPr lang="en-US" sz="2400" dirty="0"/>
              <a:t>, </a:t>
            </a:r>
            <a:r>
              <a:rPr lang="en-US" sz="2400" dirty="0" err="1"/>
              <a:t>dar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oportunități</a:t>
            </a:r>
            <a:r>
              <a:rPr lang="en-US" sz="2400" dirty="0"/>
              <a:t> de </a:t>
            </a:r>
            <a:r>
              <a:rPr lang="en-US" sz="2400" dirty="0" err="1"/>
              <a:t>îmbunătățire</a:t>
            </a:r>
            <a:r>
              <a:rPr lang="en-US" sz="2400" dirty="0"/>
              <a:t> a </a:t>
            </a:r>
            <a:r>
              <a:rPr lang="en-US" sz="2400" dirty="0" err="1"/>
              <a:t>sănătății</a:t>
            </a:r>
            <a:r>
              <a:rPr lang="en-US" sz="2400" dirty="0"/>
              <a:t> </a:t>
            </a:r>
            <a:r>
              <a:rPr lang="en-US" sz="2400" dirty="0" err="1"/>
              <a:t>personale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publice</a:t>
            </a:r>
            <a:r>
              <a:rPr lang="en-US" sz="2400" dirty="0"/>
              <a:t> (de </a:t>
            </a:r>
            <a:r>
              <a:rPr lang="en-US" sz="2400" dirty="0" err="1"/>
              <a:t>exemplu</a:t>
            </a:r>
            <a:r>
              <a:rPr lang="en-US" sz="2400" dirty="0"/>
              <a:t>, </a:t>
            </a:r>
            <a:r>
              <a:rPr lang="en-US" sz="2400" dirty="0" err="1"/>
              <a:t>prin</a:t>
            </a:r>
            <a:r>
              <a:rPr lang="en-US" sz="2400" dirty="0"/>
              <a:t> transport </a:t>
            </a:r>
            <a:r>
              <a:rPr lang="en-US" sz="2400" dirty="0" err="1"/>
              <a:t>activ</a:t>
            </a:r>
            <a:r>
              <a:rPr lang="en-US" sz="2400" dirty="0"/>
              <a:t>).</a:t>
            </a:r>
          </a:p>
          <a:p>
            <a:pPr algn="just"/>
            <a:r>
              <a:rPr lang="en-US" sz="2400" dirty="0" err="1"/>
              <a:t>Incluziune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accesibilitate</a:t>
            </a:r>
            <a:r>
              <a:rPr lang="en-US" sz="2400" dirty="0"/>
              <a:t>: </a:t>
            </a:r>
            <a:r>
              <a:rPr lang="en-US" sz="2400" dirty="0" err="1"/>
              <a:t>Accesul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capacitatea</a:t>
            </a:r>
            <a:r>
              <a:rPr lang="en-US" sz="2400" dirty="0"/>
              <a:t> de a </a:t>
            </a:r>
            <a:r>
              <a:rPr lang="en-US" sz="2400" dirty="0" err="1"/>
              <a:t>călători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funcție</a:t>
            </a:r>
            <a:r>
              <a:rPr lang="en-US" sz="2400" dirty="0"/>
              <a:t> de </a:t>
            </a:r>
            <a:r>
              <a:rPr lang="en-US" sz="2400" dirty="0" err="1"/>
              <a:t>nevoile</a:t>
            </a:r>
            <a:r>
              <a:rPr lang="en-US" sz="2400" dirty="0"/>
              <a:t> </a:t>
            </a:r>
            <a:r>
              <a:rPr lang="en-US" sz="2400" dirty="0" err="1"/>
              <a:t>tuturor</a:t>
            </a:r>
            <a:r>
              <a:rPr lang="en-US" sz="2400" dirty="0"/>
              <a:t>, </a:t>
            </a:r>
            <a:r>
              <a:rPr lang="en-US" sz="2400" dirty="0" err="1"/>
              <a:t>indiferent</a:t>
            </a:r>
            <a:r>
              <a:rPr lang="en-US" sz="2400" dirty="0"/>
              <a:t> de </a:t>
            </a:r>
            <a:r>
              <a:rPr lang="en-US" sz="2400" dirty="0" err="1"/>
              <a:t>caracteristicile</a:t>
            </a:r>
            <a:r>
              <a:rPr lang="en-US" sz="2400" dirty="0"/>
              <a:t> </a:t>
            </a:r>
            <a:r>
              <a:rPr lang="en-US" sz="2400" dirty="0" err="1"/>
              <a:t>fizice</a:t>
            </a:r>
            <a:r>
              <a:rPr lang="en-US" sz="2400" dirty="0"/>
              <a:t>, </a:t>
            </a:r>
            <a:r>
              <a:rPr lang="en-US" sz="2400" dirty="0" err="1"/>
              <a:t>economice</a:t>
            </a:r>
            <a:r>
              <a:rPr lang="en-US" sz="2400" dirty="0"/>
              <a:t>, de gen </a:t>
            </a:r>
            <a:r>
              <a:rPr lang="en-US" sz="2400" dirty="0" err="1"/>
              <a:t>sau</a:t>
            </a:r>
            <a:r>
              <a:rPr lang="en-US" sz="2400" dirty="0"/>
              <a:t> de </a:t>
            </a:r>
            <a:r>
              <a:rPr lang="en-US" sz="2400" dirty="0" err="1"/>
              <a:t>altă</a:t>
            </a:r>
            <a:r>
              <a:rPr lang="en-US" sz="2400" dirty="0"/>
              <a:t> </a:t>
            </a:r>
            <a:r>
              <a:rPr lang="en-US" sz="2400" dirty="0" err="1"/>
              <a:t>natură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DFAECD-E696-FE2F-A34E-F1BC0DA222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405" y="1136540"/>
            <a:ext cx="5513782" cy="463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554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E1044FD1-0D70-B9E5-20F1-C0C9F145AB4B}"/>
              </a:ext>
            </a:extLst>
          </p:cNvPr>
          <p:cNvSpPr/>
          <p:nvPr/>
        </p:nvSpPr>
        <p:spPr>
          <a:xfrm rot="6557659">
            <a:off x="7604805" y="2833572"/>
            <a:ext cx="1734388" cy="1051665"/>
          </a:xfrm>
          <a:prstGeom prst="triangle">
            <a:avLst>
              <a:gd name="adj" fmla="val 57465"/>
            </a:avLst>
          </a:prstGeom>
          <a:solidFill>
            <a:srgbClr val="C3D69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ln>
                <a:solidFill>
                  <a:srgbClr val="D99694"/>
                </a:solidFill>
              </a:ln>
            </a:endParaRPr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1.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Sisteme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de transport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durabile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și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mobilitate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urbană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5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CDE51E33-A1B6-595C-F753-95F04C409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867" y="1497399"/>
            <a:ext cx="5513782" cy="440668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400" b="1" dirty="0" err="1">
                <a:solidFill>
                  <a:srgbClr val="C3D69B"/>
                </a:solidFill>
              </a:rPr>
              <a:t>Mediu</a:t>
            </a:r>
            <a:endParaRPr lang="en-US" sz="2400" b="1" dirty="0">
              <a:solidFill>
                <a:srgbClr val="C3D69B"/>
              </a:solidFill>
            </a:endParaRPr>
          </a:p>
          <a:p>
            <a:pPr algn="just"/>
            <a:r>
              <a:rPr lang="en-US" sz="2400" dirty="0" err="1"/>
              <a:t>Rezilien</a:t>
            </a:r>
            <a:r>
              <a:rPr lang="ro-RO" sz="2400" dirty="0"/>
              <a:t>ță</a:t>
            </a:r>
            <a:r>
              <a:rPr lang="en-US" sz="2400" dirty="0"/>
              <a:t>: </a:t>
            </a:r>
            <a:r>
              <a:rPr lang="en-US" sz="2400" dirty="0" err="1"/>
              <a:t>Capacitatea</a:t>
            </a:r>
            <a:r>
              <a:rPr lang="en-US" sz="2400" dirty="0"/>
              <a:t> de a face </a:t>
            </a:r>
            <a:r>
              <a:rPr lang="en-US" sz="2400" dirty="0" err="1"/>
              <a:t>față</a:t>
            </a:r>
            <a:r>
              <a:rPr lang="en-US" sz="2400" dirty="0"/>
              <a:t> </a:t>
            </a:r>
            <a:r>
              <a:rPr lang="en-US" sz="2400" dirty="0" err="1"/>
              <a:t>unor</a:t>
            </a:r>
            <a:r>
              <a:rPr lang="en-US" sz="2400" dirty="0"/>
              <a:t> </a:t>
            </a:r>
            <a:r>
              <a:rPr lang="en-US" sz="2400" dirty="0" err="1"/>
              <a:t>evenimente</a:t>
            </a:r>
            <a:r>
              <a:rPr lang="en-US" sz="2400" dirty="0"/>
              <a:t> </a:t>
            </a:r>
            <a:r>
              <a:rPr lang="en-US" sz="2400" dirty="0" err="1"/>
              <a:t>neașteptate</a:t>
            </a:r>
            <a:r>
              <a:rPr lang="en-US" sz="2400" dirty="0"/>
              <a:t> (de </a:t>
            </a:r>
            <a:r>
              <a:rPr lang="en-US" sz="2400" dirty="0" err="1"/>
              <a:t>exemplu</a:t>
            </a:r>
            <a:r>
              <a:rPr lang="en-US" sz="2400" dirty="0"/>
              <a:t>, </a:t>
            </a:r>
            <a:r>
              <a:rPr lang="en-US" sz="2400" dirty="0" err="1"/>
              <a:t>fenomene</a:t>
            </a:r>
            <a:r>
              <a:rPr lang="en-US" sz="2400" dirty="0"/>
              <a:t> </a:t>
            </a:r>
            <a:r>
              <a:rPr lang="en-US" sz="2400" dirty="0" err="1"/>
              <a:t>meteorologice</a:t>
            </a:r>
            <a:r>
              <a:rPr lang="en-US" sz="2400" dirty="0"/>
              <a:t> extreme), de a face </a:t>
            </a:r>
            <a:r>
              <a:rPr lang="en-US" sz="2400" dirty="0" err="1"/>
              <a:t>față</a:t>
            </a:r>
            <a:r>
              <a:rPr lang="en-US" sz="2400" dirty="0"/>
              <a:t> </a:t>
            </a:r>
            <a:r>
              <a:rPr lang="en-US" sz="2400" dirty="0" err="1"/>
              <a:t>unor</a:t>
            </a:r>
            <a:r>
              <a:rPr lang="en-US" sz="2400" dirty="0"/>
              <a:t> </a:t>
            </a:r>
            <a:r>
              <a:rPr lang="en-US" sz="2400" dirty="0" err="1"/>
              <a:t>posibile</a:t>
            </a:r>
            <a:r>
              <a:rPr lang="en-US" sz="2400" dirty="0"/>
              <a:t> </a:t>
            </a:r>
            <a:r>
              <a:rPr lang="en-US" sz="2400" dirty="0" err="1"/>
              <a:t>perturbări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de a </a:t>
            </a:r>
            <a:r>
              <a:rPr lang="en-US" sz="2400" dirty="0" err="1"/>
              <a:t>realiza</a:t>
            </a:r>
            <a:r>
              <a:rPr lang="en-US" sz="2400" dirty="0"/>
              <a:t> o </a:t>
            </a:r>
            <a:r>
              <a:rPr lang="en-US" sz="2400" dirty="0" err="1"/>
              <a:t>redresare</a:t>
            </a:r>
            <a:r>
              <a:rPr lang="en-US" sz="2400" dirty="0"/>
              <a:t> </a:t>
            </a:r>
            <a:r>
              <a:rPr lang="en-US" sz="2400" dirty="0" err="1"/>
              <a:t>durabilă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Resurse</a:t>
            </a:r>
            <a:r>
              <a:rPr lang="en-US" sz="2400" dirty="0"/>
              <a:t>: </a:t>
            </a:r>
            <a:r>
              <a:rPr lang="en-US" sz="2400" dirty="0" err="1"/>
              <a:t>Utilizarea</a:t>
            </a:r>
            <a:r>
              <a:rPr lang="en-US" sz="2400" dirty="0"/>
              <a:t> </a:t>
            </a:r>
            <a:r>
              <a:rPr lang="en-US" sz="2400" dirty="0" err="1"/>
              <a:t>energiei</a:t>
            </a:r>
            <a:r>
              <a:rPr lang="en-US" sz="2400" dirty="0"/>
              <a:t> </a:t>
            </a:r>
            <a:r>
              <a:rPr lang="en-US" sz="2400" dirty="0" err="1"/>
              <a:t>regenerabile</a:t>
            </a:r>
            <a:r>
              <a:rPr lang="en-US" sz="2400" dirty="0"/>
              <a:t>, </a:t>
            </a:r>
            <a:r>
              <a:rPr lang="en-US" sz="2400" dirty="0" err="1"/>
              <a:t>gestionarea</a:t>
            </a:r>
            <a:r>
              <a:rPr lang="en-US" sz="2400" dirty="0"/>
              <a:t> </a:t>
            </a:r>
            <a:r>
              <a:rPr lang="en-US" sz="2400" dirty="0" err="1"/>
              <a:t>ciclului</a:t>
            </a:r>
            <a:r>
              <a:rPr lang="en-US" sz="2400" dirty="0"/>
              <a:t> de </a:t>
            </a:r>
            <a:r>
              <a:rPr lang="en-US" sz="2400" dirty="0" err="1"/>
              <a:t>viață</a:t>
            </a:r>
            <a:r>
              <a:rPr lang="en-US" sz="2400" dirty="0"/>
              <a:t> al </a:t>
            </a:r>
            <a:r>
              <a:rPr lang="en-US" sz="2400" dirty="0" err="1"/>
              <a:t>resurselor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en-US" sz="2400" dirty="0"/>
              <a:t> </a:t>
            </a:r>
            <a:r>
              <a:rPr lang="en-US" sz="2400" dirty="0" err="1"/>
              <a:t>baza</a:t>
            </a:r>
            <a:r>
              <a:rPr lang="en-US" sz="2400" dirty="0"/>
              <a:t> </a:t>
            </a:r>
            <a:r>
              <a:rPr lang="en-US" sz="2400" dirty="0" err="1"/>
              <a:t>economiei</a:t>
            </a:r>
            <a:r>
              <a:rPr lang="en-US" sz="2400" dirty="0"/>
              <a:t> </a:t>
            </a:r>
            <a:r>
              <a:rPr lang="en-US" sz="2400" dirty="0" err="1"/>
              <a:t>circulare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utilizarea</a:t>
            </a:r>
            <a:r>
              <a:rPr lang="en-US" sz="2400" dirty="0"/>
              <a:t> </a:t>
            </a:r>
            <a:r>
              <a:rPr lang="en-US" sz="2400" dirty="0" err="1"/>
              <a:t>eficientă</a:t>
            </a:r>
            <a:r>
              <a:rPr lang="en-US" sz="2400" dirty="0"/>
              <a:t> a </a:t>
            </a:r>
            <a:r>
              <a:rPr lang="en-US" sz="2400" dirty="0" err="1"/>
              <a:t>infrastructurii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a </a:t>
            </a:r>
            <a:r>
              <a:rPr lang="en-US" sz="2400" dirty="0" err="1"/>
              <a:t>evita</a:t>
            </a:r>
            <a:r>
              <a:rPr lang="en-US" sz="2400" dirty="0"/>
              <a:t> </a:t>
            </a:r>
            <a:r>
              <a:rPr lang="en-US" sz="2400" dirty="0" err="1"/>
              <a:t>ocuparea</a:t>
            </a:r>
            <a:r>
              <a:rPr lang="en-US" sz="2400" dirty="0"/>
              <a:t> </a:t>
            </a:r>
            <a:r>
              <a:rPr lang="en-US" sz="2400" dirty="0" err="1"/>
              <a:t>excesivă</a:t>
            </a:r>
            <a:r>
              <a:rPr lang="en-US" sz="2400" dirty="0"/>
              <a:t> a </a:t>
            </a:r>
            <a:r>
              <a:rPr lang="en-US" sz="2400" dirty="0" err="1"/>
              <a:t>terenurilor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Impactul</a:t>
            </a:r>
            <a:r>
              <a:rPr lang="en-US" sz="2400" dirty="0"/>
              <a:t> </a:t>
            </a:r>
            <a:r>
              <a:rPr lang="en-US" sz="2400" dirty="0" err="1"/>
              <a:t>asupra</a:t>
            </a:r>
            <a:r>
              <a:rPr lang="en-US" sz="2400" dirty="0"/>
              <a:t> </a:t>
            </a:r>
            <a:r>
              <a:rPr lang="en-US" sz="2400" dirty="0" err="1"/>
              <a:t>climei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mediului</a:t>
            </a:r>
            <a:r>
              <a:rPr lang="en-US" sz="2400" dirty="0"/>
              <a:t>: </a:t>
            </a:r>
            <a:r>
              <a:rPr lang="en-US" sz="2400" dirty="0" err="1"/>
              <a:t>Decarbonizarea</a:t>
            </a:r>
            <a:r>
              <a:rPr lang="en-US" sz="2400" dirty="0"/>
              <a:t> </a:t>
            </a:r>
            <a:r>
              <a:rPr lang="en-US" sz="2400" dirty="0" err="1"/>
              <a:t>operațiunilor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atenuarea</a:t>
            </a:r>
            <a:r>
              <a:rPr lang="en-US" sz="2400" dirty="0"/>
              <a:t> </a:t>
            </a:r>
            <a:r>
              <a:rPr lang="en-US" sz="2400" dirty="0" err="1"/>
              <a:t>impactului</a:t>
            </a:r>
            <a:r>
              <a:rPr lang="en-US" sz="2400" dirty="0"/>
              <a:t> </a:t>
            </a:r>
            <a:r>
              <a:rPr lang="en-US" sz="2400" dirty="0" err="1"/>
              <a:t>asupra</a:t>
            </a:r>
            <a:r>
              <a:rPr lang="en-US" sz="2400" dirty="0"/>
              <a:t> </a:t>
            </a:r>
            <a:r>
              <a:rPr lang="en-US" sz="2400" dirty="0" err="1"/>
              <a:t>emisiilor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ecosistemelor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0F9917-2B18-220E-ABFC-12FAEAEB5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405" y="1136540"/>
            <a:ext cx="5513782" cy="463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1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E1044FD1-0D70-B9E5-20F1-C0C9F145AB4B}"/>
              </a:ext>
            </a:extLst>
          </p:cNvPr>
          <p:cNvSpPr/>
          <p:nvPr/>
        </p:nvSpPr>
        <p:spPr>
          <a:xfrm rot="20427762">
            <a:off x="8551695" y="3578703"/>
            <a:ext cx="1740925" cy="1264556"/>
          </a:xfrm>
          <a:prstGeom prst="triangle">
            <a:avLst/>
          </a:prstGeom>
          <a:solidFill>
            <a:srgbClr val="B3A2C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ln>
                <a:solidFill>
                  <a:srgbClr val="D99694"/>
                </a:solidFill>
              </a:ln>
            </a:endParaRPr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1.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Sisteme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de transport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durabile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și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mobilitate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urbană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</a:rPr>
              <a:t>durabilă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6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Tartalom helye 2">
            <a:extLst>
              <a:ext uri="{FF2B5EF4-FFF2-40B4-BE49-F238E27FC236}">
                <a16:creationId xmlns:a16="http://schemas.microsoft.com/office/drawing/2014/main" id="{CDE51E33-A1B6-595C-F753-95F04C409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156" y="1497399"/>
            <a:ext cx="5513783" cy="44066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err="1">
                <a:solidFill>
                  <a:srgbClr val="B3A2C7"/>
                </a:solidFill>
              </a:rPr>
              <a:t>Econom</a:t>
            </a:r>
            <a:r>
              <a:rPr lang="ro-RO" sz="2400" b="1" dirty="0">
                <a:solidFill>
                  <a:srgbClr val="B3A2C7"/>
                </a:solidFill>
              </a:rPr>
              <a:t>ie</a:t>
            </a:r>
            <a:endParaRPr lang="en-US" sz="2400" b="1" dirty="0">
              <a:solidFill>
                <a:srgbClr val="B3A2C7"/>
              </a:solidFill>
            </a:endParaRPr>
          </a:p>
          <a:p>
            <a:pPr algn="just"/>
            <a:r>
              <a:rPr lang="it-IT" sz="2400" dirty="0"/>
              <a:t>Eficiență: Raportul cost-eficacitate al serviciului fără a compromite durabilitatea și reziliența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Competitivitate</a:t>
            </a:r>
            <a:r>
              <a:rPr lang="en-US" sz="2400" dirty="0"/>
              <a:t>: </a:t>
            </a:r>
            <a:r>
              <a:rPr lang="en-US" sz="2400" dirty="0" err="1"/>
              <a:t>Dezvoltarea</a:t>
            </a:r>
            <a:r>
              <a:rPr lang="en-US" sz="2400" dirty="0"/>
              <a:t> </a:t>
            </a:r>
            <a:r>
              <a:rPr lang="en-US" sz="2400" dirty="0" err="1"/>
              <a:t>echilibrată</a:t>
            </a:r>
            <a:r>
              <a:rPr lang="en-US" sz="2400" dirty="0"/>
              <a:t> a </a:t>
            </a:r>
            <a:r>
              <a:rPr lang="en-US" sz="2400" dirty="0" err="1"/>
              <a:t>tuturor</a:t>
            </a:r>
            <a:r>
              <a:rPr lang="en-US" sz="2400" dirty="0"/>
              <a:t> </a:t>
            </a:r>
            <a:r>
              <a:rPr lang="en-US" sz="2400" dirty="0" err="1"/>
              <a:t>modurilor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funcție</a:t>
            </a:r>
            <a:r>
              <a:rPr lang="en-US" sz="2400" dirty="0"/>
              <a:t> de </a:t>
            </a:r>
            <a:r>
              <a:rPr lang="en-US" sz="2400" dirty="0" err="1"/>
              <a:t>avantajul</a:t>
            </a:r>
            <a:r>
              <a:rPr lang="en-US" sz="2400" dirty="0"/>
              <a:t> </a:t>
            </a:r>
            <a:r>
              <a:rPr lang="en-US" sz="2400" dirty="0" err="1"/>
              <a:t>lor</a:t>
            </a:r>
            <a:r>
              <a:rPr lang="en-US" sz="2400" dirty="0"/>
              <a:t> </a:t>
            </a:r>
            <a:r>
              <a:rPr lang="en-US" sz="2400" dirty="0" err="1"/>
              <a:t>competitiv</a:t>
            </a:r>
            <a:r>
              <a:rPr lang="en-US" sz="2400" dirty="0"/>
              <a:t> </a:t>
            </a:r>
            <a:r>
              <a:rPr lang="en-US" sz="2400" dirty="0" err="1"/>
              <a:t>într</a:t>
            </a:r>
            <a:r>
              <a:rPr lang="en-US" sz="2400" dirty="0"/>
              <a:t>-un sector al </a:t>
            </a:r>
            <a:r>
              <a:rPr lang="en-US" sz="2400" dirty="0" err="1"/>
              <a:t>transporturilor</a:t>
            </a:r>
            <a:r>
              <a:rPr lang="en-US" sz="2400" dirty="0"/>
              <a:t> </a:t>
            </a:r>
            <a:r>
              <a:rPr lang="en-US" sz="2400" dirty="0" err="1"/>
              <a:t>competitiv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Deschidere</a:t>
            </a:r>
            <a:r>
              <a:rPr lang="en-US" sz="2400" dirty="0"/>
              <a:t>: </a:t>
            </a:r>
            <a:r>
              <a:rPr lang="en-US" sz="2400" dirty="0" err="1"/>
              <a:t>Cooperarea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schimbul</a:t>
            </a:r>
            <a:r>
              <a:rPr lang="en-US" sz="2400" dirty="0"/>
              <a:t> de </a:t>
            </a:r>
            <a:r>
              <a:rPr lang="en-US" sz="2400" dirty="0" err="1"/>
              <a:t>informații</a:t>
            </a:r>
            <a:r>
              <a:rPr lang="en-US" sz="2400" dirty="0"/>
              <a:t>/date </a:t>
            </a:r>
            <a:r>
              <a:rPr lang="en-US" sz="2400" dirty="0" err="1"/>
              <a:t>între</a:t>
            </a:r>
            <a:r>
              <a:rPr lang="en-US" sz="2400" dirty="0"/>
              <a:t> </a:t>
            </a:r>
            <a:r>
              <a:rPr lang="en-US" sz="2400" dirty="0" err="1"/>
              <a:t>părțile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</a:t>
            </a:r>
            <a:r>
              <a:rPr lang="en-US" sz="2400" dirty="0" err="1"/>
              <a:t>silozuri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D3F375-302A-0B3B-A74A-9672294D20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405" y="1136540"/>
            <a:ext cx="5513782" cy="463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005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Planuri de mobilitate urbană durabilă 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497400"/>
            <a:ext cx="9743768" cy="43298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i="1" dirty="0"/>
              <a:t>Un plan de </a:t>
            </a:r>
            <a:r>
              <a:rPr lang="en-US" sz="2400" i="1" dirty="0" err="1"/>
              <a:t>mobilitate</a:t>
            </a:r>
            <a:r>
              <a:rPr lang="en-US" sz="2400" i="1" dirty="0"/>
              <a:t> </a:t>
            </a:r>
            <a:r>
              <a:rPr lang="en-US" sz="2400" i="1" dirty="0" err="1"/>
              <a:t>urbană</a:t>
            </a:r>
            <a:r>
              <a:rPr lang="en-US" sz="2400" i="1" dirty="0"/>
              <a:t> </a:t>
            </a:r>
            <a:r>
              <a:rPr lang="en-US" sz="2400" i="1" dirty="0" err="1"/>
              <a:t>durabilă</a:t>
            </a:r>
            <a:r>
              <a:rPr lang="en-US" sz="2400" i="1" dirty="0"/>
              <a:t> (PMUD) </a:t>
            </a:r>
            <a:r>
              <a:rPr lang="en-US" sz="2400" i="1" dirty="0" err="1"/>
              <a:t>este</a:t>
            </a:r>
            <a:r>
              <a:rPr lang="en-US" sz="2400" i="1" dirty="0"/>
              <a:t> un plan strategic </a:t>
            </a:r>
            <a:r>
              <a:rPr lang="en-US" sz="2400" i="1" dirty="0" err="1"/>
              <a:t>conceput</a:t>
            </a:r>
            <a:r>
              <a:rPr lang="en-US" sz="2400" i="1" dirty="0"/>
              <a:t> </a:t>
            </a:r>
            <a:r>
              <a:rPr lang="en-US" sz="2400" i="1" dirty="0" err="1"/>
              <a:t>pentru</a:t>
            </a:r>
            <a:r>
              <a:rPr lang="en-US" sz="2400" i="1" dirty="0"/>
              <a:t> a </a:t>
            </a:r>
            <a:r>
              <a:rPr lang="en-US" sz="2400" i="1" dirty="0" err="1"/>
              <a:t>satisface</a:t>
            </a:r>
            <a:r>
              <a:rPr lang="en-US" sz="2400" i="1" dirty="0"/>
              <a:t> </a:t>
            </a:r>
            <a:r>
              <a:rPr lang="en-US" sz="2400" i="1" dirty="0" err="1"/>
              <a:t>nevoile</a:t>
            </a:r>
            <a:r>
              <a:rPr lang="en-US" sz="2400" i="1" dirty="0"/>
              <a:t> de </a:t>
            </a:r>
            <a:r>
              <a:rPr lang="en-US" sz="2400" i="1" dirty="0" err="1"/>
              <a:t>mobilitate</a:t>
            </a:r>
            <a:r>
              <a:rPr lang="en-US" sz="2400" i="1" dirty="0"/>
              <a:t> ale </a:t>
            </a:r>
            <a:r>
              <a:rPr lang="en-US" sz="2400" i="1" dirty="0" err="1"/>
              <a:t>persoanelor</a:t>
            </a:r>
            <a:r>
              <a:rPr lang="en-US" sz="2400" i="1" dirty="0"/>
              <a:t> </a:t>
            </a:r>
            <a:r>
              <a:rPr lang="en-US" sz="2400" i="1" dirty="0" err="1"/>
              <a:t>și</a:t>
            </a:r>
            <a:r>
              <a:rPr lang="en-US" sz="2400" i="1" dirty="0"/>
              <a:t> </a:t>
            </a:r>
            <a:r>
              <a:rPr lang="en-US" sz="2400" i="1" dirty="0" err="1"/>
              <a:t>întreprinderilor</a:t>
            </a:r>
            <a:r>
              <a:rPr lang="en-US" sz="2400" i="1" dirty="0"/>
              <a:t> din </a:t>
            </a:r>
            <a:r>
              <a:rPr lang="en-US" sz="2400" i="1" dirty="0" err="1"/>
              <a:t>orașe</a:t>
            </a:r>
            <a:r>
              <a:rPr lang="en-US" sz="2400" i="1" dirty="0"/>
              <a:t> (zone urbane </a:t>
            </a:r>
            <a:r>
              <a:rPr lang="en-US" sz="2400" i="1" dirty="0" err="1"/>
              <a:t>funcționale</a:t>
            </a:r>
            <a:r>
              <a:rPr lang="en-US" sz="2400" i="1" dirty="0"/>
              <a:t>) </a:t>
            </a:r>
            <a:r>
              <a:rPr lang="en-US" sz="2400" i="1" dirty="0" err="1"/>
              <a:t>și</a:t>
            </a:r>
            <a:r>
              <a:rPr lang="en-US" sz="2400" i="1" dirty="0"/>
              <a:t> din </a:t>
            </a:r>
            <a:r>
              <a:rPr lang="en-US" sz="2400" i="1" dirty="0" err="1"/>
              <a:t>împrejurimile</a:t>
            </a:r>
            <a:r>
              <a:rPr lang="en-US" sz="2400" i="1" dirty="0"/>
              <a:t> </a:t>
            </a:r>
            <a:r>
              <a:rPr lang="en-US" sz="2400" i="1" dirty="0" err="1"/>
              <a:t>acestora</a:t>
            </a:r>
            <a:r>
              <a:rPr lang="en-US" sz="2400" i="1" dirty="0"/>
              <a:t>, </a:t>
            </a:r>
            <a:r>
              <a:rPr lang="en-US" sz="2400" i="1" dirty="0" err="1"/>
              <a:t>pentru</a:t>
            </a:r>
            <a:r>
              <a:rPr lang="en-US" sz="2400" i="1" dirty="0"/>
              <a:t> o </a:t>
            </a:r>
            <a:r>
              <a:rPr lang="en-US" sz="2400" i="1" dirty="0" err="1"/>
              <a:t>mai</a:t>
            </a:r>
            <a:r>
              <a:rPr lang="en-US" sz="2400" i="1" dirty="0"/>
              <a:t> </a:t>
            </a:r>
            <a:r>
              <a:rPr lang="en-US" sz="2400" i="1" dirty="0" err="1"/>
              <a:t>bună</a:t>
            </a:r>
            <a:r>
              <a:rPr lang="en-US" sz="2400" i="1" dirty="0"/>
              <a:t> </a:t>
            </a:r>
            <a:r>
              <a:rPr lang="en-US" sz="2400" i="1" dirty="0" err="1"/>
              <a:t>calitate</a:t>
            </a:r>
            <a:r>
              <a:rPr lang="en-US" sz="2400" i="1" dirty="0"/>
              <a:t> a </a:t>
            </a:r>
            <a:r>
              <a:rPr lang="en-US" sz="2400" i="1" dirty="0" err="1"/>
              <a:t>vieții</a:t>
            </a:r>
            <a:r>
              <a:rPr lang="en-US" sz="2400" i="1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o-RO" sz="2400" dirty="0"/>
              <a:t>PMUD</a:t>
            </a:r>
            <a:r>
              <a:rPr lang="en-US" sz="2400" dirty="0"/>
              <a:t>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construit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en-US" sz="2400" dirty="0"/>
              <a:t> :</a:t>
            </a:r>
          </a:p>
          <a:p>
            <a:r>
              <a:rPr lang="en-US" sz="2400" dirty="0" err="1"/>
              <a:t>Practici</a:t>
            </a:r>
            <a:r>
              <a:rPr lang="en-US" sz="2400" dirty="0"/>
              <a:t> de </a:t>
            </a:r>
            <a:r>
              <a:rPr lang="en-US" sz="2400" dirty="0" err="1"/>
              <a:t>planificare</a:t>
            </a:r>
            <a:r>
              <a:rPr lang="en-US" sz="2400" dirty="0"/>
              <a:t> </a:t>
            </a:r>
            <a:r>
              <a:rPr lang="en-US" sz="2400" dirty="0" err="1"/>
              <a:t>existente</a:t>
            </a:r>
            <a:endParaRPr lang="ro-RO" sz="2400" dirty="0"/>
          </a:p>
          <a:p>
            <a:r>
              <a:rPr lang="en-US" sz="2400" dirty="0" err="1"/>
              <a:t>Sinergii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</a:t>
            </a:r>
            <a:r>
              <a:rPr lang="en-US" sz="2400" dirty="0" err="1"/>
              <a:t>toate</a:t>
            </a:r>
            <a:r>
              <a:rPr lang="en-US" sz="2400" dirty="0"/>
              <a:t> </a:t>
            </a:r>
            <a:r>
              <a:rPr lang="en-US" sz="2400" dirty="0" err="1"/>
              <a:t>nivelurile</a:t>
            </a:r>
            <a:r>
              <a:rPr lang="en-US" sz="2400" dirty="0"/>
              <a:t> de </a:t>
            </a:r>
            <a:r>
              <a:rPr lang="en-US" sz="2400" dirty="0" err="1"/>
              <a:t>guvernanță</a:t>
            </a:r>
            <a:r>
              <a:rPr lang="en-US" sz="2400" dirty="0"/>
              <a:t> (local, regional, </a:t>
            </a:r>
            <a:r>
              <a:rPr lang="en-US" sz="2400" dirty="0" err="1"/>
              <a:t>național</a:t>
            </a:r>
            <a:r>
              <a:rPr lang="en-US" sz="2400" dirty="0"/>
              <a:t>)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domeniile</a:t>
            </a:r>
            <a:r>
              <a:rPr lang="en-US" sz="2400" dirty="0"/>
              <a:t> de </a:t>
            </a:r>
            <a:r>
              <a:rPr lang="en-US" sz="2400" dirty="0" err="1"/>
              <a:t>politică</a:t>
            </a:r>
            <a:endParaRPr lang="ro-RO" sz="2400" dirty="0"/>
          </a:p>
          <a:p>
            <a:r>
              <a:rPr lang="en-US" sz="2400" dirty="0" err="1"/>
              <a:t>Cooperarea</a:t>
            </a:r>
            <a:r>
              <a:rPr lang="en-US" sz="2400" dirty="0"/>
              <a:t> </a:t>
            </a:r>
            <a:r>
              <a:rPr lang="en-US" sz="2400" dirty="0" err="1"/>
              <a:t>științifică</a:t>
            </a:r>
            <a:r>
              <a:rPr lang="en-US" sz="2400" dirty="0"/>
              <a:t> </a:t>
            </a:r>
            <a:r>
              <a:rPr lang="en-US" sz="2400" dirty="0" err="1"/>
              <a:t>interdisciplinară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integrarea</a:t>
            </a:r>
            <a:r>
              <a:rPr lang="en-US" sz="2400" dirty="0"/>
              <a:t> </a:t>
            </a:r>
            <a:r>
              <a:rPr lang="en-US" sz="2400" dirty="0" err="1"/>
              <a:t>planificării</a:t>
            </a:r>
            <a:endParaRPr lang="ro-RO" sz="2400" dirty="0"/>
          </a:p>
          <a:p>
            <a:r>
              <a:rPr lang="en-US" sz="2400" dirty="0" err="1"/>
              <a:t>Participarea</a:t>
            </a:r>
            <a:r>
              <a:rPr lang="en-US" sz="2400" dirty="0"/>
              <a:t> </a:t>
            </a:r>
            <a:r>
              <a:rPr lang="en-US" sz="2400" dirty="0" err="1"/>
              <a:t>largă</a:t>
            </a:r>
            <a:r>
              <a:rPr lang="en-US" sz="2400" dirty="0"/>
              <a:t> a </a:t>
            </a:r>
            <a:r>
              <a:rPr lang="en-US" sz="2400" dirty="0" err="1"/>
              <a:t>părților</a:t>
            </a:r>
            <a:r>
              <a:rPr lang="en-US" sz="2400" dirty="0"/>
              <a:t> </a:t>
            </a:r>
            <a:r>
              <a:rPr lang="en-US" sz="2400" dirty="0" err="1"/>
              <a:t>interesate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implicarea</a:t>
            </a:r>
            <a:r>
              <a:rPr lang="en-US" sz="2400" dirty="0"/>
              <a:t> </a:t>
            </a:r>
            <a:r>
              <a:rPr lang="en-US" sz="2400" dirty="0" err="1"/>
              <a:t>comunității</a:t>
            </a:r>
            <a:r>
              <a:rPr lang="en-US" sz="2400" dirty="0"/>
              <a:t> locale</a:t>
            </a:r>
            <a:endParaRPr lang="ro-RO" sz="2400" dirty="0"/>
          </a:p>
          <a:p>
            <a:r>
              <a:rPr lang="en-US" sz="2400" dirty="0" err="1"/>
              <a:t>Monitorizare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evaluare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7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673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ro-RO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8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0D080A-43CB-8B35-7328-BC7FDA16BF82}"/>
              </a:ext>
            </a:extLst>
          </p:cNvPr>
          <p:cNvSpPr txBox="1"/>
          <p:nvPr/>
        </p:nvSpPr>
        <p:spPr>
          <a:xfrm>
            <a:off x="1524000" y="1044744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Diferen</a:t>
            </a:r>
            <a:r>
              <a:rPr lang="ro-RO" dirty="0"/>
              <a:t>țe</a:t>
            </a:r>
            <a:r>
              <a:rPr lang="en-US" dirty="0"/>
              <a:t> </a:t>
            </a:r>
            <a:r>
              <a:rPr lang="ro-RO" dirty="0"/>
              <a:t>între planificarea transportului tradițional și Planificarea Mobilității Urbane Durabilă</a:t>
            </a:r>
            <a:endParaRPr lang="el-GR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7E3387-5DED-C988-5F10-592D00534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547" y="1414076"/>
            <a:ext cx="6530906" cy="454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55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it-IT" sz="2400" b="1" dirty="0">
                <a:latin typeface="Trebuchet MS" panose="020B0603020202020204" pitchFamily="34" charset="0"/>
                <a:ea typeface="MS UI Gothic" panose="020B0600070205080204" pitchFamily="34" charset="-128"/>
              </a:rPr>
              <a:t>Planuri de mobilitate urbană durabilă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[3]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9200" y="1497400"/>
            <a:ext cx="9743768" cy="4329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Princi</a:t>
            </a:r>
            <a:r>
              <a:rPr lang="ro-RO" sz="2400" dirty="0"/>
              <a:t>pii</a:t>
            </a:r>
            <a:r>
              <a:rPr lang="en-US" sz="2400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0648B-D6EA-A369-6AFF-2A79536A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9</a:t>
            </a:fld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it-IT" dirty="0">
                <a:solidFill>
                  <a:schemeClr val="bg1"/>
                </a:solidFill>
              </a:rPr>
              <a:t>Guverna</a:t>
            </a:r>
            <a:r>
              <a:rPr lang="ro-RO" dirty="0">
                <a:solidFill>
                  <a:schemeClr val="bg1"/>
                </a:solidFill>
              </a:rPr>
              <a:t>nță</a:t>
            </a:r>
            <a:r>
              <a:rPr lang="it-IT" dirty="0">
                <a:solidFill>
                  <a:schemeClr val="bg1"/>
                </a:solidFill>
              </a:rPr>
              <a:t> - 3. Planificarea pentru orașe durabile cu logistică urbană ecologică</a:t>
            </a:r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576EADA-5F85-A738-0D86-B46607E38122}"/>
              </a:ext>
            </a:extLst>
          </p:cNvPr>
          <p:cNvGrpSpPr/>
          <p:nvPr/>
        </p:nvGrpSpPr>
        <p:grpSpPr>
          <a:xfrm>
            <a:off x="1617837" y="1902239"/>
            <a:ext cx="8946493" cy="4049272"/>
            <a:chOff x="1035707" y="1889431"/>
            <a:chExt cx="8946493" cy="404927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4D816B7-61B3-B10F-E84C-2DC4B7D53E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35707" y="1893242"/>
              <a:ext cx="3825572" cy="99830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AE6E772-B8B0-BE79-E503-1C2E19519F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3811" y="2962227"/>
              <a:ext cx="3711262" cy="9221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B3B1EDC-2C55-218C-537D-F26D74C3A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73811" y="3956189"/>
              <a:ext cx="3162574" cy="91447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5D98B180-549F-13B6-0DA3-EDD449C15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73811" y="4932776"/>
              <a:ext cx="3749365" cy="100592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A890370F-7545-F889-659F-9AF88F284F4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118525" y="1889431"/>
              <a:ext cx="3863675" cy="1005927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5E38EC9B-E443-ED09-D995-5E3730F09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091084" y="2840297"/>
              <a:ext cx="3795089" cy="104403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50A6B4AB-834E-1810-72CD-7E191C20CA1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088043" y="3888772"/>
              <a:ext cx="3894157" cy="1066892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0AD6714E-76AA-7A68-4FAD-CDA6AF7800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096000" y="4999251"/>
              <a:ext cx="3680779" cy="8230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0315572"/>
      </p:ext>
    </p:extLst>
  </p:cSld>
  <p:clrMapOvr>
    <a:masterClrMapping/>
  </p:clrMapOvr>
</p:sld>
</file>

<file path=ppt/theme/theme1.xml><?xml version="1.0" encoding="utf-8"?>
<a:theme xmlns:a="http://schemas.openxmlformats.org/drawingml/2006/main" name="CGG-top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GG-topic" id="{661FC1ED-DE16-4D64-A40C-88B0429DCBE6}" vid="{ABB05B46-D792-4F65-AE23-7879E6E51C17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64FFCDC164B3E04CA47C56AFA309BE12" ma:contentTypeVersion="13" ma:contentTypeDescription="Δημιουργία νέου εγγράφου" ma:contentTypeScope="" ma:versionID="a288d439b9f833517d11c1a017d1f9d2">
  <xsd:schema xmlns:xsd="http://www.w3.org/2001/XMLSchema" xmlns:xs="http://www.w3.org/2001/XMLSchema" xmlns:p="http://schemas.microsoft.com/office/2006/metadata/properties" xmlns:ns2="63686dc6-7c2d-45c2-ae73-b33424833686" xmlns:ns3="d078c10e-fd66-47fb-b60b-4637e197c64e" targetNamespace="http://schemas.microsoft.com/office/2006/metadata/properties" ma:root="true" ma:fieldsID="2578e1a2efe40ba9c7316c506b863b6b" ns2:_="" ns3:_="">
    <xsd:import namespace="63686dc6-7c2d-45c2-ae73-b33424833686"/>
    <xsd:import namespace="d078c10e-fd66-47fb-b60b-4637e197c6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686dc6-7c2d-45c2-ae73-b334248336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efb10ea6-a591-4c5d-9d03-645515e3d3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8c10e-fd66-47fb-b60b-4637e197c64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ecd584c-4552-4804-8795-b92aae68a9ab}" ma:internalName="TaxCatchAll" ma:showField="CatchAllData" ma:web="d078c10e-fd66-47fb-b60b-4637e197c6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2EEC32-DB82-41EB-9920-AE6D92403C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4297FE-AD46-46A6-AF33-E5842E6E16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686dc6-7c2d-45c2-ae73-b33424833686"/>
    <ds:schemaRef ds:uri="d078c10e-fd66-47fb-b60b-4637e197c6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</TotalTime>
  <Words>2805</Words>
  <Application>Microsoft Office PowerPoint</Application>
  <PresentationFormat>Widescreen</PresentationFormat>
  <Paragraphs>230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MS UI Gothic</vt:lpstr>
      <vt:lpstr>Arial</vt:lpstr>
      <vt:lpstr>Calibri</vt:lpstr>
      <vt:lpstr>Calibri Light</vt:lpstr>
      <vt:lpstr>Trebuchet MS</vt:lpstr>
      <vt:lpstr>CGG-topic</vt:lpstr>
      <vt:lpstr>PowerPoint Presentation</vt:lpstr>
      <vt:lpstr>Contents</vt:lpstr>
      <vt:lpstr>1. Sisteme de transport durabile și mobilitate urbană durabilă</vt:lpstr>
      <vt:lpstr>1. Sisteme de transport durabile și mobilitate urbană durabilă</vt:lpstr>
      <vt:lpstr>1. Sisteme de transport durabile și mobilitate urbană durabilă</vt:lpstr>
      <vt:lpstr>1. Sisteme de transport durabile și mobilitate urbană durabilă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 [3]</vt:lpstr>
      <vt:lpstr>2. Planuri de mobilitate urbană durabilă</vt:lpstr>
      <vt:lpstr>3. Planuri de mobilitate urbană durabilă [4]</vt:lpstr>
      <vt:lpstr>3. Planuri de mobilitate urbană durabilă [4]</vt:lpstr>
      <vt:lpstr>3. Planuri de mobilitate urbană durabilă</vt:lpstr>
      <vt:lpstr>3. Planuri de mobilitate urbană durabilă</vt:lpstr>
      <vt:lpstr>3. Planuri de mobilitate urbană durabilă</vt:lpstr>
      <vt:lpstr>3. Planuri de mobilitate urbană durabilă</vt:lpstr>
      <vt:lpstr>4. Provocări și parametrii pentru planificarea logisticii urbane ecologice</vt:lpstr>
      <vt:lpstr>4. Provocări și parametrii pentru planificarea logisticii urbane ecologice</vt:lpstr>
      <vt:lpstr>4. Provocări și parametrii pentru planificarea logisticii urbane ecologice</vt:lpstr>
      <vt:lpstr>5. Bune practici</vt:lpstr>
      <vt:lpstr>5. Bune practici</vt:lpstr>
      <vt:lpstr>Referințe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Couriers Go Green!</dc:title>
  <dc:creator>Martin Kuti</dc:creator>
  <cp:lastModifiedBy>Juliane Keller</cp:lastModifiedBy>
  <cp:revision>81</cp:revision>
  <dcterms:created xsi:type="dcterms:W3CDTF">2023-01-25T10:13:25Z</dcterms:created>
  <dcterms:modified xsi:type="dcterms:W3CDTF">2024-08-20T12:49:33Z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0x01010064FFCDC164B3E04CA47C56AFA309BE12</vt:lpwstr>
  </property>
  <property fmtid="{D5CDD505-2E9C-101B-9397-08002B2CF9AE}" pid="3" name="TaxCatchAll">
    <vt:lpwstr/>
  </property>
  <property fmtid="{D5CDD505-2E9C-101B-9397-08002B2CF9AE}" pid="4" name="lcf76f155ced4ddcb4097134ff3c332f">
    <vt:lpwstr/>
  </property>
</Properties>
</file>