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Lst>
  <p:notesMasterIdLst>
    <p:notesMasterId r:id="rId31"/>
  </p:notesMasterIdLst>
  <p:sldIdLst>
    <p:sldId id="278" r:id="rId5"/>
    <p:sldId id="282" r:id="rId6"/>
    <p:sldId id="271" r:id="rId7"/>
    <p:sldId id="289" r:id="rId8"/>
    <p:sldId id="290" r:id="rId9"/>
    <p:sldId id="291" r:id="rId10"/>
    <p:sldId id="292" r:id="rId11"/>
    <p:sldId id="294" r:id="rId12"/>
    <p:sldId id="284" r:id="rId13"/>
    <p:sldId id="297" r:id="rId14"/>
    <p:sldId id="298" r:id="rId15"/>
    <p:sldId id="300" r:id="rId16"/>
    <p:sldId id="285" r:id="rId17"/>
    <p:sldId id="302" r:id="rId18"/>
    <p:sldId id="286" r:id="rId19"/>
    <p:sldId id="305" r:id="rId20"/>
    <p:sldId id="303" r:id="rId21"/>
    <p:sldId id="306" r:id="rId22"/>
    <p:sldId id="308" r:id="rId23"/>
    <p:sldId id="309" r:id="rId24"/>
    <p:sldId id="310" r:id="rId25"/>
    <p:sldId id="311" r:id="rId26"/>
    <p:sldId id="287" r:id="rId27"/>
    <p:sldId id="288" r:id="rId28"/>
    <p:sldId id="307" r:id="rId29"/>
    <p:sldId id="274" r:id="rId3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63E"/>
    <a:srgbClr val="5EAC3E"/>
    <a:srgbClr val="268136"/>
    <a:srgbClr val="7CC440"/>
    <a:srgbClr val="5DAA3E"/>
    <a:srgbClr val="247D3B"/>
    <a:srgbClr val="7EB83E"/>
    <a:srgbClr val="70AD47"/>
    <a:srgbClr val="85C240"/>
    <a:srgbClr val="066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728" autoAdjust="0"/>
  </p:normalViewPr>
  <p:slideViewPr>
    <p:cSldViewPr snapToGrid="0">
      <p:cViewPr varScale="1">
        <p:scale>
          <a:sx n="106" d="100"/>
          <a:sy n="106" d="100"/>
        </p:scale>
        <p:origin x="7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96488-30A0-4818-9B21-FC1F4335436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14F975A1-B3CC-49EE-831E-AD468338F05C}">
      <dgm:prSet phldrT="[Text]"/>
      <dgm:spPr>
        <a:solidFill>
          <a:srgbClr val="59A63E"/>
        </a:solidFill>
      </dgm:spPr>
      <dgm:t>
        <a:bodyPr/>
        <a:lstStyle/>
        <a:p>
          <a:r>
            <a:rPr lang="en-GB" dirty="0" err="1">
              <a:solidFill>
                <a:schemeClr val="bg1"/>
              </a:solidFill>
              <a:effectLst/>
              <a:latin typeface="Calibri" panose="020F0502020204030204" pitchFamily="34" charset="0"/>
              <a:ea typeface="Aptos" panose="020B0004020202020204" pitchFamily="34" charset="0"/>
              <a:cs typeface="Times New Roman" panose="02020603050405020304" pitchFamily="18" charset="0"/>
            </a:rPr>
            <a:t>DPDgroup</a:t>
          </a:r>
          <a:r>
            <a:rPr lang="en-GB"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is a major parcel delivery company in Europe which is working hard to be more environmentally friendly. They've recently reached a big goal by opening their 100,000th service point across Europe. </a:t>
          </a:r>
          <a:endParaRPr lang="en-GB" dirty="0">
            <a:solidFill>
              <a:schemeClr val="bg1"/>
            </a:solidFill>
          </a:endParaRPr>
        </a:p>
      </dgm:t>
    </dgm:pt>
    <dgm:pt modelId="{C94071C5-8C1C-4079-A5E8-F0A4C145C998}" type="parTrans" cxnId="{D4FDC859-86F6-489B-8CE4-42E09BFF6B58}">
      <dgm:prSet/>
      <dgm:spPr/>
      <dgm:t>
        <a:bodyPr/>
        <a:lstStyle/>
        <a:p>
          <a:endParaRPr lang="en-GB"/>
        </a:p>
      </dgm:t>
    </dgm:pt>
    <dgm:pt modelId="{78761264-C3DA-424F-9D80-CBB6258C7F02}" type="sibTrans" cxnId="{D4FDC859-86F6-489B-8CE4-42E09BFF6B58}">
      <dgm:prSet/>
      <dgm:spPr/>
      <dgm:t>
        <a:bodyPr/>
        <a:lstStyle/>
        <a:p>
          <a:endParaRPr lang="en-GB"/>
        </a:p>
      </dgm:t>
    </dgm:pt>
    <dgm:pt modelId="{EBE3475B-8C12-4499-8023-7E6DD57E62F2}">
      <dgm:prSet phldrT="[Text]"/>
      <dgm:spPr>
        <a:solidFill>
          <a:srgbClr val="59A63E"/>
        </a:solidFill>
      </dgm:spPr>
      <dgm:t>
        <a:bodyPr/>
        <a:lstStyle/>
        <a:p>
          <a:r>
            <a:rPr lang="en-GB"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By encouraging customers to pick up their parcels at convenient locations, </a:t>
          </a:r>
          <a:r>
            <a:rPr lang="en-GB" dirty="0" err="1">
              <a:solidFill>
                <a:schemeClr val="bg1"/>
              </a:solidFill>
              <a:effectLst/>
              <a:latin typeface="Calibri" panose="020F0502020204030204" pitchFamily="34" charset="0"/>
              <a:ea typeface="Aptos" panose="020B0004020202020204" pitchFamily="34" charset="0"/>
              <a:cs typeface="Times New Roman" panose="02020603050405020304" pitchFamily="18" charset="0"/>
            </a:rPr>
            <a:t>DPDgroup</a:t>
          </a:r>
          <a:r>
            <a:rPr lang="en-GB"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reduces the need for door-to-door deliveries, which usually involve more driving and more emissions. </a:t>
          </a:r>
          <a:endParaRPr lang="en-GB" dirty="0">
            <a:solidFill>
              <a:schemeClr val="bg1"/>
            </a:solidFill>
          </a:endParaRPr>
        </a:p>
      </dgm:t>
    </dgm:pt>
    <dgm:pt modelId="{2D0DB1BB-2270-4849-BBFA-79BF89A663E7}" type="parTrans" cxnId="{55424DDF-FA4F-485E-ADE0-49B874A6DC2B}">
      <dgm:prSet/>
      <dgm:spPr/>
      <dgm:t>
        <a:bodyPr/>
        <a:lstStyle/>
        <a:p>
          <a:endParaRPr lang="en-GB"/>
        </a:p>
      </dgm:t>
    </dgm:pt>
    <dgm:pt modelId="{4EE467AB-583D-47DD-A89C-78E892C66463}" type="sibTrans" cxnId="{55424DDF-FA4F-485E-ADE0-49B874A6DC2B}">
      <dgm:prSet/>
      <dgm:spPr/>
      <dgm:t>
        <a:bodyPr/>
        <a:lstStyle/>
        <a:p>
          <a:endParaRPr lang="en-GB"/>
        </a:p>
      </dgm:t>
    </dgm:pt>
    <dgm:pt modelId="{D1CF5099-890E-455A-AC33-D3C1417B437F}">
      <dgm:prSet phldrT="[Text]"/>
      <dgm:spPr>
        <a:solidFill>
          <a:srgbClr val="59A63E"/>
        </a:solidFill>
      </dgm:spPr>
      <dgm:t>
        <a:bodyPr/>
        <a:lstStyle/>
        <a:p>
          <a:r>
            <a:rPr lang="en-GB"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Currently, almost half of DPD’s deliveries go to these pickup points, showing a big shift towards more sustainable delivery methods. </a:t>
          </a:r>
          <a:endParaRPr lang="en-GB" dirty="0">
            <a:solidFill>
              <a:schemeClr val="bg1"/>
            </a:solidFill>
          </a:endParaRPr>
        </a:p>
      </dgm:t>
    </dgm:pt>
    <dgm:pt modelId="{CA9ADF06-5D6D-40D1-8AE2-F3BEE538108F}" type="parTrans" cxnId="{A5C7349B-E5FC-4B3E-9296-6227AFFBEBB7}">
      <dgm:prSet/>
      <dgm:spPr/>
      <dgm:t>
        <a:bodyPr/>
        <a:lstStyle/>
        <a:p>
          <a:endParaRPr lang="en-GB"/>
        </a:p>
      </dgm:t>
    </dgm:pt>
    <dgm:pt modelId="{BB2B776D-4D9E-45F1-BDBF-72567EC6B17E}" type="sibTrans" cxnId="{A5C7349B-E5FC-4B3E-9296-6227AFFBEBB7}">
      <dgm:prSet/>
      <dgm:spPr/>
      <dgm:t>
        <a:bodyPr/>
        <a:lstStyle/>
        <a:p>
          <a:endParaRPr lang="en-GB"/>
        </a:p>
      </dgm:t>
    </dgm:pt>
    <dgm:pt modelId="{64829197-941B-4634-AE2A-168336C9072C}" type="pres">
      <dgm:prSet presAssocID="{98796488-30A0-4818-9B21-FC1F43354362}" presName="linearFlow" presStyleCnt="0">
        <dgm:presLayoutVars>
          <dgm:dir/>
          <dgm:resizeHandles val="exact"/>
        </dgm:presLayoutVars>
      </dgm:prSet>
      <dgm:spPr/>
    </dgm:pt>
    <dgm:pt modelId="{FC52E5B9-0555-4591-AF90-0456A18B46EA}" type="pres">
      <dgm:prSet presAssocID="{14F975A1-B3CC-49EE-831E-AD468338F05C}" presName="composite" presStyleCnt="0"/>
      <dgm:spPr/>
    </dgm:pt>
    <dgm:pt modelId="{8138B5C6-CC41-4F1C-BB6F-86979876BD11}" type="pres">
      <dgm:prSet presAssocID="{14F975A1-B3CC-49EE-831E-AD468338F05C}" presName="imgShp" presStyleLbl="fgImgPlace1" presStyleIdx="0" presStyleCnt="3" custLinFactNeighborX="-52360" custLinFactNeighborY="2412"/>
      <dgm:spPr>
        <a:blipFill>
          <a:blip xmlns:r="http://schemas.openxmlformats.org/officeDocument/2006/relationships" r:embed="rId1"/>
          <a:srcRect/>
          <a:stretch>
            <a:fillRect/>
          </a:stretch>
        </a:blipFill>
      </dgm:spPr>
    </dgm:pt>
    <dgm:pt modelId="{8348476A-53EF-4E12-B1D5-5F23D09271B3}" type="pres">
      <dgm:prSet presAssocID="{14F975A1-B3CC-49EE-831E-AD468338F05C}" presName="txShp" presStyleLbl="node1" presStyleIdx="0" presStyleCnt="3" custLinFactNeighborY="-748">
        <dgm:presLayoutVars>
          <dgm:bulletEnabled val="1"/>
        </dgm:presLayoutVars>
      </dgm:prSet>
      <dgm:spPr/>
    </dgm:pt>
    <dgm:pt modelId="{79235D0A-3901-45A1-AE14-7B0D643CC17F}" type="pres">
      <dgm:prSet presAssocID="{78761264-C3DA-424F-9D80-CBB6258C7F02}" presName="spacing" presStyleCnt="0"/>
      <dgm:spPr/>
    </dgm:pt>
    <dgm:pt modelId="{7011C2AE-FB23-44B0-99BA-99E60AD2750F}" type="pres">
      <dgm:prSet presAssocID="{EBE3475B-8C12-4499-8023-7E6DD57E62F2}" presName="composite" presStyleCnt="0"/>
      <dgm:spPr/>
    </dgm:pt>
    <dgm:pt modelId="{EA2C1445-74EC-4751-B095-24F12C44F8AD}" type="pres">
      <dgm:prSet presAssocID="{EBE3475B-8C12-4499-8023-7E6DD57E62F2}" presName="imgShp" presStyleLbl="fgImgPlace1" presStyleIdx="1" presStyleCnt="3" custLinFactNeighborX="-51613" custLinFactNeighborY="-5236"/>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Mailbox with solid fill"/>
        </a:ext>
      </dgm:extLst>
    </dgm:pt>
    <dgm:pt modelId="{71D002A4-0E04-4436-812E-07C064B4CCEB}" type="pres">
      <dgm:prSet presAssocID="{EBE3475B-8C12-4499-8023-7E6DD57E62F2}" presName="txShp" presStyleLbl="node1" presStyleIdx="1" presStyleCnt="3" custLinFactNeighborY="-3740">
        <dgm:presLayoutVars>
          <dgm:bulletEnabled val="1"/>
        </dgm:presLayoutVars>
      </dgm:prSet>
      <dgm:spPr/>
    </dgm:pt>
    <dgm:pt modelId="{C4A37001-A7CD-46A8-94B8-70378044E49C}" type="pres">
      <dgm:prSet presAssocID="{4EE467AB-583D-47DD-A89C-78E892C66463}" presName="spacing" presStyleCnt="0"/>
      <dgm:spPr/>
    </dgm:pt>
    <dgm:pt modelId="{BB48DAC7-461B-4021-B028-EB063B9BF1D9}" type="pres">
      <dgm:prSet presAssocID="{D1CF5099-890E-455A-AC33-D3C1417B437F}" presName="composite" presStyleCnt="0"/>
      <dgm:spPr/>
    </dgm:pt>
    <dgm:pt modelId="{B5CB1109-3641-43DE-9335-1CCF3CACDAB4}" type="pres">
      <dgm:prSet presAssocID="{D1CF5099-890E-455A-AC33-D3C1417B437F}" presName="imgShp" presStyleLbl="fgImgPlace1" presStyleIdx="2" presStyleCnt="3" custLinFactNeighborX="-52360" custLinFactNeighborY="-14212"/>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Sustainability with solid fill"/>
        </a:ext>
      </dgm:extLst>
    </dgm:pt>
    <dgm:pt modelId="{DEF9A131-97AE-4B53-895D-8DDAEA18417B}" type="pres">
      <dgm:prSet presAssocID="{D1CF5099-890E-455A-AC33-D3C1417B437F}" presName="txShp" presStyleLbl="node1" presStyleIdx="2" presStyleCnt="3" custLinFactNeighborY="-14960">
        <dgm:presLayoutVars>
          <dgm:bulletEnabled val="1"/>
        </dgm:presLayoutVars>
      </dgm:prSet>
      <dgm:spPr/>
    </dgm:pt>
  </dgm:ptLst>
  <dgm:cxnLst>
    <dgm:cxn modelId="{EED83D3A-CF59-4F90-BAD5-BABE5D1D53AF}" type="presOf" srcId="{D1CF5099-890E-455A-AC33-D3C1417B437F}" destId="{DEF9A131-97AE-4B53-895D-8DDAEA18417B}" srcOrd="0" destOrd="0" presId="urn:microsoft.com/office/officeart/2005/8/layout/vList3"/>
    <dgm:cxn modelId="{D4FDC859-86F6-489B-8CE4-42E09BFF6B58}" srcId="{98796488-30A0-4818-9B21-FC1F43354362}" destId="{14F975A1-B3CC-49EE-831E-AD468338F05C}" srcOrd="0" destOrd="0" parTransId="{C94071C5-8C1C-4079-A5E8-F0A4C145C998}" sibTransId="{78761264-C3DA-424F-9D80-CBB6258C7F02}"/>
    <dgm:cxn modelId="{BFBF4683-C982-438C-A380-59A64C0BF782}" type="presOf" srcId="{EBE3475B-8C12-4499-8023-7E6DD57E62F2}" destId="{71D002A4-0E04-4436-812E-07C064B4CCEB}" srcOrd="0" destOrd="0" presId="urn:microsoft.com/office/officeart/2005/8/layout/vList3"/>
    <dgm:cxn modelId="{A5C7349B-E5FC-4B3E-9296-6227AFFBEBB7}" srcId="{98796488-30A0-4818-9B21-FC1F43354362}" destId="{D1CF5099-890E-455A-AC33-D3C1417B437F}" srcOrd="2" destOrd="0" parTransId="{CA9ADF06-5D6D-40D1-8AE2-F3BEE538108F}" sibTransId="{BB2B776D-4D9E-45F1-BDBF-72567EC6B17E}"/>
    <dgm:cxn modelId="{6AF5F9C8-A072-42FD-A67D-88BE817E60EC}" type="presOf" srcId="{14F975A1-B3CC-49EE-831E-AD468338F05C}" destId="{8348476A-53EF-4E12-B1D5-5F23D09271B3}" srcOrd="0" destOrd="0" presId="urn:microsoft.com/office/officeart/2005/8/layout/vList3"/>
    <dgm:cxn modelId="{55424DDF-FA4F-485E-ADE0-49B874A6DC2B}" srcId="{98796488-30A0-4818-9B21-FC1F43354362}" destId="{EBE3475B-8C12-4499-8023-7E6DD57E62F2}" srcOrd="1" destOrd="0" parTransId="{2D0DB1BB-2270-4849-BBFA-79BF89A663E7}" sibTransId="{4EE467AB-583D-47DD-A89C-78E892C66463}"/>
    <dgm:cxn modelId="{B7AB90F4-5A1E-4D3A-AF48-B943FED58728}" type="presOf" srcId="{98796488-30A0-4818-9B21-FC1F43354362}" destId="{64829197-941B-4634-AE2A-168336C9072C}" srcOrd="0" destOrd="0" presId="urn:microsoft.com/office/officeart/2005/8/layout/vList3"/>
    <dgm:cxn modelId="{B46A5677-7108-48E9-987B-CCAF0FFB5D05}" type="presParOf" srcId="{64829197-941B-4634-AE2A-168336C9072C}" destId="{FC52E5B9-0555-4591-AF90-0456A18B46EA}" srcOrd="0" destOrd="0" presId="urn:microsoft.com/office/officeart/2005/8/layout/vList3"/>
    <dgm:cxn modelId="{3825AB05-3737-4B88-91D1-368C1AB19F2F}" type="presParOf" srcId="{FC52E5B9-0555-4591-AF90-0456A18B46EA}" destId="{8138B5C6-CC41-4F1C-BB6F-86979876BD11}" srcOrd="0" destOrd="0" presId="urn:microsoft.com/office/officeart/2005/8/layout/vList3"/>
    <dgm:cxn modelId="{0FEBB19A-6CE1-4075-8040-B9B21499B64B}" type="presParOf" srcId="{FC52E5B9-0555-4591-AF90-0456A18B46EA}" destId="{8348476A-53EF-4E12-B1D5-5F23D09271B3}" srcOrd="1" destOrd="0" presId="urn:microsoft.com/office/officeart/2005/8/layout/vList3"/>
    <dgm:cxn modelId="{2B668E48-FDC1-4FEA-B088-E5D5B6F22915}" type="presParOf" srcId="{64829197-941B-4634-AE2A-168336C9072C}" destId="{79235D0A-3901-45A1-AE14-7B0D643CC17F}" srcOrd="1" destOrd="0" presId="urn:microsoft.com/office/officeart/2005/8/layout/vList3"/>
    <dgm:cxn modelId="{4FE91C3D-9158-4BAD-842C-4C9A41BC1E4C}" type="presParOf" srcId="{64829197-941B-4634-AE2A-168336C9072C}" destId="{7011C2AE-FB23-44B0-99BA-99E60AD2750F}" srcOrd="2" destOrd="0" presId="urn:microsoft.com/office/officeart/2005/8/layout/vList3"/>
    <dgm:cxn modelId="{1E2A583A-3C0D-42F0-86DB-5B1EE84E1283}" type="presParOf" srcId="{7011C2AE-FB23-44B0-99BA-99E60AD2750F}" destId="{EA2C1445-74EC-4751-B095-24F12C44F8AD}" srcOrd="0" destOrd="0" presId="urn:microsoft.com/office/officeart/2005/8/layout/vList3"/>
    <dgm:cxn modelId="{BCD01B59-A4D2-4261-ADAC-B4273F6F332D}" type="presParOf" srcId="{7011C2AE-FB23-44B0-99BA-99E60AD2750F}" destId="{71D002A4-0E04-4436-812E-07C064B4CCEB}" srcOrd="1" destOrd="0" presId="urn:microsoft.com/office/officeart/2005/8/layout/vList3"/>
    <dgm:cxn modelId="{15706883-3863-4871-AF41-4F385399E6F3}" type="presParOf" srcId="{64829197-941B-4634-AE2A-168336C9072C}" destId="{C4A37001-A7CD-46A8-94B8-70378044E49C}" srcOrd="3" destOrd="0" presId="urn:microsoft.com/office/officeart/2005/8/layout/vList3"/>
    <dgm:cxn modelId="{A8068C66-027C-4ED9-BE9B-498915747726}" type="presParOf" srcId="{64829197-941B-4634-AE2A-168336C9072C}" destId="{BB48DAC7-461B-4021-B028-EB063B9BF1D9}" srcOrd="4" destOrd="0" presId="urn:microsoft.com/office/officeart/2005/8/layout/vList3"/>
    <dgm:cxn modelId="{F247C790-6C73-41C3-9FDD-5209FD06AD7F}" type="presParOf" srcId="{BB48DAC7-461B-4021-B028-EB063B9BF1D9}" destId="{B5CB1109-3641-43DE-9335-1CCF3CACDAB4}" srcOrd="0" destOrd="0" presId="urn:microsoft.com/office/officeart/2005/8/layout/vList3"/>
    <dgm:cxn modelId="{0C993C74-4BC6-401B-9F6F-4F017DAFF1AD}" type="presParOf" srcId="{BB48DAC7-461B-4021-B028-EB063B9BF1D9}" destId="{DEF9A131-97AE-4B53-895D-8DDAEA18417B}"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8476A-53EF-4E12-B1D5-5F23D09271B3}">
      <dsp:nvSpPr>
        <dsp:cNvPr id="0" name=""/>
        <dsp:cNvSpPr/>
      </dsp:nvSpPr>
      <dsp:spPr>
        <a:xfrm rot="10800000">
          <a:off x="2216665" y="0"/>
          <a:ext cx="7452309" cy="1358320"/>
        </a:xfrm>
        <a:prstGeom prst="homePlate">
          <a:avLst/>
        </a:prstGeom>
        <a:solidFill>
          <a:srgbClr val="59A6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8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err="1">
              <a:solidFill>
                <a:schemeClr val="bg1"/>
              </a:solidFill>
              <a:effectLst/>
              <a:latin typeface="Calibri" panose="020F0502020204030204" pitchFamily="34" charset="0"/>
              <a:ea typeface="Aptos" panose="020B0004020202020204" pitchFamily="34" charset="0"/>
              <a:cs typeface="Times New Roman" panose="02020603050405020304" pitchFamily="18" charset="0"/>
            </a:rPr>
            <a:t>DPDgroup</a:t>
          </a:r>
          <a:r>
            <a:rPr lang="en-GB" sz="2100" kern="12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is a major parcel delivery company in Europe which is working hard to be more environmentally friendly. They've recently reached a big goal by opening their 100,000th service point across Europe. </a:t>
          </a:r>
          <a:endParaRPr lang="en-GB" sz="2100" kern="1200" dirty="0">
            <a:solidFill>
              <a:schemeClr val="bg1"/>
            </a:solidFill>
          </a:endParaRPr>
        </a:p>
      </dsp:txBody>
      <dsp:txXfrm rot="10800000">
        <a:off x="2556245" y="0"/>
        <a:ext cx="7112729" cy="1358320"/>
      </dsp:txXfrm>
    </dsp:sp>
    <dsp:sp modelId="{8138B5C6-CC41-4F1C-BB6F-86979876BD11}">
      <dsp:nvSpPr>
        <dsp:cNvPr id="0" name=""/>
        <dsp:cNvSpPr/>
      </dsp:nvSpPr>
      <dsp:spPr>
        <a:xfrm>
          <a:off x="826288" y="34139"/>
          <a:ext cx="1358320" cy="1358320"/>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D002A4-0E04-4436-812E-07C064B4CCEB}">
      <dsp:nvSpPr>
        <dsp:cNvPr id="0" name=""/>
        <dsp:cNvSpPr/>
      </dsp:nvSpPr>
      <dsp:spPr>
        <a:xfrm rot="10800000">
          <a:off x="2216665" y="1714365"/>
          <a:ext cx="7452309" cy="1358320"/>
        </a:xfrm>
        <a:prstGeom prst="homePlate">
          <a:avLst/>
        </a:prstGeom>
        <a:solidFill>
          <a:srgbClr val="59A6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8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By encouraging customers to pick up their parcels at convenient locations, </a:t>
          </a:r>
          <a:r>
            <a:rPr lang="en-GB" sz="2100" kern="1200" dirty="0" err="1">
              <a:solidFill>
                <a:schemeClr val="bg1"/>
              </a:solidFill>
              <a:effectLst/>
              <a:latin typeface="Calibri" panose="020F0502020204030204" pitchFamily="34" charset="0"/>
              <a:ea typeface="Aptos" panose="020B0004020202020204" pitchFamily="34" charset="0"/>
              <a:cs typeface="Times New Roman" panose="02020603050405020304" pitchFamily="18" charset="0"/>
            </a:rPr>
            <a:t>DPDgroup</a:t>
          </a:r>
          <a:r>
            <a:rPr lang="en-GB" sz="2100" kern="12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reduces the need for door-to-door deliveries, which usually involve more driving and more emissions. </a:t>
          </a:r>
          <a:endParaRPr lang="en-GB" sz="2100" kern="1200" dirty="0">
            <a:solidFill>
              <a:schemeClr val="bg1"/>
            </a:solidFill>
          </a:endParaRPr>
        </a:p>
      </dsp:txBody>
      <dsp:txXfrm rot="10800000">
        <a:off x="2556245" y="1714365"/>
        <a:ext cx="7112729" cy="1358320"/>
      </dsp:txXfrm>
    </dsp:sp>
    <dsp:sp modelId="{EA2C1445-74EC-4751-B095-24F12C44F8AD}">
      <dsp:nvSpPr>
        <dsp:cNvPr id="0" name=""/>
        <dsp:cNvSpPr/>
      </dsp:nvSpPr>
      <dsp:spPr>
        <a:xfrm>
          <a:off x="836435" y="1694044"/>
          <a:ext cx="1358320" cy="1358320"/>
        </a:xfrm>
        <a:prstGeom prst="ellipse">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F9A131-97AE-4B53-895D-8DDAEA18417B}">
      <dsp:nvSpPr>
        <dsp:cNvPr id="0" name=""/>
        <dsp:cNvSpPr/>
      </dsp:nvSpPr>
      <dsp:spPr>
        <a:xfrm rot="10800000">
          <a:off x="2216665" y="3325750"/>
          <a:ext cx="7452309" cy="1358320"/>
        </a:xfrm>
        <a:prstGeom prst="homePlate">
          <a:avLst/>
        </a:prstGeom>
        <a:solidFill>
          <a:srgbClr val="59A6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82"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Currently, almost half of DPD’s deliveries go to these pickup points, showing a big shift towards more sustainable delivery methods. </a:t>
          </a:r>
          <a:endParaRPr lang="en-GB" sz="2100" kern="1200" dirty="0">
            <a:solidFill>
              <a:schemeClr val="bg1"/>
            </a:solidFill>
          </a:endParaRPr>
        </a:p>
      </dsp:txBody>
      <dsp:txXfrm rot="10800000">
        <a:off x="2556245" y="3325750"/>
        <a:ext cx="7112729" cy="1358320"/>
      </dsp:txXfrm>
    </dsp:sp>
    <dsp:sp modelId="{B5CB1109-3641-43DE-9335-1CCF3CACDAB4}">
      <dsp:nvSpPr>
        <dsp:cNvPr id="0" name=""/>
        <dsp:cNvSpPr/>
      </dsp:nvSpPr>
      <dsp:spPr>
        <a:xfrm>
          <a:off x="826288" y="3335911"/>
          <a:ext cx="1358320" cy="1358320"/>
        </a:xfrm>
        <a:prstGeom prst="ellipse">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30ECE-0644-4EA5-9CC8-2F5A48B76F28}" type="datetimeFigureOut">
              <a:rPr lang="hu-HU" smtClean="0"/>
              <a:t>2024. 07. 08.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5FE14-3975-4FC4-B435-3115319CF577}" type="slidenum">
              <a:rPr lang="hu-HU" smtClean="0"/>
              <a:t>‹#›</a:t>
            </a:fld>
            <a:endParaRPr lang="hu-HU"/>
          </a:p>
        </p:txBody>
      </p:sp>
    </p:spTree>
    <p:extLst>
      <p:ext uri="{BB962C8B-B14F-4D97-AF65-F5344CB8AC3E}">
        <p14:creationId xmlns:p14="http://schemas.microsoft.com/office/powerpoint/2010/main" val="34591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7E529ECB-8A96-4B6A-8465-F577AC430C3D}" type="datetime1">
              <a:rPr lang="hu-HU" smtClean="0"/>
              <a:t>2024. 07. 08.</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3535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FCA0B7B-4692-47E1-BAFC-AF7A13508CEB}" type="datetime1">
              <a:rPr lang="hu-HU" smtClean="0"/>
              <a:t>2024. 07. 08.</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88564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ABB9BBF9-2777-409C-90B9-9507C512D8BA}" type="datetime1">
              <a:rPr lang="hu-HU" smtClean="0"/>
              <a:t>2024. 07. 08.</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68635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95FEC128-6D2A-4385-B25F-C3F72DE64D9F}" type="datetime1">
              <a:rPr lang="hu-HU" smtClean="0"/>
              <a:t>2024. 07. 08.</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00674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6B1132C6-E581-46F9-90DA-FF34626E98BB}" type="datetime1">
              <a:rPr lang="hu-HU" smtClean="0"/>
              <a:t>2024. 07. 08.</a:t>
            </a:fld>
            <a:endParaRPr lang="hu-HU"/>
          </a:p>
        </p:txBody>
      </p:sp>
      <p:sp>
        <p:nvSpPr>
          <p:cNvPr id="5" name="Élőláb helye 4"/>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03114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59D762C2-6DFA-4AF0-B1FB-A6E806C9C8D1}" type="datetime1">
              <a:rPr lang="hu-HU" smtClean="0"/>
              <a:t>2024. 07. 08.</a:t>
            </a:fld>
            <a:endParaRPr lang="hu-HU"/>
          </a:p>
        </p:txBody>
      </p:sp>
      <p:sp>
        <p:nvSpPr>
          <p:cNvPr id="6" name="Élőláb helye 5"/>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00822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BC95F4F5-4E29-418E-BE49-28E464963C01}" type="datetime1">
              <a:rPr lang="hu-HU" smtClean="0"/>
              <a:t>2024. 07. 08.</a:t>
            </a:fld>
            <a:endParaRPr lang="hu-HU"/>
          </a:p>
        </p:txBody>
      </p:sp>
      <p:sp>
        <p:nvSpPr>
          <p:cNvPr id="8" name="Élőláb helye 7"/>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9" name="Dia számának helye 8"/>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14547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7CC087E5-BF00-437D-85FD-4ED66F480A3A}" type="datetime1">
              <a:rPr lang="hu-HU" smtClean="0"/>
              <a:t>2024. 07. 08.</a:t>
            </a:fld>
            <a:endParaRPr lang="hu-HU"/>
          </a:p>
        </p:txBody>
      </p:sp>
      <p:sp>
        <p:nvSpPr>
          <p:cNvPr id="4" name="Élőláb helye 3"/>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5" name="Dia számának helye 4"/>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17790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39B0F60-0700-498A-970C-E8DD6EDED65D}" type="datetime1">
              <a:rPr lang="hu-HU" smtClean="0"/>
              <a:t>2024. 07. 08.</a:t>
            </a:fld>
            <a:endParaRPr lang="hu-HU"/>
          </a:p>
        </p:txBody>
      </p:sp>
      <p:sp>
        <p:nvSpPr>
          <p:cNvPr id="3" name="Élőláb helye 2"/>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4" name="Dia számának helye 3"/>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101889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76F5C0EF-8430-4216-8F39-47FD31F90E13}" type="datetime1">
              <a:rPr lang="hu-HU" smtClean="0"/>
              <a:t>2024. 07. 08.</a:t>
            </a:fld>
            <a:endParaRPr lang="hu-HU"/>
          </a:p>
        </p:txBody>
      </p:sp>
      <p:sp>
        <p:nvSpPr>
          <p:cNvPr id="6" name="Élőláb helye 5"/>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23434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C2BF4572-C47B-46A4-84FF-038B86E65700}" type="datetime1">
              <a:rPr lang="hu-HU" smtClean="0"/>
              <a:t>2024. 07. 08.</a:t>
            </a:fld>
            <a:endParaRPr lang="hu-HU"/>
          </a:p>
        </p:txBody>
      </p:sp>
      <p:sp>
        <p:nvSpPr>
          <p:cNvPr id="6" name="Élőláb helye 5"/>
          <p:cNvSpPr>
            <a:spLocks noGrp="1"/>
          </p:cNvSpPr>
          <p:nvPr>
            <p:ph type="ftr" sz="quarter" idx="11"/>
          </p:nvPr>
        </p:nvSpPr>
        <p:spPr/>
        <p:txBody>
          <a:bodyPr/>
          <a:lstStyle/>
          <a:p>
            <a:r>
              <a:rPr lang="en-US"/>
              <a:t>A. Governance – 1. European Union’s policy and legislative framework on green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71741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CD899-A870-4518-A38E-6326C7C5D5DA}" type="datetime1">
              <a:rPr lang="hu-HU" smtClean="0"/>
              <a:t>2024. 07. 08.</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 Governance – 1. European Union’s policy and legislative framework on green city logistics</a:t>
            </a:r>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ED624-7FD4-4A6E-81EA-59ADBF780AD9}" type="slidenum">
              <a:rPr lang="hu-HU" smtClean="0"/>
              <a:t>‹#›</a:t>
            </a:fld>
            <a:endParaRPr lang="hu-HU"/>
          </a:p>
        </p:txBody>
      </p:sp>
    </p:spTree>
    <p:extLst>
      <p:ext uri="{BB962C8B-B14F-4D97-AF65-F5344CB8AC3E}">
        <p14:creationId xmlns:p14="http://schemas.microsoft.com/office/powerpoint/2010/main" val="6501349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edEx_Offi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beeyot.com/internet-of-things/energy-managemen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about.ups.com/us/en/our-stories/innovation-driven/renewable-natural-gas-is-an-important-part-of-ups-strategy-to-in.html" TargetMode="External"/><Relationship Id="rId3" Type="http://schemas.openxmlformats.org/officeDocument/2006/relationships/hyperlink" Target="https://www.dhl.de/en/geschaeftskunden/paket/rund-um-den-versand/dhl-nachhaltigkeit-gk.html" TargetMode="External"/><Relationship Id="rId7" Type="http://schemas.openxmlformats.org/officeDocument/2006/relationships/hyperlink" Target="https://www.dhl.com/discover/en-global/logistics-advice/sustainabilAty-and-green-logistics/what-is-green-logistics"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dhl.com/global-en/delivered/sustainability/carbon-insetting-freight-forwarding.html" TargetMode="External"/><Relationship Id="rId5" Type="http://schemas.openxmlformats.org/officeDocument/2006/relationships/hyperlink" Target="https://lot.dhl.com/sustainable-mobility-the-road-to-cleaner-transport/" TargetMode="External"/><Relationship Id="rId4" Type="http://schemas.openxmlformats.org/officeDocument/2006/relationships/hyperlink" Target="https://www.dhl.com/discover/en-global/logistics-advice/sustainability-and-green-logistics/sustainable-shipping-with-dhl" TargetMode="External"/><Relationship Id="rId9" Type="http://schemas.openxmlformats.org/officeDocument/2006/relationships/hyperlink" Target="https://about.ups.com/us/en/our-impact/sustainability/sustainable-services/2022-ups-sustainability-report-.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fedex.com/en-us/about/policy/technology-innovation.html" TargetMode="External"/><Relationship Id="rId3" Type="http://schemas.openxmlformats.org/officeDocument/2006/relationships/hyperlink" Target="https://about.ups.com/us/en/our-impact/sustainability.html" TargetMode="External"/><Relationship Id="rId7" Type="http://schemas.openxmlformats.org/officeDocument/2006/relationships/hyperlink" Target="https://www.fedex.com/en-us/sustainability/energy-management-systems-sustains-energy.html" TargetMode="External"/><Relationship Id="rId12" Type="http://schemas.openxmlformats.org/officeDocument/2006/relationships/hyperlink" Target="https://www.postnord.com/services/logistics/express-delivery"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fedex.com/en-us/sustaAinability.html" TargetMode="External"/><Relationship Id="rId11" Type="http://schemas.openxmlformats.org/officeDocument/2006/relationships/hyperlink" Target="https://www.geopost.com/en/services/pickup/" TargetMode="External"/><Relationship Id="rId5" Type="http://schemas.openxmlformats.org/officeDocument/2006/relationships/hyperlink" Target="https://www.fedex.com/en-us/shipping/packing/supplies/sustainable-packaging.html" TargetMode="External"/><Relationship Id="rId10" Type="http://schemas.openxmlformats.org/officeDocument/2006/relationships/hyperlink" Target="https://www.journalgeneraldeleurope.org/en/2022/06/23/geopost-dpdgroup-linnovation-au-service-des-consommateurs/" TargetMode="External"/><Relationship Id="rId4" Type="http://schemas.openxmlformats.org/officeDocument/2006/relationships/hyperlink" Target="https://www.fedex.com/en-us/sustainability/electric-vehicles.html" TargetMode="External"/><Relationship Id="rId9" Type="http://schemas.openxmlformats.org/officeDocument/2006/relationships/hyperlink" Target="https://www.dpd.com/nl/en/2023/12/07/dpd-opens-100-000e-pickup-point-in-europe-and-pursues-its-strong-growth-in-out-of-home-deliver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ovopack.com/about-us.php"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lapostegroupe.com/en/our-social-commitmen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hl.de/en/geschaeftskunden/paket/rund-um-den-versand/dhl-nachhaltigkeit-gk.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scceu.org/management-controls-the-net-greenhouse-gas-outcomes-of-growing-bioenergy-feedstocks-on-marginally-productive-cropland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ex.com/en-us/shipping/packing/supplies/sustainable-packaging.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lcím 2"/>
          <p:cNvSpPr txBox="1">
            <a:spLocks/>
          </p:cNvSpPr>
          <p:nvPr/>
        </p:nvSpPr>
        <p:spPr>
          <a:xfrm>
            <a:off x="127053" y="2631234"/>
            <a:ext cx="7176397" cy="19594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sz="2400" b="1" dirty="0">
                <a:solidFill>
                  <a:srgbClr val="FFFFFF"/>
                </a:solidFill>
                <a:latin typeface="Trebuchet MS" panose="020B0603020202020204" pitchFamily="34" charset="0"/>
                <a:ea typeface="MS UI Gothic" panose="020B0600070205080204" pitchFamily="34" charset="-128"/>
              </a:rPr>
              <a:t>Topic 3:</a:t>
            </a:r>
          </a:p>
          <a:p>
            <a:pPr marL="0" indent="0" algn="ctr">
              <a:lnSpc>
                <a:spcPct val="100000"/>
              </a:lnSpc>
              <a:spcBef>
                <a:spcPts val="600"/>
              </a:spcBef>
              <a:buNone/>
            </a:pPr>
            <a:r>
              <a:rPr lang="en-GB" sz="2400" b="1" dirty="0">
                <a:solidFill>
                  <a:srgbClr val="FFFFFF"/>
                </a:solidFill>
                <a:latin typeface="Trebuchet MS" panose="020B0603020202020204" pitchFamily="34" charset="0"/>
                <a:ea typeface="MS UI Gothic" panose="020B0600070205080204" pitchFamily="34" charset="-128"/>
              </a:rPr>
              <a:t>Learning by example. Exchange of good practice on greening facilities and non-transport operations </a:t>
            </a:r>
            <a:endParaRPr lang="hu-HU" sz="2400" b="1" dirty="0">
              <a:solidFill>
                <a:srgbClr val="FFFFFF"/>
              </a:solidFill>
              <a:latin typeface="Trebuchet MS" panose="020B0603020202020204" pitchFamily="34" charset="0"/>
              <a:ea typeface="MS UI Gothic" panose="020B0600070205080204" pitchFamily="34" charset="-128"/>
            </a:endParaRPr>
          </a:p>
        </p:txBody>
      </p:sp>
      <p:sp>
        <p:nvSpPr>
          <p:cNvPr id="8" name="TextBox 7">
            <a:extLst>
              <a:ext uri="{FF2B5EF4-FFF2-40B4-BE49-F238E27FC236}">
                <a16:creationId xmlns:a16="http://schemas.microsoft.com/office/drawing/2014/main" id="{5A28D72C-7668-B1FE-7769-9A2B7FEF9363}"/>
              </a:ext>
            </a:extLst>
          </p:cNvPr>
          <p:cNvSpPr txBox="1"/>
          <p:nvPr/>
        </p:nvSpPr>
        <p:spPr>
          <a:xfrm>
            <a:off x="0" y="167951"/>
            <a:ext cx="12192000" cy="578492"/>
          </a:xfrm>
          <a:prstGeom prst="rect">
            <a:avLst/>
          </a:prstGeom>
          <a:noFill/>
        </p:spPr>
        <p:txBody>
          <a:bodyPr wrap="square" rtlCol="0">
            <a:spAutoFit/>
          </a:bodyPr>
          <a:lstStyle/>
          <a:p>
            <a:pPr algn="ctr">
              <a:lnSpc>
                <a:spcPct val="150000"/>
              </a:lnSpc>
              <a:spcBef>
                <a:spcPts val="1000"/>
              </a:spcBef>
            </a:pPr>
            <a:r>
              <a:rPr lang="en-US" sz="2400" b="1" dirty="0">
                <a:solidFill>
                  <a:srgbClr val="59A63E"/>
                </a:solidFill>
                <a:latin typeface="Trebuchet MS" panose="020B0603020202020204" pitchFamily="34" charset="0"/>
                <a:ea typeface="MS UI Gothic" panose="020B0600070205080204" pitchFamily="34" charset="-128"/>
              </a:rPr>
              <a:t>Module C: </a:t>
            </a:r>
            <a:r>
              <a:rPr lang="en-GB" sz="2400" b="1" dirty="0">
                <a:solidFill>
                  <a:srgbClr val="59A63E"/>
                </a:solidFill>
                <a:latin typeface="Trebuchet MS" panose="020B0603020202020204" pitchFamily="34" charset="0"/>
                <a:ea typeface="MS UI Gothic" panose="020B0600070205080204" pitchFamily="34" charset="-128"/>
              </a:rPr>
              <a:t>Operation </a:t>
            </a:r>
            <a:endParaRPr lang="el-GR" sz="2400" b="1" dirty="0">
              <a:solidFill>
                <a:srgbClr val="59A63E"/>
              </a:solidFill>
              <a:latin typeface="Trebuchet MS" panose="020B0603020202020204" pitchFamily="34" charset="0"/>
              <a:ea typeface="MS UI Gothic" panose="020B0600070205080204" pitchFamily="34" charset="-128"/>
            </a:endParaRPr>
          </a:p>
        </p:txBody>
      </p:sp>
      <p:sp>
        <p:nvSpPr>
          <p:cNvPr id="10" name="Slide Number Placeholder 9">
            <a:extLst>
              <a:ext uri="{FF2B5EF4-FFF2-40B4-BE49-F238E27FC236}">
                <a16:creationId xmlns:a16="http://schemas.microsoft.com/office/drawing/2014/main" id="{88275F68-7183-1A17-C852-B0AEA9E3DFA5}"/>
              </a:ext>
            </a:extLst>
          </p:cNvPr>
          <p:cNvSpPr>
            <a:spLocks noGrp="1"/>
          </p:cNvSpPr>
          <p:nvPr>
            <p:ph type="sldNum" sz="quarter" idx="12"/>
          </p:nvPr>
        </p:nvSpPr>
        <p:spPr/>
        <p:txBody>
          <a:bodyPr/>
          <a:lstStyle/>
          <a:p>
            <a:fld id="{D57ED624-7FD4-4A6E-81EA-59ADBF780AD9}" type="slidenum">
              <a:rPr lang="hu-HU" smtClean="0">
                <a:solidFill>
                  <a:schemeClr val="bg1"/>
                </a:solidFill>
              </a:rPr>
              <a:t>1</a:t>
            </a:fld>
            <a:endParaRPr lang="hu-HU" dirty="0">
              <a:solidFill>
                <a:schemeClr val="bg1"/>
              </a:solidFill>
            </a:endParaRPr>
          </a:p>
        </p:txBody>
      </p:sp>
    </p:spTree>
    <p:extLst>
      <p:ext uri="{BB962C8B-B14F-4D97-AF65-F5344CB8AC3E}">
        <p14:creationId xmlns:p14="http://schemas.microsoft.com/office/powerpoint/2010/main" val="9906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2. </a:t>
            </a:r>
            <a:r>
              <a:rPr lang="en-GB" sz="2400" b="1" dirty="0">
                <a:latin typeface="Trebuchet MS" panose="020B0603020202020204" pitchFamily="34" charset="0"/>
                <a:ea typeface="MS UI Gothic" panose="020B0600070205080204" pitchFamily="34" charset="-128"/>
                <a:cs typeface="+mn-cs"/>
              </a:rPr>
              <a:t>Learning by example #FedEx</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5247640" y="1497400"/>
            <a:ext cx="6725920" cy="4329848"/>
          </a:xfrm>
        </p:spPr>
        <p:txBody>
          <a:bodyPr>
            <a:normAutofit fontScale="92500"/>
          </a:bodyPr>
          <a:lstStyle/>
          <a:p>
            <a:pPr>
              <a:lnSpc>
                <a:spcPct val="150000"/>
              </a:lnSpc>
              <a:spcAft>
                <a:spcPts val="800"/>
              </a:spcAft>
            </a:pPr>
            <a:r>
              <a:rPr lang="en-GB" sz="2000" kern="100" dirty="0">
                <a:effectLst/>
                <a:latin typeface="Calibri" panose="020F0502020204030204" pitchFamily="34" charset="0"/>
                <a:ea typeface="Aptos" panose="020B0004020202020204" pitchFamily="34" charset="0"/>
                <a:cs typeface="Times New Roman" panose="02020603050405020304" pitchFamily="18" charset="0"/>
              </a:rPr>
              <a:t>Additionally, FedEx is working on improving their aircraft fuel use through their FedEx® Fuel Sense programs and investing in alternative fuels to lower emissions from planes and vehicles. </a:t>
            </a:r>
          </a:p>
          <a:p>
            <a:pPr>
              <a:lnSpc>
                <a:spcPct val="150000"/>
              </a:lnSpc>
              <a:spcAft>
                <a:spcPts val="800"/>
              </a:spcAft>
            </a:pPr>
            <a:r>
              <a:rPr lang="en-GB" sz="2000" kern="100" dirty="0">
                <a:effectLst/>
                <a:latin typeface="Calibri" panose="020F0502020204030204" pitchFamily="34" charset="0"/>
                <a:ea typeface="Aptos" panose="020B0004020202020204" pitchFamily="34" charset="0"/>
                <a:cs typeface="Times New Roman" panose="02020603050405020304" pitchFamily="18" charset="0"/>
              </a:rPr>
              <a:t>They are also making their buildings more energy-efficient and using more renewable energy. To help customers make eco-friendlier shipping choices, FedEx provides tools like FedEx® Sustainability Insights to track and reduce shipping emissions, and they encourage the use of reusable FedEx® packaging. </a:t>
            </a: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10</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6" name="Picture 5" descr="A sign on a building&#10;&#10;Description automatically generated">
            <a:extLst>
              <a:ext uri="{FF2B5EF4-FFF2-40B4-BE49-F238E27FC236}">
                <a16:creationId xmlns:a16="http://schemas.microsoft.com/office/drawing/2014/main" id="{7419017A-C86E-3082-4E11-EF69EA3358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1877866"/>
            <a:ext cx="4038600" cy="3028950"/>
          </a:xfrm>
          <a:prstGeom prst="rect">
            <a:avLst/>
          </a:prstGeom>
        </p:spPr>
      </p:pic>
      <p:sp>
        <p:nvSpPr>
          <p:cNvPr id="7" name="TextBox 6">
            <a:extLst>
              <a:ext uri="{FF2B5EF4-FFF2-40B4-BE49-F238E27FC236}">
                <a16:creationId xmlns:a16="http://schemas.microsoft.com/office/drawing/2014/main" id="{5E6E1A72-53EB-36D7-4551-63E25D8DA9EC}"/>
              </a:ext>
            </a:extLst>
          </p:cNvPr>
          <p:cNvSpPr txBox="1"/>
          <p:nvPr/>
        </p:nvSpPr>
        <p:spPr>
          <a:xfrm>
            <a:off x="838200" y="4861377"/>
            <a:ext cx="4038600" cy="230832"/>
          </a:xfrm>
          <a:prstGeom prst="rect">
            <a:avLst/>
          </a:prstGeom>
          <a:noFill/>
        </p:spPr>
        <p:txBody>
          <a:bodyPr wrap="square" rtlCol="0">
            <a:spAutoFit/>
          </a:bodyPr>
          <a:lstStyle/>
          <a:p>
            <a:r>
              <a:rPr lang="en-GB" sz="900">
                <a:hlinkClick r:id="rId4" tooltip="https://en.wikipedia.org/wiki/FedEx_Office"/>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4390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2. </a:t>
            </a:r>
            <a:r>
              <a:rPr lang="en-GB" sz="2400" b="1" dirty="0">
                <a:latin typeface="Trebuchet MS" panose="020B0603020202020204" pitchFamily="34" charset="0"/>
                <a:ea typeface="MS UI Gothic" panose="020B0600070205080204" pitchFamily="34" charset="-128"/>
                <a:cs typeface="+mn-cs"/>
              </a:rPr>
              <a:t>Learning by example #FedEx</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5425440" cy="4329848"/>
          </a:xfrm>
        </p:spPr>
        <p:txBody>
          <a:bodyPr>
            <a:normAutofit fontScale="77500" lnSpcReduction="20000"/>
          </a:bodyPr>
          <a:lstStyle/>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FedEx has implemented a centralized energy management system across over 1,500 office stores, enhancing energy efficiency and reducing carbon emissions. </a:t>
            </a: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This system adjusts temperatures based on occupancy, monitors HVAC performance, and detects energy-saving opportunities, effectively saving over 22 million kWh of electricity in 2019 alone. </a:t>
            </a: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This setup allows FedEx to remotely control and monitor HVAC systems, streamlining maintenance and operational decisions for equipment repairs or replacements. </a:t>
            </a: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This proactive maintenance reduces energy consumption and operational costs while improving the efficiency and comfort of store environments. </a:t>
            </a: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11</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6" name="Picture 5" descr="A person drawing a light bulb&#10;&#10;Description automatically generated">
            <a:extLst>
              <a:ext uri="{FF2B5EF4-FFF2-40B4-BE49-F238E27FC236}">
                <a16:creationId xmlns:a16="http://schemas.microsoft.com/office/drawing/2014/main" id="{10916E64-BFCB-3313-CAB7-22B9977A336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44640" y="1611109"/>
            <a:ext cx="5070294" cy="3381886"/>
          </a:xfrm>
          <a:prstGeom prst="rect">
            <a:avLst/>
          </a:prstGeom>
        </p:spPr>
      </p:pic>
      <p:sp>
        <p:nvSpPr>
          <p:cNvPr id="7" name="TextBox 6">
            <a:extLst>
              <a:ext uri="{FF2B5EF4-FFF2-40B4-BE49-F238E27FC236}">
                <a16:creationId xmlns:a16="http://schemas.microsoft.com/office/drawing/2014/main" id="{51B48B9E-46E4-F542-7AF7-B81C10DEA143}"/>
              </a:ext>
            </a:extLst>
          </p:cNvPr>
          <p:cNvSpPr txBox="1"/>
          <p:nvPr/>
        </p:nvSpPr>
        <p:spPr>
          <a:xfrm>
            <a:off x="6667967" y="4991288"/>
            <a:ext cx="3885266" cy="230832"/>
          </a:xfrm>
          <a:prstGeom prst="rect">
            <a:avLst/>
          </a:prstGeom>
          <a:noFill/>
        </p:spPr>
        <p:txBody>
          <a:bodyPr wrap="square" rtlCol="0">
            <a:spAutoFit/>
          </a:bodyPr>
          <a:lstStyle/>
          <a:p>
            <a:r>
              <a:rPr lang="en-GB" sz="900" dirty="0">
                <a:hlinkClick r:id="rId4" tooltip="https://beeyot.com/internet-of-things/energy-management/"/>
              </a:rPr>
              <a:t>This Photo</a:t>
            </a:r>
            <a:r>
              <a:rPr lang="en-GB" sz="900" dirty="0"/>
              <a:t> by Unknown Author is licensed under </a:t>
            </a:r>
            <a:r>
              <a:rPr lang="en-GB" sz="900" dirty="0">
                <a:hlinkClick r:id="rId5" tooltip="https://creativecommons.org/licenses/by-nc-sa/3.0/"/>
              </a:rPr>
              <a:t>CC BY-SA-NC</a:t>
            </a:r>
            <a:endParaRPr lang="en-GB" sz="900" dirty="0"/>
          </a:p>
        </p:txBody>
      </p:sp>
    </p:spTree>
    <p:extLst>
      <p:ext uri="{BB962C8B-B14F-4D97-AF65-F5344CB8AC3E}">
        <p14:creationId xmlns:p14="http://schemas.microsoft.com/office/powerpoint/2010/main" val="198952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2. </a:t>
            </a:r>
            <a:r>
              <a:rPr lang="en-GB" sz="2400" b="1" dirty="0">
                <a:latin typeface="Trebuchet MS" panose="020B0603020202020204" pitchFamily="34" charset="0"/>
                <a:ea typeface="MS UI Gothic" panose="020B0600070205080204" pitchFamily="34" charset="-128"/>
                <a:cs typeface="+mn-cs"/>
              </a:rPr>
              <a:t>Learning by example #FedEx</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9743768" cy="4329848"/>
          </a:xfrm>
        </p:spPr>
        <p:txBody>
          <a:bodyPr>
            <a:normAutofit/>
          </a:bodyPr>
          <a:lstStyle/>
          <a:p>
            <a:pPr marL="0" indent="0">
              <a:lnSpc>
                <a:spcPct val="150000"/>
              </a:lnSpc>
              <a:spcAft>
                <a:spcPts val="800"/>
              </a:spcAft>
              <a:buNone/>
            </a:pPr>
            <a:r>
              <a:rPr lang="en-GB" sz="2400" kern="100" dirty="0">
                <a:effectLst/>
                <a:latin typeface="Calibri" panose="020F0502020204030204" pitchFamily="34" charset="0"/>
                <a:ea typeface="Aptos" panose="020B0004020202020204" pitchFamily="34" charset="0"/>
                <a:cs typeface="Times New Roman" panose="02020603050405020304" pitchFamily="18" charset="0"/>
              </a:rPr>
              <a:t>Conclusion on the effectiveness and adaptability of the example</a:t>
            </a:r>
            <a:r>
              <a:rPr lang="el-GR" sz="2400" kern="100" dirty="0">
                <a:latin typeface="Calibri" panose="020F0502020204030204" pitchFamily="34" charset="0"/>
                <a:ea typeface="Aptos" panose="020B0004020202020204" pitchFamily="34" charset="0"/>
                <a:cs typeface="Times New Roman" panose="02020603050405020304" pitchFamily="18" charset="0"/>
              </a:rPr>
              <a:t>:</a:t>
            </a:r>
          </a:p>
          <a:p>
            <a:pPr>
              <a:lnSpc>
                <a:spcPct val="150000"/>
              </a:lnSpc>
              <a:spcAft>
                <a:spcPts val="800"/>
              </a:spcAft>
            </a:pPr>
            <a:r>
              <a:rPr lang="en-GB" sz="2400" kern="100" dirty="0">
                <a:effectLst/>
                <a:latin typeface="Calibri" panose="020F0502020204030204" pitchFamily="34" charset="0"/>
                <a:ea typeface="Aptos" panose="020B0004020202020204" pitchFamily="34" charset="0"/>
                <a:cs typeface="Times New Roman" panose="02020603050405020304" pitchFamily="18" charset="0"/>
              </a:rPr>
              <a:t>These efforts show FedEx’s commitment to improving its environmental impact and leading the way in sustainable practices in the logistics industry.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12</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Tree>
    <p:extLst>
      <p:ext uri="{BB962C8B-B14F-4D97-AF65-F5344CB8AC3E}">
        <p14:creationId xmlns:p14="http://schemas.microsoft.com/office/powerpoint/2010/main" val="96780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3. </a:t>
            </a:r>
            <a:r>
              <a:rPr lang="en-GB" sz="2400" b="1" dirty="0">
                <a:latin typeface="Trebuchet MS" panose="020B0603020202020204" pitchFamily="34" charset="0"/>
                <a:ea typeface="MS UI Gothic" panose="020B0600070205080204" pitchFamily="34" charset="-128"/>
                <a:cs typeface="+mn-cs"/>
              </a:rPr>
              <a:t>Learning by example #DPDgroup </a:t>
            </a:r>
            <a:endParaRPr lang="hu-HU" sz="2400" b="1" dirty="0">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13</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graphicFrame>
        <p:nvGraphicFramePr>
          <p:cNvPr id="5" name="Diagram 4">
            <a:extLst>
              <a:ext uri="{FF2B5EF4-FFF2-40B4-BE49-F238E27FC236}">
                <a16:creationId xmlns:a16="http://schemas.microsoft.com/office/drawing/2014/main" id="{261DF6A3-91B9-26D2-EDFD-585DDAFDC51E}"/>
              </a:ext>
            </a:extLst>
          </p:cNvPr>
          <p:cNvGraphicFramePr/>
          <p:nvPr>
            <p:extLst>
              <p:ext uri="{D42A27DB-BD31-4B8C-83A1-F6EECF244321}">
                <p14:modId xmlns:p14="http://schemas.microsoft.com/office/powerpoint/2010/main" val="1230628058"/>
              </p:ext>
            </p:extLst>
          </p:nvPr>
        </p:nvGraphicFramePr>
        <p:xfrm>
          <a:off x="690880" y="1249680"/>
          <a:ext cx="11206480" cy="488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3. </a:t>
            </a:r>
            <a:r>
              <a:rPr lang="en-GB" sz="2400" b="1" dirty="0">
                <a:latin typeface="Trebuchet MS" panose="020B0603020202020204" pitchFamily="34" charset="0"/>
                <a:ea typeface="MS UI Gothic" panose="020B0600070205080204" pitchFamily="34" charset="-128"/>
                <a:cs typeface="+mn-cs"/>
              </a:rPr>
              <a:t>Learning by example #DPDgroup </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9225280" cy="4329848"/>
          </a:xfrm>
        </p:spPr>
        <p:txBody>
          <a:bodyPr>
            <a:normAutofit/>
          </a:bodyPr>
          <a:lstStyle/>
          <a:p>
            <a:pPr marL="0" indent="0">
              <a:lnSpc>
                <a:spcPct val="150000"/>
              </a:lnSpc>
              <a:spcAft>
                <a:spcPts val="800"/>
              </a:spcAft>
              <a:buNone/>
            </a:pPr>
            <a:r>
              <a:rPr lang="en-GB" kern="100" dirty="0">
                <a:effectLst/>
                <a:latin typeface="Calibri" panose="020F0502020204030204" pitchFamily="34" charset="0"/>
                <a:ea typeface="Aptos" panose="020B0004020202020204" pitchFamily="34" charset="0"/>
                <a:cs typeface="Times New Roman" panose="02020603050405020304" pitchFamily="18" charset="0"/>
              </a:rPr>
              <a:t>Conclusion on the effectiveness and adaptability of the example</a:t>
            </a:r>
            <a:r>
              <a:rPr lang="el-GR" kern="100" dirty="0">
                <a:latin typeface="Calibri" panose="020F0502020204030204" pitchFamily="34" charset="0"/>
                <a:ea typeface="Aptos" panose="020B0004020202020204" pitchFamily="34" charset="0"/>
                <a:cs typeface="Times New Roman" panose="02020603050405020304" pitchFamily="18" charset="0"/>
              </a:rPr>
              <a:t>:</a:t>
            </a:r>
          </a:p>
          <a:p>
            <a:r>
              <a:rPr lang="en-GB" dirty="0">
                <a:effectLst/>
                <a:latin typeface="Calibri" panose="020F0502020204030204" pitchFamily="34" charset="0"/>
                <a:ea typeface="Aptos" panose="020B0004020202020204" pitchFamily="34" charset="0"/>
              </a:rPr>
              <a:t>Overall, expanding their service point and locker network is key to </a:t>
            </a:r>
            <a:r>
              <a:rPr lang="en-GB" dirty="0" err="1">
                <a:effectLst/>
                <a:latin typeface="Calibri" panose="020F0502020204030204" pitchFamily="34" charset="0"/>
                <a:ea typeface="Aptos" panose="020B0004020202020204" pitchFamily="34" charset="0"/>
              </a:rPr>
              <a:t>DPDgroup’s</a:t>
            </a:r>
            <a:r>
              <a:rPr lang="en-GB" dirty="0">
                <a:effectLst/>
                <a:latin typeface="Calibri" panose="020F0502020204030204" pitchFamily="34" charset="0"/>
                <a:ea typeface="Aptos" panose="020B0004020202020204" pitchFamily="34" charset="0"/>
              </a:rPr>
              <a:t> strategy for enhancing environmental sustainability. By increasing these points across Europe, they not only meet customer demands for convenience but also contribute to reducing transport emissions, making their service more sustainable.</a:t>
            </a:r>
            <a:br>
              <a:rPr lang="en-GB" dirty="0">
                <a:effectLst/>
                <a:latin typeface="Calibri" panose="020F0502020204030204" pitchFamily="34" charset="0"/>
                <a:ea typeface="Aptos" panose="020B0004020202020204" pitchFamily="34" charset="0"/>
              </a:rPr>
            </a:b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14</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6" name="Graphic 5" descr="Completed with solid fill">
            <a:extLst>
              <a:ext uri="{FF2B5EF4-FFF2-40B4-BE49-F238E27FC236}">
                <a16:creationId xmlns:a16="http://schemas.microsoft.com/office/drawing/2014/main" id="{1090A4DD-F29C-A7F3-B91B-7B42AB063F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449186"/>
            <a:ext cx="914400" cy="914400"/>
          </a:xfrm>
          <a:prstGeom prst="rect">
            <a:avLst/>
          </a:prstGeom>
        </p:spPr>
      </p:pic>
    </p:spTree>
    <p:extLst>
      <p:ext uri="{BB962C8B-B14F-4D97-AF65-F5344CB8AC3E}">
        <p14:creationId xmlns:p14="http://schemas.microsoft.com/office/powerpoint/2010/main" val="128189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DBB3EC7F-CADA-797A-8518-B0CA6E13E8E9}"/>
              </a:ext>
            </a:extLst>
          </p:cNvPr>
          <p:cNvSpPr/>
          <p:nvPr/>
        </p:nvSpPr>
        <p:spPr>
          <a:xfrm>
            <a:off x="1280160" y="1574800"/>
            <a:ext cx="9702800" cy="348488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4. </a:t>
            </a:r>
            <a:r>
              <a:rPr lang="en-GB" sz="2400" b="1" dirty="0">
                <a:latin typeface="Trebuchet MS" panose="020B0603020202020204" pitchFamily="34" charset="0"/>
                <a:ea typeface="MS UI Gothic" panose="020B0600070205080204" pitchFamily="34" charset="-128"/>
                <a:cs typeface="+mn-cs"/>
              </a:rPr>
              <a:t>Learning by example #PostNord </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493520" y="1646036"/>
            <a:ext cx="9418320" cy="3271404"/>
          </a:xfrm>
        </p:spPr>
        <p:txBody>
          <a:bodyPr>
            <a:normAutofit lnSpcReduction="10000"/>
          </a:bodyPr>
          <a:lstStyle/>
          <a:p>
            <a:pPr marL="0" indent="0" algn="just">
              <a:lnSpc>
                <a:spcPct val="150000"/>
              </a:lnSpc>
              <a:spcAft>
                <a:spcPts val="800"/>
              </a:spcAft>
              <a:buNone/>
            </a:pPr>
            <a:r>
              <a:rPr lang="en-GB" kern="100" dirty="0" err="1">
                <a:solidFill>
                  <a:schemeClr val="bg1"/>
                </a:solidFill>
                <a:effectLst/>
                <a:latin typeface="Calibri" panose="020F0502020204030204" pitchFamily="34" charset="0"/>
                <a:ea typeface="Aptos" panose="020B0004020202020204" pitchFamily="34" charset="0"/>
                <a:cs typeface="Times New Roman" panose="02020603050405020304" pitchFamily="18" charset="0"/>
              </a:rPr>
              <a:t>PostNord</a:t>
            </a:r>
            <a:r>
              <a:rPr lang="en-GB" kern="100" dirty="0">
                <a:solidFill>
                  <a:schemeClr val="bg1"/>
                </a:solidFill>
                <a:effectLst/>
                <a:latin typeface="Calibri" panose="020F0502020204030204" pitchFamily="34" charset="0"/>
                <a:ea typeface="Aptos" panose="020B0004020202020204" pitchFamily="34" charset="0"/>
                <a:cs typeface="Times New Roman" panose="02020603050405020304" pitchFamily="18" charset="0"/>
              </a:rPr>
              <a:t> is committed to transform its operations to be more environmentally friendly, with a ambitious goal to stop using fossil fuels in their transportation by 2030. This initiative is part of a broader strategy to promote sustainability within the logistics sector. </a:t>
            </a:r>
            <a:endParaRPr lang="en-GB"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15</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Tree>
    <p:extLst>
      <p:ext uri="{BB962C8B-B14F-4D97-AF65-F5344CB8AC3E}">
        <p14:creationId xmlns:p14="http://schemas.microsoft.com/office/powerpoint/2010/main" val="196167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op shot of a representation of networks with stick figures.">
            <a:extLst>
              <a:ext uri="{FF2B5EF4-FFF2-40B4-BE49-F238E27FC236}">
                <a16:creationId xmlns:a16="http://schemas.microsoft.com/office/drawing/2014/main" id="{31DD295A-CC4D-3926-3068-B791C6EC94D7}"/>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1170940" y="1120004"/>
            <a:ext cx="9840287" cy="4982912"/>
          </a:xfrm>
          <a:prstGeom prst="rect">
            <a:avLst/>
          </a:prstGeom>
        </p:spPr>
      </p:pic>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4. </a:t>
            </a:r>
            <a:r>
              <a:rPr lang="en-GB" sz="2400" b="1" dirty="0">
                <a:latin typeface="Trebuchet MS" panose="020B0603020202020204" pitchFamily="34" charset="0"/>
                <a:ea typeface="MS UI Gothic" panose="020B0600070205080204" pitchFamily="34" charset="-128"/>
                <a:cs typeface="+mn-cs"/>
              </a:rPr>
              <a:t>Learning by example #PostNord </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199" y="1921704"/>
            <a:ext cx="9743768" cy="4329848"/>
          </a:xfrm>
        </p:spPr>
        <p:txBody>
          <a:bodyPr>
            <a:normAutofit/>
          </a:bodyPr>
          <a:lstStyle/>
          <a:p>
            <a:pPr>
              <a:lnSpc>
                <a:spcPct val="150000"/>
              </a:lnSpc>
              <a:spcAft>
                <a:spcPts val="800"/>
              </a:spcAft>
            </a:pPr>
            <a:r>
              <a:rPr lang="en-GB" sz="2000" kern="100" dirty="0" err="1">
                <a:effectLst/>
                <a:latin typeface="Calibri" panose="020F0502020204030204" pitchFamily="34" charset="0"/>
                <a:ea typeface="Aptos" panose="020B0004020202020204" pitchFamily="34" charset="0"/>
                <a:cs typeface="Times New Roman" panose="02020603050405020304" pitchFamily="18" charset="0"/>
              </a:rPr>
              <a:t>PostNord</a:t>
            </a:r>
            <a:r>
              <a:rPr lang="en-GB" sz="2000" kern="100" dirty="0">
                <a:effectLst/>
                <a:latin typeface="Calibri" panose="020F0502020204030204" pitchFamily="34" charset="0"/>
                <a:ea typeface="Aptos" panose="020B0004020202020204" pitchFamily="34" charset="0"/>
                <a:cs typeface="Times New Roman" panose="02020603050405020304" pitchFamily="18" charset="0"/>
              </a:rPr>
              <a:t> also emphasizes the importance of</a:t>
            </a:r>
            <a:r>
              <a:rPr lang="en-GB" sz="2000" b="1" kern="100" dirty="0">
                <a:effectLst/>
                <a:latin typeface="Calibri" panose="020F0502020204030204" pitchFamily="34" charset="0"/>
                <a:ea typeface="Aptos" panose="020B0004020202020204" pitchFamily="34" charset="0"/>
                <a:cs typeface="Times New Roman" panose="02020603050405020304" pitchFamily="18" charset="0"/>
              </a:rPr>
              <a:t> transparency </a:t>
            </a:r>
            <a:r>
              <a:rPr lang="en-GB" sz="2000" kern="100" dirty="0">
                <a:effectLst/>
                <a:latin typeface="Calibri" panose="020F0502020204030204" pitchFamily="34" charset="0"/>
                <a:ea typeface="Aptos" panose="020B0004020202020204" pitchFamily="34" charset="0"/>
                <a:cs typeface="Times New Roman" panose="02020603050405020304" pitchFamily="18" charset="0"/>
              </a:rPr>
              <a:t>and </a:t>
            </a:r>
            <a:r>
              <a:rPr lang="en-GB" sz="2000" b="1" kern="100" dirty="0">
                <a:effectLst/>
                <a:latin typeface="Calibri" panose="020F0502020204030204" pitchFamily="34" charset="0"/>
                <a:ea typeface="Aptos" panose="020B0004020202020204" pitchFamily="34" charset="0"/>
                <a:cs typeface="Times New Roman" panose="02020603050405020304" pitchFamily="18" charset="0"/>
              </a:rPr>
              <a:t>accountability</a:t>
            </a:r>
            <a:r>
              <a:rPr lang="en-GB" sz="2000" kern="100" dirty="0">
                <a:effectLst/>
                <a:latin typeface="Calibri" panose="020F0502020204030204" pitchFamily="34" charset="0"/>
                <a:ea typeface="Aptos" panose="020B0004020202020204" pitchFamily="34" charset="0"/>
                <a:cs typeface="Times New Roman" panose="02020603050405020304" pitchFamily="18" charset="0"/>
              </a:rPr>
              <a:t> in their sustainability journey.</a:t>
            </a:r>
          </a:p>
          <a:p>
            <a:pPr>
              <a:lnSpc>
                <a:spcPct val="150000"/>
              </a:lnSpc>
              <a:spcAft>
                <a:spcPts val="800"/>
              </a:spcAft>
            </a:pPr>
            <a:r>
              <a:rPr lang="en-GB" sz="2000" kern="100" dirty="0">
                <a:effectLst/>
                <a:latin typeface="Calibri" panose="020F0502020204030204" pitchFamily="34" charset="0"/>
                <a:ea typeface="Aptos" panose="020B0004020202020204" pitchFamily="34" charset="0"/>
                <a:cs typeface="Times New Roman" panose="02020603050405020304" pitchFamily="18" charset="0"/>
              </a:rPr>
              <a:t> They are proactive in communicating their progress and challenges, ensuring that their stakeholders are informed and engaged. </a:t>
            </a:r>
          </a:p>
          <a:p>
            <a:pPr>
              <a:lnSpc>
                <a:spcPct val="150000"/>
              </a:lnSpc>
              <a:spcAft>
                <a:spcPts val="800"/>
              </a:spcAft>
            </a:pPr>
            <a:r>
              <a:rPr lang="en-GB" sz="2000" kern="100" dirty="0">
                <a:effectLst/>
                <a:latin typeface="Calibri" panose="020F0502020204030204" pitchFamily="34" charset="0"/>
                <a:ea typeface="Aptos" panose="020B0004020202020204" pitchFamily="34" charset="0"/>
                <a:cs typeface="Times New Roman" panose="02020603050405020304" pitchFamily="18" charset="0"/>
              </a:rPr>
              <a:t>This open dialogue supports their goal to not only improve their own operations but also to inspire and lead the </a:t>
            </a:r>
            <a:r>
              <a:rPr lang="en-GB" sz="2000" kern="100" dirty="0" err="1">
                <a:effectLst/>
                <a:latin typeface="Calibri" panose="020F0502020204030204" pitchFamily="34" charset="0"/>
                <a:ea typeface="Aptos" panose="020B0004020202020204" pitchFamily="34" charset="0"/>
                <a:cs typeface="Times New Roman" panose="02020603050405020304" pitchFamily="18" charset="0"/>
              </a:rPr>
              <a:t>iandustry</a:t>
            </a:r>
            <a:r>
              <a:rPr lang="en-GB" sz="2000" kern="100" dirty="0">
                <a:effectLst/>
                <a:latin typeface="Calibri" panose="020F0502020204030204" pitchFamily="34" charset="0"/>
                <a:ea typeface="Aptos" panose="020B0004020202020204" pitchFamily="34" charset="0"/>
                <a:cs typeface="Times New Roman" panose="02020603050405020304" pitchFamily="18" charset="0"/>
              </a:rPr>
              <a:t> towards a more sustainable future.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16</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Tree>
    <p:extLst>
      <p:ext uri="{BB962C8B-B14F-4D97-AF65-F5344CB8AC3E}">
        <p14:creationId xmlns:p14="http://schemas.microsoft.com/office/powerpoint/2010/main" val="402079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4. </a:t>
            </a:r>
            <a:r>
              <a:rPr lang="en-GB" sz="2400" b="1" dirty="0">
                <a:latin typeface="Trebuchet MS" panose="020B0603020202020204" pitchFamily="34" charset="0"/>
                <a:ea typeface="MS UI Gothic" panose="020B0600070205080204" pitchFamily="34" charset="-128"/>
                <a:cs typeface="+mn-cs"/>
              </a:rPr>
              <a:t>Learning by example #PostNord </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9743768" cy="4329848"/>
          </a:xfrm>
        </p:spPr>
        <p:txBody>
          <a:bodyPr>
            <a:normAutofit/>
          </a:bodyPr>
          <a:lstStyle/>
          <a:p>
            <a:pPr marL="0" indent="0">
              <a:lnSpc>
                <a:spcPct val="150000"/>
              </a:lnSpc>
              <a:spcAft>
                <a:spcPts val="800"/>
              </a:spcAft>
              <a:buNone/>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Conclusion on the effectiveness and adaptability of the example</a:t>
            </a:r>
            <a:r>
              <a:rPr lang="el-GR" sz="1800" kern="100" dirty="0">
                <a:latin typeface="Calibri" panose="020F0502020204030204" pitchFamily="34" charset="0"/>
                <a:ea typeface="Aptos" panose="020B0004020202020204" pitchFamily="34" charset="0"/>
                <a:cs typeface="Times New Roman" panose="02020603050405020304" pitchFamily="18" charset="0"/>
              </a:rPr>
              <a:t>:</a:t>
            </a: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In essence,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PostNord</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is not just focusing on reducing their environmental footprint; they are setting a new standard for what it means to operate sustainably in the logistics field. </a:t>
            </a: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By 2030, they aim to be a leading example of how a major logistics company can operate completely fossil-free, influencing the entire supply chain from end to end to adopt more environmentally conscious practices.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17</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Tree>
    <p:extLst>
      <p:ext uri="{BB962C8B-B14F-4D97-AF65-F5344CB8AC3E}">
        <p14:creationId xmlns:p14="http://schemas.microsoft.com/office/powerpoint/2010/main" val="139898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5. </a:t>
            </a:r>
            <a:r>
              <a:rPr lang="en-GB" sz="2400" b="1" dirty="0">
                <a:latin typeface="Trebuchet MS" panose="020B0603020202020204" pitchFamily="34" charset="0"/>
                <a:ea typeface="MS UI Gothic" panose="020B0600070205080204" pitchFamily="34" charset="-128"/>
                <a:cs typeface="+mn-cs"/>
              </a:rPr>
              <a:t>Learning by example #</a:t>
            </a:r>
            <a:r>
              <a:rPr lang="en-GB" sz="2400" b="1" dirty="0" err="1">
                <a:latin typeface="Trebuchet MS" panose="020B0603020202020204" pitchFamily="34" charset="0"/>
                <a:ea typeface="MS UI Gothic" panose="020B0600070205080204" pitchFamily="34" charset="-128"/>
                <a:cs typeface="+mn-cs"/>
              </a:rPr>
              <a:t>Movopack</a:t>
            </a:r>
            <a:r>
              <a:rPr lang="en-GB" sz="2400" b="1" dirty="0">
                <a:latin typeface="Trebuchet MS" panose="020B0603020202020204" pitchFamily="34" charset="0"/>
                <a:ea typeface="MS UI Gothic" panose="020B0600070205080204" pitchFamily="34" charset="-128"/>
                <a:cs typeface="+mn-cs"/>
              </a:rPr>
              <a:t> </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7391400" cy="4326751"/>
          </a:xfrm>
        </p:spPr>
        <p:txBody>
          <a:bodyPr>
            <a:normAutofit/>
          </a:bodyPr>
          <a:lstStyle/>
          <a:p>
            <a:pPr marL="0" indent="0">
              <a:lnSpc>
                <a:spcPct val="150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What is often overlooked in e-commerce and the delivery industry is the packaging, which, incidentally is also a large contributor to the worsening of the environment.</a:t>
            </a:r>
          </a:p>
          <a:p>
            <a:pPr marL="0" indent="0">
              <a:lnSpc>
                <a:spcPct val="150000"/>
              </a:lnSpc>
              <a:spcAft>
                <a:spcPts val="800"/>
              </a:spcAft>
              <a:buNone/>
            </a:pPr>
            <a:r>
              <a:rPr lang="en-GB" sz="1800" kern="100" dirty="0">
                <a:latin typeface="Aptos" panose="020B0004020202020204" pitchFamily="34" charset="0"/>
                <a:ea typeface="Aptos" panose="020B0004020202020204" pitchFamily="34" charset="0"/>
                <a:cs typeface="Times New Roman" panose="02020603050405020304" pitchFamily="18" charset="0"/>
              </a:rPr>
              <a:t>E-commerce has taken off in recent years and so did the need for packaging, a problem to which </a:t>
            </a:r>
            <a:r>
              <a:rPr lang="en-GB" sz="1800" kern="100" dirty="0" err="1">
                <a:latin typeface="Aptos" panose="020B0004020202020204" pitchFamily="34" charset="0"/>
                <a:ea typeface="Aptos" panose="020B0004020202020204" pitchFamily="34" charset="0"/>
                <a:cs typeface="Times New Roman" panose="02020603050405020304" pitchFamily="18" charset="0"/>
              </a:rPr>
              <a:t>Movopack</a:t>
            </a:r>
            <a:r>
              <a:rPr lang="en-GB" sz="1800" kern="100" dirty="0">
                <a:latin typeface="Aptos" panose="020B0004020202020204" pitchFamily="34" charset="0"/>
                <a:ea typeface="Aptos" panose="020B0004020202020204" pitchFamily="34" charset="0"/>
                <a:cs typeface="Times New Roman" panose="02020603050405020304" pitchFamily="18" charset="0"/>
              </a:rPr>
              <a:t> has found a solution – reusable packaging made out of recycled material, ready for use and return after use.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18</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5" name="Picture 4"/>
          <p:cNvPicPr>
            <a:picLocks noChangeAspect="1"/>
          </p:cNvPicPr>
          <p:nvPr/>
        </p:nvPicPr>
        <p:blipFill>
          <a:blip r:embed="rId3"/>
          <a:stretch>
            <a:fillRect/>
          </a:stretch>
        </p:blipFill>
        <p:spPr>
          <a:xfrm>
            <a:off x="8991600" y="662761"/>
            <a:ext cx="2676525" cy="2733675"/>
          </a:xfrm>
          <a:prstGeom prst="rect">
            <a:avLst/>
          </a:prstGeom>
        </p:spPr>
      </p:pic>
      <p:pic>
        <p:nvPicPr>
          <p:cNvPr id="6" name="Picture 5"/>
          <p:cNvPicPr>
            <a:picLocks noChangeAspect="1"/>
          </p:cNvPicPr>
          <p:nvPr/>
        </p:nvPicPr>
        <p:blipFill>
          <a:blip r:embed="rId4"/>
          <a:stretch>
            <a:fillRect/>
          </a:stretch>
        </p:blipFill>
        <p:spPr>
          <a:xfrm>
            <a:off x="9386887" y="3457188"/>
            <a:ext cx="1885950" cy="2447925"/>
          </a:xfrm>
          <a:prstGeom prst="rect">
            <a:avLst/>
          </a:prstGeom>
        </p:spPr>
      </p:pic>
    </p:spTree>
    <p:extLst>
      <p:ext uri="{BB962C8B-B14F-4D97-AF65-F5344CB8AC3E}">
        <p14:creationId xmlns:p14="http://schemas.microsoft.com/office/powerpoint/2010/main" val="220687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5. </a:t>
            </a:r>
            <a:r>
              <a:rPr lang="en-GB" sz="2400" b="1" dirty="0">
                <a:latin typeface="Trebuchet MS" panose="020B0603020202020204" pitchFamily="34" charset="0"/>
                <a:ea typeface="MS UI Gothic" panose="020B0600070205080204" pitchFamily="34" charset="-128"/>
                <a:cs typeface="+mn-cs"/>
              </a:rPr>
              <a:t>Learning by example #</a:t>
            </a:r>
            <a:r>
              <a:rPr lang="en-GB" sz="2400" b="1" dirty="0" err="1">
                <a:latin typeface="Trebuchet MS" panose="020B0603020202020204" pitchFamily="34" charset="0"/>
                <a:ea typeface="MS UI Gothic" panose="020B0600070205080204" pitchFamily="34" charset="-128"/>
                <a:cs typeface="+mn-cs"/>
              </a:rPr>
              <a:t>Movopack</a:t>
            </a:r>
            <a:r>
              <a:rPr lang="en-GB" sz="2400" b="1" dirty="0">
                <a:latin typeface="Trebuchet MS" panose="020B0603020202020204" pitchFamily="34" charset="0"/>
                <a:ea typeface="MS UI Gothic" panose="020B0600070205080204" pitchFamily="34" charset="-128"/>
                <a:cs typeface="+mn-cs"/>
              </a:rPr>
              <a:t> </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1"/>
            <a:ext cx="4637513" cy="4178470"/>
          </a:xfrm>
        </p:spPr>
        <p:txBody>
          <a:bodyPr>
            <a:normAutofit lnSpcReduction="10000"/>
          </a:bodyPr>
          <a:lstStyle/>
          <a:p>
            <a:pPr marL="0" indent="0">
              <a:lnSpc>
                <a:spcPct val="150000"/>
              </a:lnSpc>
              <a:spcAft>
                <a:spcPts val="800"/>
              </a:spcAft>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process is as follows:</a:t>
            </a:r>
          </a:p>
          <a:p>
            <a:pPr marL="342900" indent="-342900">
              <a:lnSpc>
                <a:spcPct val="150000"/>
              </a:lnSpc>
              <a:spcAft>
                <a:spcPts val="800"/>
              </a:spcAft>
              <a:buAutoNum type="arabicPeriod"/>
            </a:pPr>
            <a:r>
              <a:rPr lang="en-GB" sz="1800" kern="100" dirty="0">
                <a:latin typeface="Aptos" panose="020B0004020202020204" pitchFamily="34" charset="0"/>
                <a:ea typeface="Aptos" panose="020B0004020202020204" pitchFamily="34" charset="0"/>
                <a:cs typeface="Times New Roman" panose="02020603050405020304" pitchFamily="18" charset="0"/>
              </a:rPr>
              <a:t>A client orders a number of packaging, in different sizes and types;</a:t>
            </a:r>
          </a:p>
          <a:p>
            <a:pPr marL="342900" indent="-342900" algn="just">
              <a:lnSpc>
                <a:spcPct val="150000"/>
              </a:lnSpc>
              <a:spcAft>
                <a:spcPts val="800"/>
              </a:spcAft>
              <a:buAutoNum type="arabicPeriod"/>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They pack up the contents and add a CCRI/IBRS label to the packaging with the address of packaging return to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Movopack</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warehouse, where it is then sanitized and resent to e-commerce companies.</a:t>
            </a: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19</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7" name="Picture 6"/>
          <p:cNvPicPr>
            <a:picLocks noChangeAspect="1"/>
          </p:cNvPicPr>
          <p:nvPr/>
        </p:nvPicPr>
        <p:blipFill>
          <a:blip r:embed="rId3"/>
          <a:stretch>
            <a:fillRect/>
          </a:stretch>
        </p:blipFill>
        <p:spPr>
          <a:xfrm>
            <a:off x="5856713" y="1497400"/>
            <a:ext cx="6269773" cy="2805424"/>
          </a:xfrm>
          <a:prstGeom prst="rect">
            <a:avLst/>
          </a:prstGeom>
        </p:spPr>
      </p:pic>
      <p:sp>
        <p:nvSpPr>
          <p:cNvPr id="9" name="TextBox 8"/>
          <p:cNvSpPr txBox="1"/>
          <p:nvPr/>
        </p:nvSpPr>
        <p:spPr>
          <a:xfrm>
            <a:off x="5923006" y="4620954"/>
            <a:ext cx="6013621" cy="923330"/>
          </a:xfrm>
          <a:prstGeom prst="rect">
            <a:avLst/>
          </a:prstGeom>
          <a:noFill/>
        </p:spPr>
        <p:txBody>
          <a:bodyPr wrap="square" rtlCol="0">
            <a:spAutoFit/>
          </a:bodyPr>
          <a:lstStyle/>
          <a:p>
            <a:r>
              <a:rPr lang="en-US" dirty="0">
                <a:latin typeface="Aptos" panose="020B0004020202020204"/>
              </a:rPr>
              <a:t>Conclusion:</a:t>
            </a:r>
          </a:p>
          <a:p>
            <a:r>
              <a:rPr lang="en-US" dirty="0">
                <a:latin typeface="Aptos" panose="020B0004020202020204"/>
              </a:rPr>
              <a:t>This packaging solution might just be the way to go for the future, for a more sustainable delivery industry.</a:t>
            </a:r>
          </a:p>
        </p:txBody>
      </p:sp>
    </p:spTree>
    <p:extLst>
      <p:ext uri="{BB962C8B-B14F-4D97-AF65-F5344CB8AC3E}">
        <p14:creationId xmlns:p14="http://schemas.microsoft.com/office/powerpoint/2010/main" val="44795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966022" y="1027187"/>
            <a:ext cx="1629697" cy="365126"/>
          </a:xfrm>
        </p:spPr>
        <p:txBody>
          <a:bodyPr>
            <a:normAutofit fontScale="90000"/>
          </a:bodyPr>
          <a:lstStyle/>
          <a:p>
            <a:pPr>
              <a:lnSpc>
                <a:spcPct val="150000"/>
              </a:lnSpc>
              <a:spcBef>
                <a:spcPts val="1000"/>
              </a:spcBef>
            </a:pPr>
            <a:r>
              <a:rPr lang="en-US" sz="2400" b="1" dirty="0">
                <a:solidFill>
                  <a:srgbClr val="59A63E"/>
                </a:solidFill>
                <a:latin typeface="Trebuchet MS" panose="020B0603020202020204" pitchFamily="34" charset="0"/>
                <a:ea typeface="MS UI Gothic" panose="020B0600070205080204" pitchFamily="34" charset="-128"/>
                <a:cs typeface="+mn-cs"/>
              </a:rPr>
              <a:t>Contents</a:t>
            </a:r>
            <a:endParaRPr lang="hu-HU" sz="2400" b="1" dirty="0">
              <a:solidFill>
                <a:srgbClr val="59A63E"/>
              </a:solidFill>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CA0147F0-A818-D71B-F779-0C90EE6DE2F9}"/>
              </a:ext>
            </a:extLst>
          </p:cNvPr>
          <p:cNvSpPr>
            <a:spLocks noGrp="1"/>
          </p:cNvSpPr>
          <p:nvPr>
            <p:ph type="sldNum" sz="quarter" idx="12"/>
          </p:nvPr>
        </p:nvSpPr>
        <p:spPr/>
        <p:txBody>
          <a:bodyPr/>
          <a:lstStyle/>
          <a:p>
            <a:fld id="{D57ED624-7FD4-4A6E-81EA-59ADBF780AD9}" type="slidenum">
              <a:rPr lang="hu-HU" smtClean="0">
                <a:solidFill>
                  <a:schemeClr val="bg1"/>
                </a:solidFill>
              </a:rPr>
              <a:t>2</a:t>
            </a:fld>
            <a:endParaRPr lang="hu-HU" dirty="0">
              <a:solidFill>
                <a:schemeClr val="bg1"/>
              </a:solidFill>
            </a:endParaRPr>
          </a:p>
        </p:txBody>
      </p:sp>
      <p:sp>
        <p:nvSpPr>
          <p:cNvPr id="13" name="TextBox 12">
            <a:extLst>
              <a:ext uri="{FF2B5EF4-FFF2-40B4-BE49-F238E27FC236}">
                <a16:creationId xmlns:a16="http://schemas.microsoft.com/office/drawing/2014/main" id="{722A1A89-7A0B-10B1-9A53-4A1E3B1C7F4D}"/>
              </a:ext>
            </a:extLst>
          </p:cNvPr>
          <p:cNvSpPr txBox="1"/>
          <p:nvPr/>
        </p:nvSpPr>
        <p:spPr>
          <a:xfrm>
            <a:off x="3137145" y="1027187"/>
            <a:ext cx="8109153" cy="3139321"/>
          </a:xfrm>
          <a:prstGeom prst="rect">
            <a:avLst/>
          </a:prstGeom>
          <a:noFill/>
        </p:spPr>
        <p:txBody>
          <a:bodyPr wrap="square" rtlCol="0">
            <a:spAutoFit/>
          </a:bodyPr>
          <a:lstStyle/>
          <a:p>
            <a:pPr marL="457200" indent="-457200">
              <a:spcBef>
                <a:spcPts val="600"/>
              </a:spcBef>
              <a:buFont typeface="+mj-lt"/>
              <a:buAutoNum type="arabicPeriod"/>
            </a:pPr>
            <a:r>
              <a:rPr lang="en-GB" sz="2400" dirty="0">
                <a:ea typeface="MS UI Gothic" panose="020B0600070205080204" pitchFamily="34" charset="-128"/>
              </a:rPr>
              <a:t>Learning by example #DHL </a:t>
            </a:r>
            <a:endParaRPr lang="en-US" sz="2400" dirty="0">
              <a:ea typeface="MS UI Gothic" panose="020B0600070205080204" pitchFamily="34" charset="-128"/>
            </a:endParaRPr>
          </a:p>
          <a:p>
            <a:pPr marL="457200" indent="-457200">
              <a:spcBef>
                <a:spcPts val="600"/>
              </a:spcBef>
              <a:buFont typeface="+mj-lt"/>
              <a:buAutoNum type="arabicPeriod"/>
            </a:pPr>
            <a:r>
              <a:rPr lang="en-GB" sz="2400" dirty="0">
                <a:ea typeface="MS UI Gothic" panose="020B0600070205080204" pitchFamily="34" charset="-128"/>
              </a:rPr>
              <a:t>Learning by example #FedEx</a:t>
            </a:r>
          </a:p>
          <a:p>
            <a:pPr marL="457200" indent="-457200">
              <a:spcBef>
                <a:spcPts val="600"/>
              </a:spcBef>
              <a:buFont typeface="+mj-lt"/>
              <a:buAutoNum type="arabicPeriod"/>
            </a:pPr>
            <a:r>
              <a:rPr lang="en-GB" sz="2400" dirty="0">
                <a:ea typeface="MS UI Gothic" panose="020B0600070205080204" pitchFamily="34" charset="-128"/>
              </a:rPr>
              <a:t>Learning by example #DPDgroup</a:t>
            </a:r>
          </a:p>
          <a:p>
            <a:pPr marL="457200" indent="-457200">
              <a:spcBef>
                <a:spcPts val="600"/>
              </a:spcBef>
              <a:buFont typeface="+mj-lt"/>
              <a:buAutoNum type="arabicPeriod"/>
            </a:pPr>
            <a:r>
              <a:rPr lang="en-GB" sz="2400" dirty="0">
                <a:ea typeface="MS UI Gothic" panose="020B0600070205080204" pitchFamily="34" charset="-128"/>
              </a:rPr>
              <a:t>Learning by example #</a:t>
            </a:r>
            <a:r>
              <a:rPr lang="en-GB" sz="2400" dirty="0" err="1">
                <a:ea typeface="MS UI Gothic" panose="020B0600070205080204" pitchFamily="34" charset="-128"/>
              </a:rPr>
              <a:t>PostNord</a:t>
            </a:r>
            <a:endParaRPr lang="en-GB" sz="2400" dirty="0">
              <a:ea typeface="MS UI Gothic" panose="020B0600070205080204" pitchFamily="34" charset="-128"/>
            </a:endParaRPr>
          </a:p>
          <a:p>
            <a:pPr marL="457200" indent="-457200">
              <a:spcBef>
                <a:spcPts val="600"/>
              </a:spcBef>
              <a:buFont typeface="+mj-lt"/>
              <a:buAutoNum type="arabicPeriod"/>
            </a:pPr>
            <a:r>
              <a:rPr lang="en-GB" sz="2400" dirty="0">
                <a:ea typeface="MS UI Gothic" panose="020B0600070205080204" pitchFamily="34" charset="-128"/>
              </a:rPr>
              <a:t>Learning by example #</a:t>
            </a:r>
            <a:r>
              <a:rPr lang="en-GB" sz="2400" dirty="0" err="1">
                <a:ea typeface="MS UI Gothic" panose="020B0600070205080204" pitchFamily="34" charset="-128"/>
              </a:rPr>
              <a:t>Movopack</a:t>
            </a:r>
            <a:endParaRPr lang="en-GB" sz="2400" dirty="0">
              <a:ea typeface="MS UI Gothic" panose="020B0600070205080204" pitchFamily="34" charset="-128"/>
            </a:endParaRPr>
          </a:p>
          <a:p>
            <a:pPr marL="457200" indent="-457200">
              <a:spcBef>
                <a:spcPts val="600"/>
              </a:spcBef>
              <a:buFont typeface="+mj-lt"/>
              <a:buAutoNum type="arabicPeriod"/>
            </a:pPr>
            <a:r>
              <a:rPr lang="en-GB" sz="2400" dirty="0">
                <a:ea typeface="MS UI Gothic" panose="020B0600070205080204" pitchFamily="34" charset="-128"/>
              </a:rPr>
              <a:t>Learning by example #La Poste - France</a:t>
            </a:r>
            <a:endParaRPr lang="en-US" sz="2400" dirty="0">
              <a:ea typeface="MS UI Gothic" panose="020B0600070205080204" pitchFamily="34" charset="-128"/>
            </a:endParaRPr>
          </a:p>
          <a:p>
            <a:pPr marL="342900" indent="-342900">
              <a:spcBef>
                <a:spcPts val="600"/>
              </a:spcBef>
              <a:buAutoNum type="arabicPeriod"/>
            </a:pPr>
            <a:endParaRPr lang="el-GR" sz="2400" dirty="0"/>
          </a:p>
        </p:txBody>
      </p:sp>
      <p:sp>
        <p:nvSpPr>
          <p:cNvPr id="14" name="Footer Placeholder 13">
            <a:extLst>
              <a:ext uri="{FF2B5EF4-FFF2-40B4-BE49-F238E27FC236}">
                <a16:creationId xmlns:a16="http://schemas.microsoft.com/office/drawing/2014/main" id="{4AD0F661-2D0C-5E55-FBE2-6E66487BBA33}"/>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Tree>
    <p:extLst>
      <p:ext uri="{BB962C8B-B14F-4D97-AF65-F5344CB8AC3E}">
        <p14:creationId xmlns:p14="http://schemas.microsoft.com/office/powerpoint/2010/main" val="1563397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6. </a:t>
            </a:r>
            <a:r>
              <a:rPr lang="en-GB" sz="2400" b="1" dirty="0">
                <a:latin typeface="Trebuchet MS" panose="020B0603020202020204" pitchFamily="34" charset="0"/>
                <a:ea typeface="MS UI Gothic" panose="020B0600070205080204" pitchFamily="34" charset="-128"/>
                <a:cs typeface="+mn-cs"/>
              </a:rPr>
              <a:t>Learning by example #La Poste - France</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433753" y="1239494"/>
            <a:ext cx="10256108" cy="4178470"/>
          </a:xfrm>
        </p:spPr>
        <p:txBody>
          <a:bodyPr>
            <a:normAutofit/>
          </a:bodyPr>
          <a:lstStyle/>
          <a:p>
            <a:pPr marL="0" indent="0">
              <a:lnSpc>
                <a:spcPct val="150000"/>
              </a:lnSpc>
              <a:spcAft>
                <a:spcPts val="800"/>
              </a:spcAft>
              <a:buNone/>
            </a:pPr>
            <a:r>
              <a:rPr lang="en-GB" sz="1800" kern="100" dirty="0">
                <a:effectLst/>
                <a:latin typeface="Aptos" panose="020B0004020202020204"/>
                <a:ea typeface="Aptos" panose="020B0004020202020204" pitchFamily="34" charset="0"/>
                <a:cs typeface="Times New Roman" panose="02020603050405020304" pitchFamily="18" charset="0"/>
              </a:rPr>
              <a:t>La Poste France managed to reduce its greenhouse emissions by 21% since 2013.</a:t>
            </a:r>
          </a:p>
          <a:p>
            <a:pPr marL="0" indent="0" algn="just">
              <a:lnSpc>
                <a:spcPct val="150000"/>
              </a:lnSpc>
              <a:spcAft>
                <a:spcPts val="800"/>
              </a:spcAft>
              <a:buNone/>
            </a:pPr>
            <a:r>
              <a:rPr lang="en-US" sz="1800" dirty="0">
                <a:latin typeface="Aptos" panose="020B0004020202020204"/>
              </a:rPr>
              <a:t>La Poste </a:t>
            </a:r>
            <a:r>
              <a:rPr lang="en-US" sz="1800" dirty="0" err="1">
                <a:latin typeface="Aptos" panose="020B0004020202020204"/>
              </a:rPr>
              <a:t>Immo</a:t>
            </a:r>
            <a:r>
              <a:rPr lang="en-US" sz="1800" dirty="0">
                <a:latin typeface="Aptos" panose="020B0004020202020204"/>
              </a:rPr>
              <a:t>, a subsidiary, has managed to secure the supply of renewable energy for its buildings and is currently 100% using energy from sustainable sources. It also has one of the largest electric vehicle fleets in the world and has managed to turn all of its mail, parcel, express and digital services 100% carbon neutral.</a:t>
            </a:r>
          </a:p>
          <a:p>
            <a:pPr marL="0" indent="0" algn="just" fontAlgn="base">
              <a:lnSpc>
                <a:spcPct val="150000"/>
              </a:lnSpc>
              <a:buNone/>
            </a:pPr>
            <a:r>
              <a:rPr lang="en-US" sz="1800" dirty="0">
                <a:latin typeface="Aptos" panose="020B0004020202020204"/>
              </a:rPr>
              <a:t>Back in 2020, La Poste Group set up an Energy And Ecological Transition Steering Committee (COTEE) which is an advisory body composed of external specialists who provide their expertise in ESG matters. The committee meets up 3 times a year and reassess the group’s ecological transformation process.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20</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Tree>
    <p:extLst>
      <p:ext uri="{BB962C8B-B14F-4D97-AF65-F5344CB8AC3E}">
        <p14:creationId xmlns:p14="http://schemas.microsoft.com/office/powerpoint/2010/main" val="380263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6. </a:t>
            </a:r>
            <a:r>
              <a:rPr lang="en-GB" sz="2400" b="1" dirty="0">
                <a:latin typeface="Trebuchet MS" panose="020B0603020202020204" pitchFamily="34" charset="0"/>
                <a:ea typeface="MS UI Gothic" panose="020B0600070205080204" pitchFamily="34" charset="-128"/>
                <a:cs typeface="+mn-cs"/>
              </a:rPr>
              <a:t>Learning by example #La Poste - France</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988541" y="1497401"/>
            <a:ext cx="5955955" cy="4178470"/>
          </a:xfrm>
        </p:spPr>
        <p:txBody>
          <a:bodyPr>
            <a:normAutofit fontScale="92500" lnSpcReduction="10000"/>
          </a:bodyPr>
          <a:lstStyle/>
          <a:p>
            <a:pPr marL="0" indent="0" algn="just">
              <a:lnSpc>
                <a:spcPct val="150000"/>
              </a:lnSpc>
              <a:spcAft>
                <a:spcPts val="800"/>
              </a:spcAft>
              <a:buNone/>
            </a:pPr>
            <a:r>
              <a:rPr lang="en-GB" sz="1800" kern="100" dirty="0">
                <a:effectLst/>
                <a:latin typeface="Aptos" panose="020B0004020202020204"/>
                <a:ea typeface="Aptos" panose="020B0004020202020204" pitchFamily="34" charset="0"/>
                <a:cs typeface="Times New Roman" panose="02020603050405020304" pitchFamily="18" charset="0"/>
              </a:rPr>
              <a:t>La Poste France </a:t>
            </a:r>
            <a:r>
              <a:rPr lang="en-US" sz="1800" kern="100" dirty="0">
                <a:effectLst/>
                <a:latin typeface="Aptos" panose="020B0004020202020204"/>
                <a:ea typeface="Aptos" panose="020B0004020202020204" pitchFamily="34" charset="0"/>
                <a:cs typeface="Times New Roman" panose="02020603050405020304" pitchFamily="18" charset="0"/>
              </a:rPr>
              <a:t>also launched a strategic plan in 2021, called La Poste 2030, which was updated in 2023.</a:t>
            </a:r>
          </a:p>
          <a:p>
            <a:pPr marL="0" indent="0" algn="just">
              <a:lnSpc>
                <a:spcPct val="150000"/>
              </a:lnSpc>
              <a:spcAft>
                <a:spcPts val="800"/>
              </a:spcAft>
              <a:buNone/>
            </a:pPr>
            <a:r>
              <a:rPr lang="en-US" sz="1800" kern="100" dirty="0">
                <a:latin typeface="Aptos" panose="020B0004020202020204"/>
                <a:ea typeface="Aptos" panose="020B0004020202020204" pitchFamily="34" charset="0"/>
                <a:cs typeface="Times New Roman" panose="02020603050405020304" pitchFamily="18" charset="0"/>
              </a:rPr>
              <a:t>The strategic plan has placed the ecological transition at the center of the group's strategy according to La Poste. They aim to reinforce their position as a leader for the ecological transition and further develop their positive impact on society. The group states that it does not simply seek to meet the needs of their customers (companies, local authorities and private citizens), but also aims to support them in their own ecological-transition processes.</a:t>
            </a: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21</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5" name="Picture 4"/>
          <p:cNvPicPr>
            <a:picLocks noChangeAspect="1"/>
          </p:cNvPicPr>
          <p:nvPr/>
        </p:nvPicPr>
        <p:blipFill>
          <a:blip r:embed="rId3"/>
          <a:stretch>
            <a:fillRect/>
          </a:stretch>
        </p:blipFill>
        <p:spPr>
          <a:xfrm>
            <a:off x="7155383" y="1489373"/>
            <a:ext cx="4198417" cy="3438523"/>
          </a:xfrm>
          <a:prstGeom prst="rect">
            <a:avLst/>
          </a:prstGeom>
        </p:spPr>
      </p:pic>
    </p:spTree>
    <p:extLst>
      <p:ext uri="{BB962C8B-B14F-4D97-AF65-F5344CB8AC3E}">
        <p14:creationId xmlns:p14="http://schemas.microsoft.com/office/powerpoint/2010/main" val="49034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6. </a:t>
            </a:r>
            <a:r>
              <a:rPr lang="en-GB" sz="2400" b="1" dirty="0">
                <a:latin typeface="Trebuchet MS" panose="020B0603020202020204" pitchFamily="34" charset="0"/>
                <a:ea typeface="MS UI Gothic" panose="020B0600070205080204" pitchFamily="34" charset="-128"/>
                <a:cs typeface="+mn-cs"/>
              </a:rPr>
              <a:t>Learning by example #La Poste - France</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988541" y="1497401"/>
            <a:ext cx="10503243" cy="4178470"/>
          </a:xfrm>
        </p:spPr>
        <p:txBody>
          <a:bodyPr>
            <a:normAutofit fontScale="92500" lnSpcReduction="20000"/>
          </a:bodyPr>
          <a:lstStyle/>
          <a:p>
            <a:pPr marL="0" indent="0" algn="just">
              <a:lnSpc>
                <a:spcPct val="150000"/>
              </a:lnSpc>
              <a:spcAft>
                <a:spcPts val="800"/>
              </a:spcAft>
              <a:buNone/>
            </a:pPr>
            <a:r>
              <a:rPr lang="en-US" sz="1800" kern="100" dirty="0">
                <a:effectLst/>
                <a:latin typeface="Aptos" panose="020B0004020202020204"/>
                <a:ea typeface="Aptos" panose="020B0004020202020204" pitchFamily="34" charset="0"/>
                <a:cs typeface="Times New Roman" panose="02020603050405020304" pitchFamily="18" charset="0"/>
              </a:rPr>
              <a:t>One of their goals is to achieve net zero emissions by 2040.</a:t>
            </a:r>
          </a:p>
          <a:p>
            <a:pPr marL="0" indent="0" algn="just">
              <a:lnSpc>
                <a:spcPct val="150000"/>
              </a:lnSpc>
              <a:spcAft>
                <a:spcPts val="800"/>
              </a:spcAft>
              <a:buNone/>
            </a:pPr>
            <a:r>
              <a:rPr lang="en-US" sz="1800" kern="100" dirty="0">
                <a:latin typeface="Aptos" panose="020B0004020202020204"/>
                <a:ea typeface="Aptos" panose="020B0004020202020204" pitchFamily="34" charset="0"/>
                <a:cs typeface="Times New Roman" panose="02020603050405020304" pitchFamily="18" charset="0"/>
              </a:rPr>
              <a:t>For this they have transitioned to </a:t>
            </a:r>
            <a:r>
              <a:rPr lang="en-US" sz="1800" dirty="0"/>
              <a:t>vehicles powered by CNG (natural gas for vehicles) and </a:t>
            </a:r>
            <a:r>
              <a:rPr lang="en-US" sz="1800" dirty="0" err="1"/>
              <a:t>BioCNG</a:t>
            </a:r>
            <a:r>
              <a:rPr lang="en-US" sz="1800" dirty="0"/>
              <a:t> (gas obtained from the </a:t>
            </a:r>
            <a:r>
              <a:rPr lang="en-US" sz="1800" dirty="0" err="1"/>
              <a:t>methanisation</a:t>
            </a:r>
            <a:r>
              <a:rPr lang="en-US" sz="1800" dirty="0"/>
              <a:t> of various organic wastes), cargo bikes and 3-wheel scooters which are gradually replacing combustion-engine vehicles.</a:t>
            </a:r>
          </a:p>
          <a:p>
            <a:pPr marL="0" indent="0" algn="just">
              <a:lnSpc>
                <a:spcPct val="150000"/>
              </a:lnSpc>
              <a:spcAft>
                <a:spcPts val="800"/>
              </a:spcAft>
              <a:buNone/>
            </a:pPr>
            <a:r>
              <a:rPr lang="en-US" sz="1800" dirty="0"/>
              <a:t>The group has launched an " urban logistics " acceleration plan, notably with the deployment of 21 clean CNG vehicles, 20 electric 16-tonne vehicles and 200 cargo bikes in 2021.</a:t>
            </a:r>
          </a:p>
          <a:p>
            <a:pPr marL="0" indent="0" algn="just">
              <a:lnSpc>
                <a:spcPct val="150000"/>
              </a:lnSpc>
              <a:spcAft>
                <a:spcPts val="800"/>
              </a:spcAft>
              <a:buNone/>
            </a:pPr>
            <a:r>
              <a:rPr lang="en-US" sz="1800" dirty="0"/>
              <a:t>The Services-Mail-Parcels business unit is increasing the use of bulk loading (allowing 25% more parcels to be loaded on each journey), developing the use of swap bodies in trucks and optimizing power-trains.</a:t>
            </a:r>
          </a:p>
          <a:p>
            <a:pPr marL="0" indent="0" algn="just">
              <a:lnSpc>
                <a:spcPct val="150000"/>
              </a:lnSpc>
              <a:spcAft>
                <a:spcPts val="800"/>
              </a:spcAft>
              <a:buNone/>
            </a:pPr>
            <a:r>
              <a:rPr lang="en-US" sz="1800" dirty="0"/>
              <a:t>83% of transport vehicles are now Euro VI.</a:t>
            </a:r>
            <a:endParaRPr lang="en-US" sz="1800" kern="100" dirty="0">
              <a:latin typeface="Aptos" panose="020B0004020202020204"/>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22</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Tree>
    <p:extLst>
      <p:ext uri="{BB962C8B-B14F-4D97-AF65-F5344CB8AC3E}">
        <p14:creationId xmlns:p14="http://schemas.microsoft.com/office/powerpoint/2010/main" val="39344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219200" y="1497400"/>
            <a:ext cx="9743768" cy="4329848"/>
          </a:xfrm>
        </p:spPr>
        <p:txBody>
          <a:bodyPr>
            <a:normAutofit fontScale="62500" lnSpcReduction="20000"/>
          </a:bodyPr>
          <a:lstStyle/>
          <a:p>
            <a:pPr>
              <a:lnSpc>
                <a:spcPct val="115000"/>
              </a:lnSpc>
              <a:spcAft>
                <a:spcPts val="800"/>
              </a:spcAft>
            </a:pPr>
            <a:r>
              <a:rPr lang="en-GB" sz="1800" kern="1800" cap="all"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CLIMATE FRIENDLY SHIPPING AND RECEIPT, </a:t>
            </a:r>
            <a:r>
              <a:rPr lang="en-GB" sz="1800"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Our path to zero emissions in Germany, DHL site, </a:t>
            </a:r>
            <a:r>
              <a:rPr lang="en-GB" sz="1800" u="sng" kern="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hlinkClick r:id="rId3"/>
              </a:rPr>
              <a:t>https://www.dhl.de/en/geschaeftskunden/paket/rund-um-den-versand/dhl-nachhaltigkeit-gk.html</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Vivien Christel Vella, Sustainable Shipping with DHL, (2023), Discover the benefits of sustainable shipping and the innovative solutions that can set your business on the path to a greener future. </a:t>
            </a:r>
            <a:r>
              <a:rPr lang="en-GB" sz="18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4"/>
              </a:rPr>
              <a:t>https://www.dhl.com/discover/en-global/logistics-advice/sustainability-and-green-logistics/sustainable-shipping-with-dhl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Sustainable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mobility:The</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road to cleaner transport, (2021), </a:t>
            </a:r>
            <a:r>
              <a:rPr lang="en-GB" sz="18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5"/>
              </a:rPr>
              <a:t>https://lot.dhl.com/sustainable-mobility-the-road-to-cleaner-transport/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800"/>
              </a:spcBef>
              <a:spcAft>
                <a:spcPts val="400"/>
              </a:spcAft>
            </a:pPr>
            <a:r>
              <a:rPr lang="en-GB" sz="1800" b="1" kern="100" dirty="0">
                <a:solidFill>
                  <a:srgbClr val="0F4761"/>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How we can decarbonize freight shipping, </a:t>
            </a:r>
            <a:r>
              <a:rPr lang="en-GB" sz="1800" b="1" kern="0" dirty="0">
                <a:solidFill>
                  <a:srgbClr val="191919"/>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Carbon insets for the logistics sector, DHL site, </a:t>
            </a:r>
            <a:r>
              <a:rPr lang="en-GB" sz="1800" b="1" u="sng" kern="0" dirty="0">
                <a:solidFill>
                  <a:srgbClr val="0F4761"/>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hlinkClick r:id="rId6"/>
              </a:rPr>
              <a:t>https://www.dhl.com/global-en/delivered/sustainability/carbon-insetting-freight-forwarding.html</a:t>
            </a:r>
            <a:endParaRPr lang="en-GB" sz="1800" b="1" kern="100" dirty="0">
              <a:solidFill>
                <a:srgbClr val="0F4761"/>
              </a:solidFill>
              <a:effectLst/>
              <a:highlight>
                <a:srgbClr val="FFFFFF"/>
              </a:highlight>
              <a:latin typeface="Aptos Display"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Anna Thompson, What is Green Logistics and How Can It Transform Your Business? (2023), DHL site, </a:t>
            </a:r>
            <a:r>
              <a:rPr lang="en-GB" sz="18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7"/>
              </a:rPr>
              <a:t>https://www.dhl.com/discover/en-global/logistics-advice/sustainabilAty-and-green-logistics/what-is-green-logistics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br>
              <a:rPr lang="en-GB" sz="1800" kern="100" dirty="0">
                <a:effectLst/>
                <a:latin typeface="Calibri" panose="020F0502020204030204" pitchFamily="34" charset="0"/>
                <a:ea typeface="Aptos" panose="020B0004020202020204" pitchFamily="34" charset="0"/>
                <a:cs typeface="Times New Roman" panose="02020603050405020304" pitchFamily="18" charset="0"/>
              </a:rPr>
            </a:br>
            <a:r>
              <a:rPr lang="en-GB" sz="1800" kern="100" dirty="0">
                <a:effectLst/>
                <a:latin typeface="Calibri" panose="020F0502020204030204" pitchFamily="34" charset="0"/>
                <a:ea typeface="Aptos" panose="020B0004020202020204" pitchFamily="34" charset="0"/>
                <a:cs typeface="Times New Roman" panose="02020603050405020304" pitchFamily="18" charset="0"/>
              </a:rPr>
              <a:t>Renewed Emphasis, (2021), Renewable Natural Gas (RNG) efficiently converts waste into a viable fuel source., UPS site, </a:t>
            </a:r>
            <a:r>
              <a:rPr lang="en-GB" sz="18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8"/>
              </a:rPr>
              <a:t>https://about.ups.com/us/en/our-stories/innovation-driven/renewable-natural-gas-is-an-important-part-of-ups-strategy-to-in.html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b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br>
            <a:r>
              <a:rPr lang="en-GB" sz="1800" b="1"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Doing Good is Good for Business</a:t>
            </a:r>
            <a:r>
              <a:rPr lang="en-GB" sz="1800" kern="100" dirty="0">
                <a:solidFill>
                  <a:srgbClr val="0D0D0D"/>
                </a:solidFill>
                <a:effectLst/>
                <a:latin typeface="Calibri" panose="020F0502020204030204" pitchFamily="34" charset="0"/>
                <a:ea typeface="Aptos" panose="020B0004020202020204" pitchFamily="34" charset="0"/>
                <a:cs typeface="Times New Roman" panose="02020603050405020304" pitchFamily="18" charset="0"/>
              </a:rPr>
              <a:t>,(</a:t>
            </a:r>
            <a:r>
              <a:rPr lang="en-GB" sz="1800" i="1"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2023)</a:t>
            </a: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r>
              <a:rPr lang="en-GB" sz="1800" kern="100" dirty="0">
                <a:solidFill>
                  <a:srgbClr val="0D0D0D"/>
                </a:solidFill>
                <a:effectLst/>
                <a:latin typeface="Calibri" panose="020F0502020204030204" pitchFamily="34" charset="0"/>
                <a:ea typeface="Aptos" panose="020B0004020202020204" pitchFamily="34" charset="0"/>
                <a:cs typeface="Times New Roman" panose="02020603050405020304" pitchFamily="18" charset="0"/>
              </a:rPr>
              <a:t>,</a:t>
            </a: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UPS releases its 21st sustainability report, highlighting significant advances in corporate social responsibility., UPS site, </a:t>
            </a:r>
            <a:r>
              <a:rPr lang="en-GB" sz="1800" u="sng" kern="100" dirty="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9"/>
              </a:rPr>
              <a:t>https://about.ups.com/us/en/our-impact/sustainability/sustainable-services/2022-ups-sustainability-report-.html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23</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
        <p:nvSpPr>
          <p:cNvPr id="5" name="Cím 7">
            <a:extLst>
              <a:ext uri="{FF2B5EF4-FFF2-40B4-BE49-F238E27FC236}">
                <a16:creationId xmlns:a16="http://schemas.microsoft.com/office/drawing/2014/main" id="{13B511FC-E54F-3207-CB29-83661EC7474F}"/>
              </a:ext>
            </a:extLst>
          </p:cNvPr>
          <p:cNvSpPr>
            <a:spLocks noGrp="1"/>
          </p:cNvSpPr>
          <p:nvPr>
            <p:ph type="title"/>
          </p:nvPr>
        </p:nvSpPr>
        <p:spPr>
          <a:xfrm>
            <a:off x="838200" y="171450"/>
            <a:ext cx="10515600" cy="1325563"/>
          </a:xfrm>
        </p:spPr>
        <p:txBody>
          <a:bodyPr>
            <a:normAutofit/>
          </a:bodyPr>
          <a:lstStyle/>
          <a:p>
            <a:pPr>
              <a:lnSpc>
                <a:spcPct val="150000"/>
              </a:lnSpc>
              <a:spcBef>
                <a:spcPts val="1000"/>
              </a:spcBef>
            </a:pPr>
            <a:r>
              <a:rPr lang="en-US" sz="2400" b="1" dirty="0">
                <a:solidFill>
                  <a:srgbClr val="59A63E"/>
                </a:solidFill>
                <a:latin typeface="Trebuchet MS" panose="020B0603020202020204" pitchFamily="34" charset="0"/>
                <a:ea typeface="MS UI Gothic" panose="020B0600070205080204" pitchFamily="34" charset="-128"/>
                <a:cs typeface="+mn-cs"/>
              </a:rPr>
              <a:t>References</a:t>
            </a:r>
            <a:endParaRPr lang="hu-HU" sz="2400" b="1" dirty="0">
              <a:solidFill>
                <a:srgbClr val="59A63E"/>
              </a:solidFill>
              <a:latin typeface="Trebuchet MS" panose="020B0603020202020204" pitchFamily="34" charset="0"/>
              <a:ea typeface="MS UI Gothic" panose="020B0600070205080204" pitchFamily="34" charset="-128"/>
              <a:cs typeface="+mn-cs"/>
            </a:endParaRPr>
          </a:p>
        </p:txBody>
      </p:sp>
    </p:spTree>
    <p:extLst>
      <p:ext uri="{BB962C8B-B14F-4D97-AF65-F5344CB8AC3E}">
        <p14:creationId xmlns:p14="http://schemas.microsoft.com/office/powerpoint/2010/main" val="283639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219200" y="1497400"/>
            <a:ext cx="9743768" cy="4329848"/>
          </a:xfrm>
        </p:spPr>
        <p:txBody>
          <a:bodyPr>
            <a:normAutofit fontScale="55000" lnSpcReduction="20000"/>
          </a:bodyPr>
          <a:lstStyle/>
          <a:p>
            <a:pPr>
              <a:lnSpc>
                <a:spcPct val="115000"/>
              </a:lnSpc>
              <a:spcAft>
                <a:spcPts val="800"/>
              </a:spcAft>
            </a:pP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Sector: Sustainability, UPS site, </a:t>
            </a:r>
            <a:r>
              <a:rPr lang="en-GB" sz="1800" u="sng" kern="100" dirty="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3"/>
              </a:rPr>
              <a:t>https://about.ups.com/us/en/our-impact/sustainability.html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Charged up about electric vehicles, (2022), FedEx site, </a:t>
            </a:r>
            <a:r>
              <a:rPr lang="en-GB" sz="1800" u="sng" kern="100" dirty="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4"/>
              </a:rPr>
              <a:t>https://www.fedex.com/en-us/sustainability/electric-vehicles.html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Sustainable packaging, Helping you pack your shipments</a:t>
            </a:r>
            <a:b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b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more responsibly, FedEx site, </a:t>
            </a:r>
            <a:r>
              <a:rPr lang="en-GB" sz="1800" u="sng" kern="100" dirty="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5"/>
              </a:rPr>
              <a:t>https://www.fedex.com/en-us/shipping/packing/supplies/sustainable-packaging.html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Priority Earth: Our initiative to deliver a more sustainable future, FedEx site, </a:t>
            </a:r>
            <a:r>
              <a:rPr lang="en-GB" sz="1800" u="sng" kern="100" dirty="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6"/>
              </a:rPr>
              <a:t>https://www.fedex.com/en-us/sustaAinability.html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Save energy and improve performance, New energy management system at FedEx Office</a:t>
            </a:r>
            <a:r>
              <a:rPr lang="en-GB" sz="1800" kern="100" baseline="300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t>
            </a: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saved 22 million kilowatt hours of energy in first year, (2021)  FedEx site, </a:t>
            </a:r>
            <a:r>
              <a:rPr lang="en-GB" sz="1800" u="sng" kern="100" dirty="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7"/>
              </a:rPr>
              <a:t>https://www.fedex.com/en-us/sustainability/energy-management-systems-sustains-energy.html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solidFill>
                  <a:srgbClr val="0D0D0D"/>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Innovation and Technology policy perspectives, FedEx site, </a:t>
            </a:r>
            <a:r>
              <a:rPr lang="en-GB" sz="1800" u="sng" kern="100" dirty="0">
                <a:solidFill>
                  <a:srgbClr val="0000FF"/>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hlinkClick r:id="rId8"/>
              </a:rPr>
              <a:t>https://www.fedex.com/en-us/about/policy/technology-innovation.html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DPD opens 100.000e service point in Europe and pursues its strong growth in Out-of-Home delivery, (2023), DPD site, </a:t>
            </a:r>
            <a:r>
              <a:rPr lang="en-GB" sz="1800" u="sng" kern="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hlinkClick r:id="rId9"/>
              </a:rPr>
              <a:t>https://www.dpd.com/nl/en/2023/12/07/dpd-opens-100-000e-pickup-point-in-europe-and-pursues-its-strong-growth-in-out-of-home-delivery/</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800" dirty="0" err="1">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GeoPost</a:t>
            </a: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a:t>
            </a:r>
            <a:r>
              <a:rPr lang="en-GB" sz="1800" kern="1800" dirty="0" err="1">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DPDgroup</a:t>
            </a: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Innovation at the service of consumer, Journal </a:t>
            </a:r>
            <a:r>
              <a:rPr lang="en-GB" sz="1800" kern="1800" dirty="0" err="1">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Generale</a:t>
            </a: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De Europe, </a:t>
            </a:r>
            <a:r>
              <a:rPr lang="en-GB" sz="1800" u="sng" kern="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hlinkClick r:id="rId10"/>
              </a:rPr>
              <a:t>https://www.journalgeneraldeleurope.org/en/2022/06/23/geopost-dpdgroup-linnovation-au-service-des-consommateurs/</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Always nearby thanks to our pickup network, </a:t>
            </a:r>
            <a:r>
              <a:rPr lang="en-GB" sz="1800" kern="1800" dirty="0" err="1">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Geopost</a:t>
            </a: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site, </a:t>
            </a:r>
            <a:r>
              <a:rPr lang="en-GB" sz="1800" u="sng" kern="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hlinkClick r:id="rId11"/>
              </a:rPr>
              <a:t>https://www.geopost.com/en/services/pickup/</a:t>
            </a: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endParaRPr lang="en-GB" sz="1800" kern="1800" dirty="0">
              <a:solidFill>
                <a:srgbClr val="414042"/>
              </a:solidFill>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Express Delivery, Swift solutions for urgent shipping, </a:t>
            </a:r>
            <a:r>
              <a:rPr lang="en-GB" sz="1800" kern="1800" dirty="0" err="1">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PostNord</a:t>
            </a:r>
            <a:r>
              <a:rPr lang="en-GB" sz="1800" kern="1800" dirty="0">
                <a:solidFill>
                  <a:srgbClr val="414042"/>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site, </a:t>
            </a:r>
            <a:r>
              <a:rPr lang="en-GB" sz="1800" u="sng" kern="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hlinkClick r:id="rId12"/>
              </a:rPr>
              <a:t>https://www.postnord.com/services/logistics/express-delivery</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24</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
        <p:nvSpPr>
          <p:cNvPr id="10" name="Cím 7">
            <a:extLst>
              <a:ext uri="{FF2B5EF4-FFF2-40B4-BE49-F238E27FC236}">
                <a16:creationId xmlns:a16="http://schemas.microsoft.com/office/drawing/2014/main" id="{EF22E28D-9536-9FB3-96CD-8096B82DED0C}"/>
              </a:ext>
            </a:extLst>
          </p:cNvPr>
          <p:cNvSpPr>
            <a:spLocks noGrp="1"/>
          </p:cNvSpPr>
          <p:nvPr>
            <p:ph type="title"/>
          </p:nvPr>
        </p:nvSpPr>
        <p:spPr>
          <a:xfrm>
            <a:off x="838200" y="171450"/>
            <a:ext cx="10515600" cy="1325563"/>
          </a:xfrm>
        </p:spPr>
        <p:txBody>
          <a:bodyPr>
            <a:normAutofit/>
          </a:bodyPr>
          <a:lstStyle/>
          <a:p>
            <a:pPr>
              <a:lnSpc>
                <a:spcPct val="150000"/>
              </a:lnSpc>
              <a:spcBef>
                <a:spcPts val="1000"/>
              </a:spcBef>
            </a:pPr>
            <a:r>
              <a:rPr lang="en-US" sz="2400" b="1" dirty="0">
                <a:solidFill>
                  <a:srgbClr val="59A63E"/>
                </a:solidFill>
                <a:latin typeface="Trebuchet MS" panose="020B0603020202020204" pitchFamily="34" charset="0"/>
                <a:ea typeface="MS UI Gothic" panose="020B0600070205080204" pitchFamily="34" charset="-128"/>
                <a:cs typeface="+mn-cs"/>
              </a:rPr>
              <a:t>References</a:t>
            </a:r>
            <a:endParaRPr lang="hu-HU" sz="2400" b="1" dirty="0">
              <a:solidFill>
                <a:srgbClr val="59A63E"/>
              </a:solidFill>
              <a:latin typeface="Trebuchet MS" panose="020B0603020202020204" pitchFamily="34" charset="0"/>
              <a:ea typeface="MS UI Gothic" panose="020B0600070205080204" pitchFamily="34" charset="-128"/>
              <a:cs typeface="+mn-cs"/>
            </a:endParaRPr>
          </a:p>
        </p:txBody>
      </p:sp>
    </p:spTree>
    <p:extLst>
      <p:ext uri="{BB962C8B-B14F-4D97-AF65-F5344CB8AC3E}">
        <p14:creationId xmlns:p14="http://schemas.microsoft.com/office/powerpoint/2010/main" val="371231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219200" y="1497400"/>
            <a:ext cx="9743768" cy="4329848"/>
          </a:xfrm>
        </p:spPr>
        <p:txBody>
          <a:bodyPr>
            <a:normAutofit/>
          </a:bodyPr>
          <a:lstStyle/>
          <a:p>
            <a:pPr>
              <a:lnSpc>
                <a:spcPct val="115000"/>
              </a:lnSpc>
              <a:spcAft>
                <a:spcPts val="800"/>
              </a:spcAft>
            </a:pPr>
            <a:r>
              <a:rPr lang="en-GB" sz="1800" kern="100" dirty="0">
                <a:solidFill>
                  <a:srgbClr val="0D0D0D"/>
                </a:solidFill>
                <a:highlight>
                  <a:srgbClr val="FFFFFF"/>
                </a:highlight>
                <a:latin typeface="Calibri" panose="020F0502020204030204" pitchFamily="34" charset="0"/>
                <a:ea typeface="Aptos" panose="020B0004020202020204" pitchFamily="34" charset="0"/>
                <a:cs typeface="Times New Roman" panose="02020603050405020304" pitchFamily="18" charset="0"/>
              </a:rPr>
              <a:t>Reusable packaging </a:t>
            </a:r>
            <a:r>
              <a:rPr lang="en-GB" sz="1800" kern="100" dirty="0">
                <a:solidFill>
                  <a:srgbClr val="0D0D0D"/>
                </a:solidFill>
                <a:highlight>
                  <a:srgbClr val="FFFFFF"/>
                </a:highlight>
                <a:latin typeface="Calibri" panose="020F0502020204030204" pitchFamily="34" charset="0"/>
                <a:ea typeface="Aptos" panose="020B0004020202020204" pitchFamily="34" charset="0"/>
                <a:cs typeface="Times New Roman" panose="02020603050405020304" pitchFamily="18" charset="0"/>
                <a:hlinkClick r:id="rId3"/>
              </a:rPr>
              <a:t>https://movopack.com/about-us.php</a:t>
            </a:r>
            <a:endParaRPr lang="en-GB" sz="1800" kern="100" dirty="0">
              <a:solidFill>
                <a:srgbClr val="0D0D0D"/>
              </a:solidFill>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Greenhouse emissions La Poste France </a:t>
            </a:r>
            <a:r>
              <a:rPr lang="en-GB" sz="1800" kern="100" dirty="0">
                <a:latin typeface="Aptos" panose="020B0004020202020204" pitchFamily="34" charset="0"/>
                <a:ea typeface="Aptos" panose="020B0004020202020204" pitchFamily="34" charset="0"/>
                <a:cs typeface="Times New Roman" panose="02020603050405020304" pitchFamily="18" charset="0"/>
                <a:hlinkClick r:id="rId4"/>
              </a:rPr>
              <a:t>https://www.lapostegroupe.com/en/our-social-commitment</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https://www.lapostegroupe.com/en/commitment-to-fighting-climate-change-and-sustainably-managing-energy</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25</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
        <p:nvSpPr>
          <p:cNvPr id="10" name="Cím 7">
            <a:extLst>
              <a:ext uri="{FF2B5EF4-FFF2-40B4-BE49-F238E27FC236}">
                <a16:creationId xmlns:a16="http://schemas.microsoft.com/office/drawing/2014/main" id="{EF22E28D-9536-9FB3-96CD-8096B82DED0C}"/>
              </a:ext>
            </a:extLst>
          </p:cNvPr>
          <p:cNvSpPr>
            <a:spLocks noGrp="1"/>
          </p:cNvSpPr>
          <p:nvPr>
            <p:ph type="title"/>
          </p:nvPr>
        </p:nvSpPr>
        <p:spPr>
          <a:xfrm>
            <a:off x="838200" y="171450"/>
            <a:ext cx="10515600" cy="1325563"/>
          </a:xfrm>
        </p:spPr>
        <p:txBody>
          <a:bodyPr>
            <a:normAutofit/>
          </a:bodyPr>
          <a:lstStyle/>
          <a:p>
            <a:pPr>
              <a:lnSpc>
                <a:spcPct val="150000"/>
              </a:lnSpc>
              <a:spcBef>
                <a:spcPts val="1000"/>
              </a:spcBef>
            </a:pPr>
            <a:r>
              <a:rPr lang="en-US" sz="2400" b="1" dirty="0">
                <a:solidFill>
                  <a:srgbClr val="59A63E"/>
                </a:solidFill>
                <a:latin typeface="Trebuchet MS" panose="020B0603020202020204" pitchFamily="34" charset="0"/>
                <a:ea typeface="MS UI Gothic" panose="020B0600070205080204" pitchFamily="34" charset="-128"/>
                <a:cs typeface="+mn-cs"/>
              </a:rPr>
              <a:t>References</a:t>
            </a:r>
            <a:endParaRPr lang="hu-HU" sz="2400" b="1" dirty="0">
              <a:solidFill>
                <a:srgbClr val="59A63E"/>
              </a:solidFill>
              <a:latin typeface="Trebuchet MS" panose="020B0603020202020204" pitchFamily="34" charset="0"/>
              <a:ea typeface="MS UI Gothic" panose="020B0600070205080204" pitchFamily="34" charset="-128"/>
              <a:cs typeface="+mn-cs"/>
            </a:endParaRPr>
          </a:p>
        </p:txBody>
      </p:sp>
    </p:spTree>
    <p:extLst>
      <p:ext uri="{BB962C8B-B14F-4D97-AF65-F5344CB8AC3E}">
        <p14:creationId xmlns:p14="http://schemas.microsoft.com/office/powerpoint/2010/main" val="380138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cím 2"/>
          <p:cNvSpPr txBox="1">
            <a:spLocks/>
          </p:cNvSpPr>
          <p:nvPr/>
        </p:nvSpPr>
        <p:spPr>
          <a:xfrm>
            <a:off x="117723" y="3497000"/>
            <a:ext cx="7176397" cy="1435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dirty="0" err="1">
                <a:solidFill>
                  <a:srgbClr val="FFFFFF"/>
                </a:solidFill>
                <a:latin typeface="Trebuchet MS" panose="020B0603020202020204" pitchFamily="34" charset="0"/>
                <a:ea typeface="MS UI Gothic" panose="020B0600070205080204" pitchFamily="34" charset="-128"/>
              </a:rPr>
              <a:t>Thank</a:t>
            </a:r>
            <a:r>
              <a:rPr lang="hu-HU" sz="3600" b="1" dirty="0">
                <a:solidFill>
                  <a:srgbClr val="FFFFFF"/>
                </a:solidFill>
                <a:latin typeface="Trebuchet MS" panose="020B0603020202020204" pitchFamily="34" charset="0"/>
                <a:ea typeface="MS UI Gothic" panose="020B0600070205080204" pitchFamily="34" charset="-128"/>
              </a:rPr>
              <a:t> </a:t>
            </a:r>
            <a:r>
              <a:rPr lang="hu-HU" sz="3600" b="1" dirty="0" err="1">
                <a:solidFill>
                  <a:srgbClr val="FFFFFF"/>
                </a:solidFill>
                <a:latin typeface="Trebuchet MS" panose="020B0603020202020204" pitchFamily="34" charset="0"/>
                <a:ea typeface="MS UI Gothic" panose="020B0600070205080204" pitchFamily="34" charset="-128"/>
              </a:rPr>
              <a:t>you</a:t>
            </a:r>
            <a:r>
              <a:rPr lang="hu-HU" sz="3600" b="1" dirty="0">
                <a:solidFill>
                  <a:srgbClr val="FFFFFF"/>
                </a:solidFill>
                <a:latin typeface="Trebuchet MS" panose="020B0603020202020204" pitchFamily="34" charset="0"/>
                <a:ea typeface="MS UI Gothic" panose="020B0600070205080204" pitchFamily="34" charset="-128"/>
              </a:rPr>
              <a:t> </a:t>
            </a:r>
            <a:r>
              <a:rPr lang="hu-HU" sz="3600" b="1" dirty="0" err="1">
                <a:solidFill>
                  <a:srgbClr val="FFFFFF"/>
                </a:solidFill>
                <a:latin typeface="Trebuchet MS" panose="020B0603020202020204" pitchFamily="34" charset="0"/>
                <a:ea typeface="MS UI Gothic" panose="020B0600070205080204" pitchFamily="34" charset="-128"/>
              </a:rPr>
              <a:t>for</a:t>
            </a:r>
            <a:r>
              <a:rPr lang="hu-HU" sz="3600" b="1" dirty="0">
                <a:solidFill>
                  <a:srgbClr val="FFFFFF"/>
                </a:solidFill>
                <a:latin typeface="Trebuchet MS" panose="020B0603020202020204" pitchFamily="34" charset="0"/>
                <a:ea typeface="MS UI Gothic" panose="020B0600070205080204" pitchFamily="34" charset="-128"/>
              </a:rPr>
              <a:t> </a:t>
            </a:r>
            <a:r>
              <a:rPr lang="hu-HU" sz="3600" b="1" dirty="0" err="1">
                <a:solidFill>
                  <a:srgbClr val="FFFFFF"/>
                </a:solidFill>
                <a:latin typeface="Trebuchet MS" panose="020B0603020202020204" pitchFamily="34" charset="0"/>
                <a:ea typeface="MS UI Gothic" panose="020B0600070205080204" pitchFamily="34" charset="-128"/>
              </a:rPr>
              <a:t>your</a:t>
            </a:r>
            <a:r>
              <a:rPr lang="hu-HU" sz="3600" b="1" dirty="0">
                <a:solidFill>
                  <a:srgbClr val="FFFFFF"/>
                </a:solidFill>
                <a:latin typeface="Trebuchet MS" panose="020B0603020202020204" pitchFamily="34" charset="0"/>
                <a:ea typeface="MS UI Gothic" panose="020B0600070205080204" pitchFamily="34" charset="-128"/>
              </a:rPr>
              <a:t> </a:t>
            </a:r>
            <a:r>
              <a:rPr lang="hu-HU" sz="3600" b="1" dirty="0" err="1">
                <a:solidFill>
                  <a:srgbClr val="FFFFFF"/>
                </a:solidFill>
                <a:latin typeface="Trebuchet MS" panose="020B0603020202020204" pitchFamily="34" charset="0"/>
                <a:ea typeface="MS UI Gothic" panose="020B0600070205080204" pitchFamily="34" charset="-128"/>
              </a:rPr>
              <a:t>attention</a:t>
            </a:r>
            <a:r>
              <a:rPr lang="hu-HU" sz="3600" b="1" dirty="0">
                <a:solidFill>
                  <a:srgbClr val="FFFFFF"/>
                </a:solidFill>
                <a:latin typeface="Trebuchet MS" panose="020B0603020202020204" pitchFamily="34" charset="0"/>
                <a:ea typeface="MS UI Gothic" panose="020B0600070205080204" pitchFamily="34" charset="-128"/>
              </a:rPr>
              <a:t>!</a:t>
            </a:r>
          </a:p>
        </p:txBody>
      </p:sp>
      <p:sp>
        <p:nvSpPr>
          <p:cNvPr id="3" name="Slide Number Placeholder 2">
            <a:extLst>
              <a:ext uri="{FF2B5EF4-FFF2-40B4-BE49-F238E27FC236}">
                <a16:creationId xmlns:a16="http://schemas.microsoft.com/office/drawing/2014/main" id="{85F996D6-1987-718C-0AD1-236489B5BF70}"/>
              </a:ext>
            </a:extLst>
          </p:cNvPr>
          <p:cNvSpPr>
            <a:spLocks noGrp="1"/>
          </p:cNvSpPr>
          <p:nvPr>
            <p:ph type="sldNum" sz="quarter" idx="12"/>
          </p:nvPr>
        </p:nvSpPr>
        <p:spPr/>
        <p:txBody>
          <a:bodyPr/>
          <a:lstStyle/>
          <a:p>
            <a:fld id="{D57ED624-7FD4-4A6E-81EA-59ADBF780AD9}" type="slidenum">
              <a:rPr lang="hu-HU" smtClean="0"/>
              <a:t>26</a:t>
            </a:fld>
            <a:endParaRPr lang="hu-HU"/>
          </a:p>
        </p:txBody>
      </p:sp>
      <p:sp>
        <p:nvSpPr>
          <p:cNvPr id="5" name="Footer Placeholder 4">
            <a:extLst>
              <a:ext uri="{FF2B5EF4-FFF2-40B4-BE49-F238E27FC236}">
                <a16:creationId xmlns:a16="http://schemas.microsoft.com/office/drawing/2014/main" id="{EAC93747-221F-9283-9263-B9BADF54C375}"/>
              </a:ext>
            </a:extLst>
          </p:cNvPr>
          <p:cNvSpPr>
            <a:spLocks noGrp="1"/>
          </p:cNvSpPr>
          <p:nvPr>
            <p:ph type="ftr" sz="quarter" idx="11"/>
          </p:nvPr>
        </p:nvSpPr>
        <p:spPr>
          <a:xfrm>
            <a:off x="4038600" y="181692"/>
            <a:ext cx="4114800" cy="365125"/>
          </a:xfrm>
        </p:spPr>
        <p:txBody>
          <a:bodyPr/>
          <a:lstStyle/>
          <a:p>
            <a:r>
              <a:rPr lang="en-US" dirty="0"/>
              <a:t>A. Governance – 1. European Union’s policy and legislative framework on green city logistics</a:t>
            </a:r>
            <a:endParaRPr lang="hu-HU" dirty="0"/>
          </a:p>
        </p:txBody>
      </p:sp>
    </p:spTree>
    <p:extLst>
      <p:ext uri="{BB962C8B-B14F-4D97-AF65-F5344CB8AC3E}">
        <p14:creationId xmlns:p14="http://schemas.microsoft.com/office/powerpoint/2010/main" val="387072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a:t>
            </a:r>
            <a:r>
              <a:rPr lang="en-GB" sz="2400" b="1" dirty="0">
                <a:latin typeface="Trebuchet MS" panose="020B0603020202020204" pitchFamily="34" charset="0"/>
                <a:ea typeface="MS UI Gothic" panose="020B0600070205080204" pitchFamily="34" charset="-128"/>
                <a:cs typeface="+mn-cs"/>
              </a:rPr>
              <a:t>Learning by example #DHL</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5151120" cy="4329848"/>
          </a:xfrm>
        </p:spPr>
        <p:txBody>
          <a:bodyPr>
            <a:normAutofit fontScale="92500" lnSpcReduction="20000"/>
          </a:bodyPr>
          <a:lstStyle/>
          <a:p>
            <a:pPr marL="0" indent="0">
              <a:lnSpc>
                <a:spcPct val="150000"/>
              </a:lnSpc>
              <a:spcAft>
                <a:spcPts val="800"/>
              </a:spcAft>
              <a:buNone/>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DHL, a leader in global logistics, has adopted a comprehensive approach to enhance its environmental sustainability across various operations</a:t>
            </a:r>
            <a:r>
              <a:rPr lang="el-GR" sz="1600" kern="100" dirty="0">
                <a:latin typeface="Calibri" panose="020F0502020204030204" pitchFamily="34" charset="0"/>
                <a:ea typeface="Aptos" panose="020B0004020202020204" pitchFamily="34" charset="0"/>
                <a:cs typeface="Times New Roman" panose="02020603050405020304" pitchFamily="18" charset="0"/>
              </a:rPr>
              <a:t>:</a:t>
            </a:r>
            <a:endParaRPr lang="en-GB" sz="16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indent="-342900">
              <a:lnSpc>
                <a:spcPct val="150000"/>
              </a:lnSpc>
              <a:spcAft>
                <a:spcPts val="800"/>
              </a:spcAft>
              <a:buFont typeface="+mj-lt"/>
              <a:buAutoNum type="arabicPeriod"/>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One of the key strategies includes optimizing recipient services. </a:t>
            </a:r>
          </a:p>
          <a:p>
            <a:pPr lvl="1">
              <a:lnSpc>
                <a:spcPct val="150000"/>
              </a:lnSpc>
              <a:spcAft>
                <a:spcPts val="800"/>
              </a:spcAft>
            </a:pPr>
            <a:r>
              <a:rPr lang="en-GB" sz="1400" kern="100" dirty="0">
                <a:effectLst/>
                <a:latin typeface="Calibri" panose="020F0502020204030204" pitchFamily="34" charset="0"/>
                <a:ea typeface="Aptos" panose="020B0004020202020204" pitchFamily="34" charset="0"/>
                <a:cs typeface="Times New Roman" panose="02020603050405020304" pitchFamily="18" charset="0"/>
              </a:rPr>
              <a:t>DHL streamlines delivery efficiency and significantly cuts down on carbon emissions associated with repeated delivery attempts by establishing preferred drop-off points and deploying </a:t>
            </a:r>
            <a:r>
              <a:rPr lang="en-GB" sz="1400" kern="100" dirty="0" err="1">
                <a:effectLst/>
                <a:latin typeface="Calibri" panose="020F0502020204030204" pitchFamily="34" charset="0"/>
                <a:ea typeface="Aptos" panose="020B0004020202020204" pitchFamily="34" charset="0"/>
                <a:cs typeface="Times New Roman" panose="02020603050405020304" pitchFamily="18" charset="0"/>
              </a:rPr>
              <a:t>Packstations</a:t>
            </a:r>
            <a:r>
              <a:rPr lang="en-GB" sz="1400" kern="100" dirty="0">
                <a:effectLst/>
                <a:latin typeface="Calibri" panose="020F0502020204030204" pitchFamily="34" charset="0"/>
                <a:ea typeface="Aptos" panose="020B0004020202020204" pitchFamily="34" charset="0"/>
                <a:cs typeface="Times New Roman" panose="02020603050405020304" pitchFamily="18" charset="0"/>
              </a:rPr>
              <a:t>.</a:t>
            </a:r>
          </a:p>
          <a:p>
            <a:pPr lvl="1">
              <a:lnSpc>
                <a:spcPct val="150000"/>
              </a:lnSpc>
              <a:spcAft>
                <a:spcPts val="800"/>
              </a:spcAft>
            </a:pPr>
            <a:r>
              <a:rPr lang="en-GB" sz="1400" kern="100" dirty="0">
                <a:latin typeface="Calibri" panose="020F0502020204030204" pitchFamily="34" charset="0"/>
                <a:cs typeface="Times New Roman" panose="02020603050405020304" pitchFamily="18" charset="0"/>
              </a:rPr>
              <a:t>These stations facilitate the handling of multiple parcels and returns in one go, further supported by digital delivery notifications that promote a paperless and more efficient process. </a:t>
            </a: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3</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7" name="Picture 6" descr="A person in a greenhouse with boxes&#10;&#10;Description automatically generated">
            <a:hlinkClick r:id="rId3"/>
            <a:extLst>
              <a:ext uri="{FF2B5EF4-FFF2-40B4-BE49-F238E27FC236}">
                <a16:creationId xmlns:a16="http://schemas.microsoft.com/office/drawing/2014/main" id="{52E244BE-E50C-9FEA-85AF-97CC8A1D7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497400"/>
            <a:ext cx="5381822" cy="3586480"/>
          </a:xfrm>
          <a:prstGeom prst="rect">
            <a:avLst/>
          </a:prstGeom>
        </p:spPr>
      </p:pic>
    </p:spTree>
    <p:extLst>
      <p:ext uri="{BB962C8B-B14F-4D97-AF65-F5344CB8AC3E}">
        <p14:creationId xmlns:p14="http://schemas.microsoft.com/office/powerpoint/2010/main" val="202053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a:t>
            </a:r>
            <a:r>
              <a:rPr lang="en-GB" sz="2400" b="1" dirty="0">
                <a:latin typeface="Trebuchet MS" panose="020B0603020202020204" pitchFamily="34" charset="0"/>
                <a:ea typeface="MS UI Gothic" panose="020B0600070205080204" pitchFamily="34" charset="-128"/>
                <a:cs typeface="+mn-cs"/>
              </a:rPr>
              <a:t>Learning by example #DHL</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4991100" cy="4329848"/>
          </a:xfrm>
        </p:spPr>
        <p:txBody>
          <a:bodyPr>
            <a:normAutofit/>
          </a:bodyPr>
          <a:lstStyle/>
          <a:p>
            <a:pPr marL="0" indent="0">
              <a:lnSpc>
                <a:spcPct val="150000"/>
              </a:lnSpc>
              <a:spcAft>
                <a:spcPts val="800"/>
              </a:spcAft>
              <a:buNone/>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DHL also actively engages in both carbon offsetting and insetting to manage and reduce its carbon footprint</a:t>
            </a:r>
            <a:r>
              <a:rPr lang="en-GB" sz="1800" kern="100" dirty="0">
                <a:latin typeface="Calibri" panose="020F0502020204030204" pitchFamily="34" charset="0"/>
                <a:ea typeface="Aptos" panose="020B0004020202020204" pitchFamily="34" charset="0"/>
                <a:cs typeface="Times New Roman" panose="02020603050405020304" pitchFamily="18" charset="0"/>
              </a:rPr>
              <a:t>:</a:t>
            </a: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lvl="1">
              <a:lnSpc>
                <a:spcPct val="150000"/>
              </a:lnSpc>
              <a:spcAft>
                <a:spcPts val="800"/>
              </a:spcAft>
            </a:pPr>
            <a:r>
              <a:rPr lang="en-GB" sz="1400" kern="100" dirty="0">
                <a:effectLst/>
                <a:latin typeface="Calibri" panose="020F0502020204030204" pitchFamily="34" charset="0"/>
                <a:ea typeface="Aptos" panose="020B0004020202020204" pitchFamily="34" charset="0"/>
                <a:cs typeface="Times New Roman" panose="02020603050405020304" pitchFamily="18" charset="0"/>
              </a:rPr>
              <a:t>Through carbon offsetting, the company invests in external environmental projects such as reforestation and renewable energy projects, which compensate for the emissions generated by their operations. </a:t>
            </a:r>
            <a:endParaRPr lang="en-GB" sz="1400" kern="100" dirty="0">
              <a:latin typeface="Calibri" panose="020F0502020204030204" pitchFamily="34" charset="0"/>
              <a:ea typeface="Aptos" panose="020B0004020202020204" pitchFamily="34" charset="0"/>
              <a:cs typeface="Times New Roman" panose="02020603050405020304" pitchFamily="18" charset="0"/>
            </a:endParaRPr>
          </a:p>
          <a:p>
            <a:pPr lvl="1">
              <a:lnSpc>
                <a:spcPct val="150000"/>
              </a:lnSpc>
              <a:spcAft>
                <a:spcPts val="800"/>
              </a:spcAft>
            </a:pPr>
            <a:r>
              <a:rPr lang="en-GB" sz="1400" kern="100" dirty="0">
                <a:latin typeface="Calibri" panose="020F0502020204030204" pitchFamily="34" charset="0"/>
                <a:cs typeface="Times New Roman" panose="02020603050405020304" pitchFamily="18" charset="0"/>
              </a:rPr>
              <a:t>On the other hand, carbon insetting involves initiatives within the company’s own supply chain, such as planting trees near operational sites or sourcing local produce to minimize emissions from transportation.</a:t>
            </a: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4</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3764280" y="527045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6" name="Picture 5" descr="Hand holding plant">
            <a:extLst>
              <a:ext uri="{FF2B5EF4-FFF2-40B4-BE49-F238E27FC236}">
                <a16:creationId xmlns:a16="http://schemas.microsoft.com/office/drawing/2014/main" id="{73EF6F78-DF98-3E41-14BA-FD4F724D2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300" y="1732927"/>
            <a:ext cx="4948076" cy="3302000"/>
          </a:xfrm>
          <a:prstGeom prst="rect">
            <a:avLst/>
          </a:prstGeom>
        </p:spPr>
      </p:pic>
    </p:spTree>
    <p:extLst>
      <p:ext uri="{BB962C8B-B14F-4D97-AF65-F5344CB8AC3E}">
        <p14:creationId xmlns:p14="http://schemas.microsoft.com/office/powerpoint/2010/main" val="49468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a:t>
            </a:r>
            <a:r>
              <a:rPr lang="en-GB" sz="2400" b="1" dirty="0">
                <a:latin typeface="Trebuchet MS" panose="020B0603020202020204" pitchFamily="34" charset="0"/>
                <a:ea typeface="MS UI Gothic" panose="020B0600070205080204" pitchFamily="34" charset="-128"/>
                <a:cs typeface="+mn-cs"/>
              </a:rPr>
              <a:t>Learning by example #DHL</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5242560" y="1497400"/>
            <a:ext cx="6665288" cy="4329848"/>
          </a:xfrm>
        </p:spPr>
        <p:txBody>
          <a:bodyPr>
            <a:normAutofit lnSpcReduction="10000"/>
          </a:bodyPr>
          <a:lstStyle/>
          <a:p>
            <a:pPr>
              <a:lnSpc>
                <a:spcPct val="150000"/>
              </a:lnSpc>
              <a:spcAft>
                <a:spcPts val="800"/>
              </a:spcAft>
            </a:pPr>
            <a:r>
              <a:rPr lang="en-GB" sz="2000" kern="100" dirty="0">
                <a:effectLst/>
                <a:latin typeface="Calibri" panose="020F0502020204030204" pitchFamily="34" charset="0"/>
                <a:ea typeface="Aptos" panose="020B0004020202020204" pitchFamily="34" charset="0"/>
                <a:cs typeface="Times New Roman" panose="02020603050405020304" pitchFamily="18" charset="0"/>
              </a:rPr>
              <a:t>The company also focuses on sustainable packaging solutions by advising businesses on how to optimize their packaging practices. This includes:</a:t>
            </a:r>
          </a:p>
          <a:p>
            <a:pPr lvl="1">
              <a:lnSpc>
                <a:spcPct val="150000"/>
              </a:lnSpc>
              <a:spcAft>
                <a:spcPts val="800"/>
              </a:spcAft>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the use of right-sized boxes and </a:t>
            </a:r>
          </a:p>
          <a:p>
            <a:pPr lvl="1">
              <a:lnSpc>
                <a:spcPct val="150000"/>
              </a:lnSpc>
              <a:spcAft>
                <a:spcPts val="800"/>
              </a:spcAft>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environmentally friendly materials like compostable bags and recycled cardboard, which not only reduce waste but also lower shipping costs. </a:t>
            </a:r>
          </a:p>
          <a:p>
            <a:pPr>
              <a:lnSpc>
                <a:spcPct val="150000"/>
              </a:lnSpc>
              <a:spcAft>
                <a:spcPts val="800"/>
              </a:spcAft>
            </a:pPr>
            <a:r>
              <a:rPr lang="en-GB" sz="2000" kern="100" dirty="0">
                <a:effectLst/>
                <a:latin typeface="Calibri" panose="020F0502020204030204" pitchFamily="34" charset="0"/>
                <a:ea typeface="Aptos" panose="020B0004020202020204" pitchFamily="34" charset="0"/>
                <a:cs typeface="Times New Roman" panose="02020603050405020304" pitchFamily="18" charset="0"/>
              </a:rPr>
              <a:t>The eco-friendly packaging methods also offer marketing advantages by aligning with the growing consumer preference for eco-friendly products.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5</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6" name="Picture 5" descr="Cardboard boxes">
            <a:extLst>
              <a:ext uri="{FF2B5EF4-FFF2-40B4-BE49-F238E27FC236}">
                <a16:creationId xmlns:a16="http://schemas.microsoft.com/office/drawing/2014/main" id="{CE2EC135-6655-FF67-8F5A-E59CC3C1C7F7}"/>
              </a:ext>
            </a:extLst>
          </p:cNvPr>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1280" y="1920922"/>
            <a:ext cx="4821280" cy="3229881"/>
          </a:xfrm>
          <a:prstGeom prst="rect">
            <a:avLst/>
          </a:prstGeom>
        </p:spPr>
      </p:pic>
    </p:spTree>
    <p:extLst>
      <p:ext uri="{BB962C8B-B14F-4D97-AF65-F5344CB8AC3E}">
        <p14:creationId xmlns:p14="http://schemas.microsoft.com/office/powerpoint/2010/main" val="16485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a:t>
            </a:r>
            <a:r>
              <a:rPr lang="en-GB" sz="2400" b="1" dirty="0">
                <a:latin typeface="Trebuchet MS" panose="020B0603020202020204" pitchFamily="34" charset="0"/>
                <a:ea typeface="MS UI Gothic" panose="020B0600070205080204" pitchFamily="34" charset="-128"/>
                <a:cs typeface="+mn-cs"/>
              </a:rPr>
              <a:t>Learning by example #DHL</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074420" y="1497400"/>
            <a:ext cx="6545580" cy="4329848"/>
          </a:xfrm>
        </p:spPr>
        <p:txBody>
          <a:bodyPr>
            <a:normAutofit/>
          </a:bodyPr>
          <a:lstStyle/>
          <a:p>
            <a:pPr marL="0" indent="0">
              <a:lnSpc>
                <a:spcPct val="150000"/>
              </a:lnSpc>
              <a:spcAft>
                <a:spcPts val="800"/>
              </a:spcAft>
              <a:buNone/>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Collaboration</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plays a crucial role in DHL’s strategy to achieve carbon neutrality: </a:t>
            </a: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The company partners with major corporations such as Volvo and Shell to develop solutions like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sustainable aviation fuels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electric vehicles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for last-mile delivery, and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solar-powered warehouses. </a:t>
            </a: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These collaborations </a:t>
            </a:r>
            <a:r>
              <a:rPr lang="en-GB" sz="1800" u="sng" kern="100" dirty="0">
                <a:effectLst/>
                <a:latin typeface="Calibri" panose="020F0502020204030204" pitchFamily="34" charset="0"/>
                <a:ea typeface="Aptos" panose="020B0004020202020204" pitchFamily="34" charset="0"/>
                <a:cs typeface="Times New Roman" panose="02020603050405020304" pitchFamily="18" charset="0"/>
              </a:rPr>
              <a:t>are instrumental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in pushing the envelope for what’s technologically feasible in reducing greenhouse gas emissions.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6</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6" name="Picture 5" descr="Men on video conference call in office">
            <a:extLst>
              <a:ext uri="{FF2B5EF4-FFF2-40B4-BE49-F238E27FC236}">
                <a16:creationId xmlns:a16="http://schemas.microsoft.com/office/drawing/2014/main" id="{F04C5044-6AC4-637B-B8E1-047ED9F2F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500" y="2148521"/>
            <a:ext cx="4221541" cy="2560321"/>
          </a:xfrm>
          <a:prstGeom prst="rect">
            <a:avLst/>
          </a:prstGeom>
        </p:spPr>
      </p:pic>
    </p:spTree>
    <p:extLst>
      <p:ext uri="{BB962C8B-B14F-4D97-AF65-F5344CB8AC3E}">
        <p14:creationId xmlns:p14="http://schemas.microsoft.com/office/powerpoint/2010/main" val="41624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a:t>
            </a:r>
            <a:r>
              <a:rPr lang="en-GB" sz="2400" b="1" dirty="0">
                <a:latin typeface="Trebuchet MS" panose="020B0603020202020204" pitchFamily="34" charset="0"/>
                <a:ea typeface="MS UI Gothic" panose="020B0600070205080204" pitchFamily="34" charset="-128"/>
                <a:cs typeface="+mn-cs"/>
              </a:rPr>
              <a:t>Learning by example #DHL</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4114800" cy="4329848"/>
          </a:xfrm>
        </p:spPr>
        <p:txBody>
          <a:bodyPr>
            <a:normAutofit/>
          </a:bodyPr>
          <a:lstStyle/>
          <a:p>
            <a:pPr marL="0" indent="0">
              <a:lnSpc>
                <a:spcPct val="150000"/>
              </a:lnSpc>
              <a:spcAft>
                <a:spcPts val="800"/>
              </a:spcAft>
              <a:buNone/>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Moreover, DHL utilizes advanced supply chain analytics to improve its operational efficiency</a:t>
            </a:r>
            <a:r>
              <a:rPr lang="en-GB" sz="1800" kern="100" dirty="0">
                <a:latin typeface="Calibri" panose="020F0502020204030204" pitchFamily="34" charset="0"/>
                <a:ea typeface="Aptos" panose="020B0004020202020204" pitchFamily="34" charset="0"/>
                <a:cs typeface="Times New Roman" panose="02020603050405020304" pitchFamily="18" charset="0"/>
              </a:rPr>
              <a:t>:</a:t>
            </a: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This includes deploying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inventory management software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and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climate impact tools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that help in forecasting demand, minimizing overstocking, and analysing emissions throughout the supply chain. </a:t>
            </a: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7</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6" name="Picture 5" descr="A hand holding a magnifying glass over a computer&#10;&#10;Description automatically generated">
            <a:extLst>
              <a:ext uri="{FF2B5EF4-FFF2-40B4-BE49-F238E27FC236}">
                <a16:creationId xmlns:a16="http://schemas.microsoft.com/office/drawing/2014/main" id="{F42AC7F3-0264-B797-C9F5-0E574BA658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3760" y="1646036"/>
            <a:ext cx="4572000" cy="3429000"/>
          </a:xfrm>
          <a:prstGeom prst="rect">
            <a:avLst/>
          </a:prstGeom>
        </p:spPr>
      </p:pic>
      <p:sp>
        <p:nvSpPr>
          <p:cNvPr id="7" name="TextBox 6">
            <a:extLst>
              <a:ext uri="{FF2B5EF4-FFF2-40B4-BE49-F238E27FC236}">
                <a16:creationId xmlns:a16="http://schemas.microsoft.com/office/drawing/2014/main" id="{C3DA58A2-1C47-2FBC-FC8B-BB2666EAB51B}"/>
              </a:ext>
            </a:extLst>
          </p:cNvPr>
          <p:cNvSpPr txBox="1"/>
          <p:nvPr/>
        </p:nvSpPr>
        <p:spPr>
          <a:xfrm>
            <a:off x="5953760" y="5075036"/>
            <a:ext cx="4572000" cy="230832"/>
          </a:xfrm>
          <a:prstGeom prst="rect">
            <a:avLst/>
          </a:prstGeom>
          <a:noFill/>
        </p:spPr>
        <p:txBody>
          <a:bodyPr wrap="square" rtlCol="0">
            <a:spAutoFit/>
          </a:bodyPr>
          <a:lstStyle/>
          <a:p>
            <a:r>
              <a:rPr lang="en-GB" sz="900">
                <a:hlinkClick r:id="rId4" tooltip="https://scceu.org/management-controls-the-net-greenhouse-gas-outcomes-of-growing-bioenergy-feedstocks-on-marginally-productive-croplands/"/>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28957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a:t>
            </a:r>
            <a:r>
              <a:rPr lang="en-GB" sz="2400" b="1" dirty="0">
                <a:latin typeface="Trebuchet MS" panose="020B0603020202020204" pitchFamily="34" charset="0"/>
                <a:ea typeface="MS UI Gothic" panose="020B0600070205080204" pitchFamily="34" charset="-128"/>
                <a:cs typeface="+mn-cs"/>
              </a:rPr>
              <a:t>Learning by example #DHL</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9743768" cy="4329848"/>
          </a:xfrm>
        </p:spPr>
        <p:txBody>
          <a:bodyPr>
            <a:normAutofit fontScale="77500" lnSpcReduction="20000"/>
          </a:bodyPr>
          <a:lstStyle/>
          <a:p>
            <a:pPr marL="0" indent="0">
              <a:lnSpc>
                <a:spcPct val="150000"/>
              </a:lnSpc>
              <a:spcAft>
                <a:spcPts val="800"/>
              </a:spcAft>
              <a:buNone/>
            </a:pPr>
            <a:r>
              <a:rPr lang="en-GB" sz="2400" kern="100" dirty="0">
                <a:effectLst/>
                <a:latin typeface="Calibri" panose="020F0502020204030204" pitchFamily="34" charset="0"/>
                <a:ea typeface="Aptos" panose="020B0004020202020204" pitchFamily="34" charset="0"/>
                <a:cs typeface="Times New Roman" panose="02020603050405020304" pitchFamily="18" charset="0"/>
              </a:rPr>
              <a:t>Conclusion on the effectiveness and adaptability of the example</a:t>
            </a:r>
            <a:r>
              <a:rPr lang="el-GR" sz="2400" kern="100" dirty="0">
                <a:latin typeface="Calibri" panose="020F0502020204030204" pitchFamily="34" charset="0"/>
                <a:ea typeface="Aptos" panose="020B0004020202020204" pitchFamily="34" charset="0"/>
                <a:cs typeface="Times New Roman" panose="02020603050405020304" pitchFamily="18" charset="0"/>
              </a:rPr>
              <a:t>:</a:t>
            </a:r>
          </a:p>
          <a:p>
            <a:pPr>
              <a:lnSpc>
                <a:spcPct val="150000"/>
              </a:lnSpc>
              <a:spcAft>
                <a:spcPts val="800"/>
              </a:spcAft>
            </a:pPr>
            <a:r>
              <a:rPr lang="en-GB" sz="2400" kern="100" dirty="0">
                <a:latin typeface="Calibri" panose="020F0502020204030204" pitchFamily="34" charset="0"/>
                <a:cs typeface="Times New Roman" panose="02020603050405020304" pitchFamily="18" charset="0"/>
              </a:rPr>
              <a:t>DHL's example provides valuable insights into effective strategies for greening facilities and non-transport operations, which can be adapted and implemented by other organizations to enhance their environmental sustainability efforts.</a:t>
            </a:r>
          </a:p>
          <a:p>
            <a:pPr>
              <a:lnSpc>
                <a:spcPct val="150000"/>
              </a:lnSpc>
              <a:spcAft>
                <a:spcPts val="800"/>
              </a:spcAft>
            </a:pPr>
            <a:r>
              <a:rPr lang="en-GB" sz="2400" kern="100" dirty="0">
                <a:latin typeface="Calibri" panose="020F0502020204030204" pitchFamily="34" charset="0"/>
                <a:cs typeface="Times New Roman" panose="02020603050405020304" pitchFamily="18" charset="0"/>
              </a:rPr>
              <a:t>In particular, DHL's integrated sustainability initiatives showcase how courier companies can </a:t>
            </a: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leverage innovative methods </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and </a:t>
            </a: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collaborations</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 to significantly reduce their environmental impact while </a:t>
            </a: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improving business efficiency and customer satisfaction. </a:t>
            </a:r>
          </a:p>
          <a:p>
            <a:pPr>
              <a:lnSpc>
                <a:spcPct val="150000"/>
              </a:lnSpc>
              <a:spcAft>
                <a:spcPts val="800"/>
              </a:spcAft>
            </a:pPr>
            <a:r>
              <a:rPr lang="en-GB" sz="2400" kern="100" dirty="0">
                <a:effectLst/>
                <a:latin typeface="Calibri" panose="020F0502020204030204" pitchFamily="34" charset="0"/>
                <a:ea typeface="Aptos" panose="020B0004020202020204" pitchFamily="34" charset="0"/>
                <a:cs typeface="Times New Roman" panose="02020603050405020304" pitchFamily="18" charset="0"/>
              </a:rPr>
              <a:t>This holistic approach underlines the potential for the courier and logistics industry to lead by example in the pursuit of a more sustainable future.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8</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spTree>
    <p:extLst>
      <p:ext uri="{BB962C8B-B14F-4D97-AF65-F5344CB8AC3E}">
        <p14:creationId xmlns:p14="http://schemas.microsoft.com/office/powerpoint/2010/main" val="404626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2.</a:t>
            </a:r>
            <a:r>
              <a:rPr lang="en-GB" sz="2400" b="1" dirty="0">
                <a:latin typeface="Trebuchet MS" panose="020B0603020202020204" pitchFamily="34" charset="0"/>
                <a:ea typeface="MS UI Gothic" panose="020B0600070205080204" pitchFamily="34" charset="-128"/>
                <a:cs typeface="+mn-cs"/>
              </a:rPr>
              <a:t>Learning by example #FedEx</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19200" y="1497400"/>
            <a:ext cx="4795520" cy="4329848"/>
          </a:xfrm>
        </p:spPr>
        <p:txBody>
          <a:bodyPr>
            <a:normAutofit fontScale="85000" lnSpcReduction="20000"/>
          </a:bodyPr>
          <a:lstStyle/>
          <a:p>
            <a:pPr marL="0" indent="0">
              <a:lnSpc>
                <a:spcPct val="150000"/>
              </a:lnSpc>
              <a:spcAft>
                <a:spcPts val="800"/>
              </a:spcAft>
              <a:buNone/>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FedEx, a leading global delivery company, is actively working to become more eco-friendly by focusing on various sustainable practices in its operations: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The company promotes the use of recyclable materials for packaging and works with customers to use less packaging. This not only reduces waste but also teaches customers about the benefits of using sustainable materials. </a:t>
            </a:r>
          </a:p>
          <a:p>
            <a:pPr>
              <a:lnSpc>
                <a:spcPct val="150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FedEx also, pays attention to the right size of the packaging, because larger boxes mean excessive cushioning material and more costs due to more delivery routes.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C0648B-D6EA-A369-6AFF-2A79536A5ABD}"/>
              </a:ext>
            </a:extLst>
          </p:cNvPr>
          <p:cNvSpPr>
            <a:spLocks noGrp="1"/>
          </p:cNvSpPr>
          <p:nvPr>
            <p:ph type="sldNum" sz="quarter" idx="12"/>
          </p:nvPr>
        </p:nvSpPr>
        <p:spPr/>
        <p:txBody>
          <a:bodyPr/>
          <a:lstStyle/>
          <a:p>
            <a:fld id="{D57ED624-7FD4-4A6E-81EA-59ADBF780AD9}" type="slidenum">
              <a:rPr lang="hu-HU" smtClean="0">
                <a:solidFill>
                  <a:schemeClr val="bg1"/>
                </a:solidFill>
              </a:rPr>
              <a:t>9</a:t>
            </a:fld>
            <a:endParaRPr lang="hu-HU" dirty="0">
              <a:solidFill>
                <a:schemeClr val="bg1"/>
              </a:solidFill>
            </a:endParaRPr>
          </a:p>
        </p:txBody>
      </p:sp>
      <p:sp>
        <p:nvSpPr>
          <p:cNvPr id="2" name="Footer Placeholder 13">
            <a:extLst>
              <a:ext uri="{FF2B5EF4-FFF2-40B4-BE49-F238E27FC236}">
                <a16:creationId xmlns:a16="http://schemas.microsoft.com/office/drawing/2014/main" id="{F3ADD02D-13C1-C2F9-CEAE-E0111DDDC67D}"/>
              </a:ext>
            </a:extLst>
          </p:cNvPr>
          <p:cNvSpPr>
            <a:spLocks noGrp="1"/>
          </p:cNvSpPr>
          <p:nvPr>
            <p:ph type="ftr" sz="quarter" idx="11"/>
          </p:nvPr>
        </p:nvSpPr>
        <p:spPr>
          <a:xfrm>
            <a:off x="4495800" y="6207714"/>
            <a:ext cx="4114800" cy="365125"/>
          </a:xfrm>
        </p:spPr>
        <p:txBody>
          <a:bodyPr/>
          <a:lstStyle/>
          <a:p>
            <a:r>
              <a:rPr lang="en-US" dirty="0">
                <a:solidFill>
                  <a:schemeClr val="bg1"/>
                </a:solidFill>
              </a:rPr>
              <a:t>C. Operation – 3. </a:t>
            </a:r>
            <a:r>
              <a:rPr lang="en-GB" dirty="0">
                <a:solidFill>
                  <a:schemeClr val="bg1"/>
                </a:solidFill>
              </a:rPr>
              <a:t>Learning by example#3. Exchange of good practice on greening facilities and non-transport operations </a:t>
            </a:r>
            <a:endParaRPr lang="hu-HU" dirty="0">
              <a:solidFill>
                <a:schemeClr val="bg1"/>
              </a:solidFill>
            </a:endParaRPr>
          </a:p>
        </p:txBody>
      </p:sp>
      <p:pic>
        <p:nvPicPr>
          <p:cNvPr id="6" name="Picture 5" descr="A person in a green shirt holding a box&#10;&#10;Description automatically generated">
            <a:hlinkClick r:id="rId3"/>
            <a:extLst>
              <a:ext uri="{FF2B5EF4-FFF2-40B4-BE49-F238E27FC236}">
                <a16:creationId xmlns:a16="http://schemas.microsoft.com/office/drawing/2014/main" id="{F78BA166-AA99-93CC-BD44-429124FCF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1626546"/>
            <a:ext cx="5863191" cy="3734054"/>
          </a:xfrm>
          <a:prstGeom prst="rect">
            <a:avLst/>
          </a:prstGeom>
        </p:spPr>
      </p:pic>
    </p:spTree>
    <p:extLst>
      <p:ext uri="{BB962C8B-B14F-4D97-AF65-F5344CB8AC3E}">
        <p14:creationId xmlns:p14="http://schemas.microsoft.com/office/powerpoint/2010/main" val="3561304005"/>
      </p:ext>
    </p:extLst>
  </p:cSld>
  <p:clrMapOvr>
    <a:masterClrMapping/>
  </p:clrMapOvr>
</p:sld>
</file>

<file path=ppt/theme/theme1.xml><?xml version="1.0" encoding="utf-8"?>
<a:theme xmlns:a="http://schemas.openxmlformats.org/drawingml/2006/main" name="CGG-top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GG-topic" id="{661FC1ED-DE16-4D64-A40C-88B0429DCBE6}" vid="{ABB05B46-D792-4F65-AE23-7879E6E51C17}"/>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FCDC164B3E04CA47C56AFA309BE12" ma:contentTypeVersion="13" ma:contentTypeDescription="Create a new document." ma:contentTypeScope="" ma:versionID="9be29c813f3b83aacd3895dc48149114">
  <xsd:schema xmlns:xsd="http://www.w3.org/2001/XMLSchema" xmlns:xs="http://www.w3.org/2001/XMLSchema" xmlns:p="http://schemas.microsoft.com/office/2006/metadata/properties" xmlns:ns2="63686dc6-7c2d-45c2-ae73-b33424833686" xmlns:ns3="d078c10e-fd66-47fb-b60b-4637e197c64e" targetNamespace="http://schemas.microsoft.com/office/2006/metadata/properties" ma:root="true" ma:fieldsID="e1b3f859b93b8b6b1dcdf4ec894a3eb8" ns2:_="" ns3:_="">
    <xsd:import namespace="63686dc6-7c2d-45c2-ae73-b33424833686"/>
    <xsd:import namespace="d078c10e-fd66-47fb-b60b-4637e197c64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86dc6-7c2d-45c2-ae73-b33424833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fb10ea6-a591-4c5d-9d03-645515e3d33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78c10e-fd66-47fb-b60b-4637e197c64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ecd584c-4552-4804-8795-b92aae68a9ab}" ma:internalName="TaxCatchAll" ma:showField="CatchAllData" ma:web="d078c10e-fd66-47fb-b60b-4637e197c64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078c10e-fd66-47fb-b60b-4637e197c64e" xsi:nil="true"/>
    <lcf76f155ced4ddcb4097134ff3c332f xmlns="63686dc6-7c2d-45c2-ae73-b3342483368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B1041-DF7C-4CF7-8B4D-458AB369D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686dc6-7c2d-45c2-ae73-b33424833686"/>
    <ds:schemaRef ds:uri="d078c10e-fd66-47fb-b60b-4637e197c6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FB2FAB-11D6-4EEF-8F14-359851506F5F}">
  <ds:schemaRefs>
    <ds:schemaRef ds:uri="d078c10e-fd66-47fb-b60b-4637e197c64e"/>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63686dc6-7c2d-45c2-ae73-b33424833686"/>
    <ds:schemaRef ds:uri="http://purl.org/dc/term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B2EEC32-DB82-41EB-9920-AE6D92403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1444</TotalTime>
  <Words>3001</Words>
  <Application>Microsoft Office PowerPoint</Application>
  <PresentationFormat>Widescreen</PresentationFormat>
  <Paragraphs>169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UI Gothic</vt:lpstr>
      <vt:lpstr>Aptos</vt:lpstr>
      <vt:lpstr>Aptos Display</vt:lpstr>
      <vt:lpstr>Arial</vt:lpstr>
      <vt:lpstr>Calibri</vt:lpstr>
      <vt:lpstr>Calibri Light</vt:lpstr>
      <vt:lpstr>Trebuchet MS</vt:lpstr>
      <vt:lpstr>CGG-topic</vt:lpstr>
      <vt:lpstr>PowerPoint Presentation</vt:lpstr>
      <vt:lpstr>Contents</vt:lpstr>
      <vt:lpstr>1.Learning by example #DHL</vt:lpstr>
      <vt:lpstr>1.Learning by example #DHL</vt:lpstr>
      <vt:lpstr>1.Learning by example #DHL</vt:lpstr>
      <vt:lpstr>1.Learning by example #DHL</vt:lpstr>
      <vt:lpstr>1.Learning by example #DHL</vt:lpstr>
      <vt:lpstr>1.Learning by example #DHL</vt:lpstr>
      <vt:lpstr>2.Learning by example #FedEx</vt:lpstr>
      <vt:lpstr>2. Learning by example #FedEx</vt:lpstr>
      <vt:lpstr>2. Learning by example #FedEx</vt:lpstr>
      <vt:lpstr>2. Learning by example #FedEx</vt:lpstr>
      <vt:lpstr>3. Learning by example #DPDgroup </vt:lpstr>
      <vt:lpstr>3. Learning by example #DPDgroup </vt:lpstr>
      <vt:lpstr>4. Learning by example #PostNord </vt:lpstr>
      <vt:lpstr>4. Learning by example #PostNord </vt:lpstr>
      <vt:lpstr>4. Learning by example #PostNord </vt:lpstr>
      <vt:lpstr>5. Learning by example #Movopack </vt:lpstr>
      <vt:lpstr>5. Learning by example #Movopack </vt:lpstr>
      <vt:lpstr>6. Learning by example #La Poste - France</vt:lpstr>
      <vt:lpstr>6. Learning by example #La Poste - France</vt:lpstr>
      <vt:lpstr>6. Learning by example #La Poste - France</vt:lpstr>
      <vt:lpstr>References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Couriers Go Green!</dc:title>
  <dc:creator>Martin Kuti</dc:creator>
  <cp:lastModifiedBy>Juliane Keller</cp:lastModifiedBy>
  <cp:revision>54</cp:revision>
  <dcterms:created xsi:type="dcterms:W3CDTF">2023-01-25T10:13:25Z</dcterms:created>
  <dcterms:modified xsi:type="dcterms:W3CDTF">2024-07-08T08:07:10Z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0x01010064FFCDC164B3E04CA47C56AFA309BE12</vt:lpwstr>
  </property>
  <property fmtid="{D5CDD505-2E9C-101B-9397-08002B2CF9AE}" pid="3" name="MediaServiceImageTags">
    <vt:lpwstr/>
  </property>
</Properties>
</file>