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diagrams/data3.xml" ContentType="application/vnd.openxmlformats-officedocument.drawingml.diagramData+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diagrams/data1.xml" ContentType="application/vnd.openxmlformats-officedocument.drawingml.diagramData+xml"/>
  <Override PartName="/ppt/diagrams/data2.xml" ContentType="application/vnd.openxmlformats-officedocument.drawingml.diagramData+xml"/>
  <Override PartName="/ppt/slideLayouts/slideLayout3.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16.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diagrams/quickStyle1.xml" ContentType="application/vnd.openxmlformats-officedocument.drawingml.diagramStyl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diagrams/layout1.xml" ContentType="application/vnd.openxmlformats-officedocument.drawingml.diagramLayout+xml"/>
  <Override PartName="/ppt/diagrams/colors1.xml" ContentType="application/vnd.openxmlformats-officedocument.drawingml.diagramColors+xml"/>
  <Override PartName="/ppt/diagrams/drawing1.xml" ContentType="application/vnd.ms-office.drawingml.diagramDrawing+xml"/>
  <Override PartName="/ppt/diagrams/layout2.xml" ContentType="application/vnd.openxmlformats-officedocument.drawingml.diagramLayout+xml"/>
  <Override PartName="/ppt/diagrams/quickStyle2.xml" ContentType="application/vnd.openxmlformats-officedocument.drawingml.diagramStyle+xml"/>
  <Override PartName="/ppt/diagrams/drawing2.xml" ContentType="application/vnd.ms-office.drawingml.diagramDrawing+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layout3.xml" ContentType="application/vnd.openxmlformats-officedocument.drawingml.diagramLayout+xml"/>
  <Override PartName="/ppt/diagrams/colors2.xml" ContentType="application/vnd.openxmlformats-officedocument.drawingml.diagramColors+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customXml/itemProps2.xml" ContentType="application/vnd.openxmlformats-officedocument.customXmlProperties+xml"/>
  <Override PartName="/customXml/itemProps1.xml" ContentType="application/vnd.openxmlformats-officedocument.customXmlPropertie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9" r:id="rId3"/>
    <p:sldMasterId id="2147483701" r:id="rId4"/>
  </p:sldMasterIdLst>
  <p:notesMasterIdLst>
    <p:notesMasterId r:id="rId25"/>
  </p:notesMasterIdLst>
  <p:sldIdLst>
    <p:sldId id="278" r:id="rId5"/>
    <p:sldId id="282" r:id="rId6"/>
    <p:sldId id="294" r:id="rId7"/>
    <p:sldId id="288" r:id="rId8"/>
    <p:sldId id="302" r:id="rId9"/>
    <p:sldId id="293" r:id="rId10"/>
    <p:sldId id="300" r:id="rId11"/>
    <p:sldId id="296" r:id="rId12"/>
    <p:sldId id="306" r:id="rId13"/>
    <p:sldId id="307" r:id="rId14"/>
    <p:sldId id="297" r:id="rId15"/>
    <p:sldId id="303" r:id="rId16"/>
    <p:sldId id="301" r:id="rId17"/>
    <p:sldId id="304" r:id="rId18"/>
    <p:sldId id="310" r:id="rId19"/>
    <p:sldId id="305" r:id="rId20"/>
    <p:sldId id="299" r:id="rId21"/>
    <p:sldId id="298" r:id="rId22"/>
    <p:sldId id="286" r:id="rId23"/>
    <p:sldId id="274" r:id="rId24"/>
  </p:sldIdLst>
  <p:sldSz cx="12192000" cy="6858000"/>
  <p:notesSz cx="6858000" cy="9144000"/>
  <p:defaultTex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78C3B"/>
    <a:srgbClr val="FFCCFF"/>
    <a:srgbClr val="FF99FF"/>
    <a:srgbClr val="800080"/>
    <a:srgbClr val="59A63E"/>
    <a:srgbClr val="5EAC3E"/>
    <a:srgbClr val="268136"/>
    <a:srgbClr val="7CC440"/>
    <a:srgbClr val="5DAA3E"/>
    <a:srgbClr val="247D3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93296810-A885-4BE3-A3E7-6D5BEEA58F35}" styleName="Közepesen sötét stílus 2 – 6. jelölőszín">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C22544A-7EE6-4342-B048-85BDC9FD1C3A}" styleName="Közepesen sötét stílus 2 – 1. jelölőszín">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786" autoAdjust="0"/>
    <p:restoredTop sz="89055" autoAdjust="0"/>
  </p:normalViewPr>
  <p:slideViewPr>
    <p:cSldViewPr snapToGrid="0">
      <p:cViewPr varScale="1">
        <p:scale>
          <a:sx n="111" d="100"/>
          <a:sy n="111" d="100"/>
        </p:scale>
        <p:origin x="606"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slideMaster" Target="slideMasters/slideMaster1.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2.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openxmlformats.org/officeDocument/2006/relationships/customXml" Target="../customXml/item3.xml"/></Relationships>
</file>

<file path=ppt/diagrams/_rels/data3.xml.rels><?xml version="1.0" encoding="UTF-8" standalone="yes"?>
<Relationships xmlns="http://schemas.openxmlformats.org/package/2006/relationships"><Relationship Id="rId8" Type="http://schemas.openxmlformats.org/officeDocument/2006/relationships/image" Target="../media/image17.svg"/><Relationship Id="rId13" Type="http://schemas.openxmlformats.org/officeDocument/2006/relationships/image" Target="../media/image22.png"/><Relationship Id="rId3" Type="http://schemas.openxmlformats.org/officeDocument/2006/relationships/image" Target="../media/image12.png"/><Relationship Id="rId7" Type="http://schemas.openxmlformats.org/officeDocument/2006/relationships/image" Target="../media/image16.png"/><Relationship Id="rId12" Type="http://schemas.openxmlformats.org/officeDocument/2006/relationships/image" Target="../media/image21.svg"/><Relationship Id="rId2" Type="http://schemas.openxmlformats.org/officeDocument/2006/relationships/image" Target="../media/image11.svg"/><Relationship Id="rId16" Type="http://schemas.openxmlformats.org/officeDocument/2006/relationships/image" Target="../media/image25.svg"/><Relationship Id="rId1" Type="http://schemas.openxmlformats.org/officeDocument/2006/relationships/image" Target="../media/image10.png"/><Relationship Id="rId6" Type="http://schemas.openxmlformats.org/officeDocument/2006/relationships/image" Target="../media/image15.svg"/><Relationship Id="rId11" Type="http://schemas.openxmlformats.org/officeDocument/2006/relationships/image" Target="../media/image20.png"/><Relationship Id="rId5" Type="http://schemas.openxmlformats.org/officeDocument/2006/relationships/image" Target="../media/image14.png"/><Relationship Id="rId15" Type="http://schemas.openxmlformats.org/officeDocument/2006/relationships/image" Target="../media/image24.png"/><Relationship Id="rId10" Type="http://schemas.openxmlformats.org/officeDocument/2006/relationships/image" Target="../media/image19.svg"/><Relationship Id="rId4" Type="http://schemas.openxmlformats.org/officeDocument/2006/relationships/image" Target="../media/image13.svg"/><Relationship Id="rId9" Type="http://schemas.openxmlformats.org/officeDocument/2006/relationships/image" Target="../media/image18.png"/><Relationship Id="rId14" Type="http://schemas.openxmlformats.org/officeDocument/2006/relationships/image" Target="../media/image23.svg"/></Relationships>
</file>

<file path=ppt/diagrams/_rels/drawing3.xml.rels><?xml version="1.0" encoding="UTF-8" standalone="yes"?>
<Relationships xmlns="http://schemas.openxmlformats.org/package/2006/relationships"><Relationship Id="rId8" Type="http://schemas.openxmlformats.org/officeDocument/2006/relationships/image" Target="../media/image17.svg"/><Relationship Id="rId13" Type="http://schemas.openxmlformats.org/officeDocument/2006/relationships/image" Target="../media/image22.png"/><Relationship Id="rId3" Type="http://schemas.openxmlformats.org/officeDocument/2006/relationships/image" Target="../media/image12.png"/><Relationship Id="rId7" Type="http://schemas.openxmlformats.org/officeDocument/2006/relationships/image" Target="../media/image16.png"/><Relationship Id="rId12" Type="http://schemas.openxmlformats.org/officeDocument/2006/relationships/image" Target="../media/image21.svg"/><Relationship Id="rId2" Type="http://schemas.openxmlformats.org/officeDocument/2006/relationships/image" Target="../media/image11.svg"/><Relationship Id="rId16" Type="http://schemas.openxmlformats.org/officeDocument/2006/relationships/image" Target="../media/image25.svg"/><Relationship Id="rId1" Type="http://schemas.openxmlformats.org/officeDocument/2006/relationships/image" Target="../media/image10.png"/><Relationship Id="rId6" Type="http://schemas.openxmlformats.org/officeDocument/2006/relationships/image" Target="../media/image15.svg"/><Relationship Id="rId11" Type="http://schemas.openxmlformats.org/officeDocument/2006/relationships/image" Target="../media/image20.png"/><Relationship Id="rId5" Type="http://schemas.openxmlformats.org/officeDocument/2006/relationships/image" Target="../media/image14.png"/><Relationship Id="rId15" Type="http://schemas.openxmlformats.org/officeDocument/2006/relationships/image" Target="../media/image24.png"/><Relationship Id="rId10" Type="http://schemas.openxmlformats.org/officeDocument/2006/relationships/image" Target="../media/image19.svg"/><Relationship Id="rId4" Type="http://schemas.openxmlformats.org/officeDocument/2006/relationships/image" Target="../media/image13.svg"/><Relationship Id="rId9" Type="http://schemas.openxmlformats.org/officeDocument/2006/relationships/image" Target="../media/image18.png"/><Relationship Id="rId14" Type="http://schemas.openxmlformats.org/officeDocument/2006/relationships/image" Target="../media/image23.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1665CF9-563B-4CA6-8CF6-449F903ACBA2}"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l-GR"/>
        </a:p>
      </dgm:t>
    </dgm:pt>
    <dgm:pt modelId="{1A066A5C-8D18-4D24-8D5D-A4CF56950DA9}">
      <dgm:prSet phldrT="[Κείμενο]" custT="1"/>
      <dgm:spPr/>
      <dgm:t>
        <a:bodyPr/>
        <a:lstStyle/>
        <a:p>
          <a:r>
            <a:rPr lang="en-US" sz="2000" dirty="0"/>
            <a:t>Connectivity</a:t>
          </a:r>
          <a:endParaRPr lang="el-GR" sz="2000" dirty="0"/>
        </a:p>
      </dgm:t>
    </dgm:pt>
    <dgm:pt modelId="{E014C178-F277-4F95-8587-33C1B8A9F8B1}" type="parTrans" cxnId="{0FB6BB81-18E1-42C9-9335-764791102FAC}">
      <dgm:prSet/>
      <dgm:spPr/>
      <dgm:t>
        <a:bodyPr/>
        <a:lstStyle/>
        <a:p>
          <a:endParaRPr lang="el-GR"/>
        </a:p>
      </dgm:t>
    </dgm:pt>
    <dgm:pt modelId="{C0945D11-1331-41B7-B964-B5BC7C454D1A}" type="sibTrans" cxnId="{0FB6BB81-18E1-42C9-9335-764791102FAC}">
      <dgm:prSet/>
      <dgm:spPr/>
      <dgm:t>
        <a:bodyPr/>
        <a:lstStyle/>
        <a:p>
          <a:endParaRPr lang="el-GR"/>
        </a:p>
      </dgm:t>
    </dgm:pt>
    <dgm:pt modelId="{F47422D7-0DEE-4826-B7E0-A8A1F5A16FF0}">
      <dgm:prSet phldrT="[Κείμενο]" custT="1"/>
      <dgm:spPr/>
      <dgm:t>
        <a:bodyPr/>
        <a:lstStyle/>
        <a:p>
          <a:r>
            <a:rPr lang="en-US" sz="2000" dirty="0"/>
            <a:t>Artificial intelligence</a:t>
          </a:r>
          <a:endParaRPr lang="el-GR" sz="2000" dirty="0"/>
        </a:p>
      </dgm:t>
    </dgm:pt>
    <dgm:pt modelId="{1A98EA53-D0F9-486E-AF7B-DCED7F3CA817}" type="parTrans" cxnId="{9A9936A7-9DBC-484E-90D3-C8B2BA29A29D}">
      <dgm:prSet/>
      <dgm:spPr/>
      <dgm:t>
        <a:bodyPr/>
        <a:lstStyle/>
        <a:p>
          <a:endParaRPr lang="el-GR"/>
        </a:p>
      </dgm:t>
    </dgm:pt>
    <dgm:pt modelId="{A835DE2C-0252-49A2-B2EA-0E81564527C8}" type="sibTrans" cxnId="{9A9936A7-9DBC-484E-90D3-C8B2BA29A29D}">
      <dgm:prSet/>
      <dgm:spPr/>
      <dgm:t>
        <a:bodyPr/>
        <a:lstStyle/>
        <a:p>
          <a:endParaRPr lang="el-GR"/>
        </a:p>
      </dgm:t>
    </dgm:pt>
    <dgm:pt modelId="{9A8E5D8E-C34D-4EFC-9F91-E20362D60825}">
      <dgm:prSet phldrT="[Κείμενο]" custT="1"/>
      <dgm:spPr/>
      <dgm:t>
        <a:bodyPr/>
        <a:lstStyle/>
        <a:p>
          <a:r>
            <a:rPr lang="en-US" sz="2000" dirty="0"/>
            <a:t>Flexible automation</a:t>
          </a:r>
          <a:endParaRPr lang="el-GR" sz="2000" dirty="0"/>
        </a:p>
      </dgm:t>
    </dgm:pt>
    <dgm:pt modelId="{9AB57EBF-1624-465A-8F40-B6999AE98FA8}" type="parTrans" cxnId="{2761FAC9-ED8B-46A0-B953-8942C70991B6}">
      <dgm:prSet/>
      <dgm:spPr/>
      <dgm:t>
        <a:bodyPr/>
        <a:lstStyle/>
        <a:p>
          <a:endParaRPr lang="el-GR"/>
        </a:p>
      </dgm:t>
    </dgm:pt>
    <dgm:pt modelId="{514AA3B5-A6FB-42BC-9D03-53C0903082AC}" type="sibTrans" cxnId="{2761FAC9-ED8B-46A0-B953-8942C70991B6}">
      <dgm:prSet/>
      <dgm:spPr/>
      <dgm:t>
        <a:bodyPr/>
        <a:lstStyle/>
        <a:p>
          <a:endParaRPr lang="el-GR"/>
        </a:p>
      </dgm:t>
    </dgm:pt>
    <dgm:pt modelId="{C592AA6A-5DED-4FF4-B6C3-B8DC67550C3C}" type="pres">
      <dgm:prSet presAssocID="{61665CF9-563B-4CA6-8CF6-449F903ACBA2}" presName="Name0" presStyleCnt="0">
        <dgm:presLayoutVars>
          <dgm:chMax val="7"/>
          <dgm:chPref val="7"/>
          <dgm:dir/>
        </dgm:presLayoutVars>
      </dgm:prSet>
      <dgm:spPr/>
    </dgm:pt>
    <dgm:pt modelId="{B32C46B1-F300-464F-9A3B-49B3068E2DA0}" type="pres">
      <dgm:prSet presAssocID="{61665CF9-563B-4CA6-8CF6-449F903ACBA2}" presName="Name1" presStyleCnt="0"/>
      <dgm:spPr/>
    </dgm:pt>
    <dgm:pt modelId="{F1DBAEE8-7DB8-43F1-A0F8-62BD281E6573}" type="pres">
      <dgm:prSet presAssocID="{61665CF9-563B-4CA6-8CF6-449F903ACBA2}" presName="cycle" presStyleCnt="0"/>
      <dgm:spPr/>
    </dgm:pt>
    <dgm:pt modelId="{66B9A12C-BE08-46FD-8BA3-5F090D5E2C15}" type="pres">
      <dgm:prSet presAssocID="{61665CF9-563B-4CA6-8CF6-449F903ACBA2}" presName="srcNode" presStyleLbl="node1" presStyleIdx="0" presStyleCnt="3"/>
      <dgm:spPr/>
    </dgm:pt>
    <dgm:pt modelId="{DAD6BF92-FEFE-46D9-A534-15460A097155}" type="pres">
      <dgm:prSet presAssocID="{61665CF9-563B-4CA6-8CF6-449F903ACBA2}" presName="conn" presStyleLbl="parChTrans1D2" presStyleIdx="0" presStyleCnt="1"/>
      <dgm:spPr/>
    </dgm:pt>
    <dgm:pt modelId="{28FB6FCE-487C-436C-BD8F-1E07E5BBCFD2}" type="pres">
      <dgm:prSet presAssocID="{61665CF9-563B-4CA6-8CF6-449F903ACBA2}" presName="extraNode" presStyleLbl="node1" presStyleIdx="0" presStyleCnt="3"/>
      <dgm:spPr/>
    </dgm:pt>
    <dgm:pt modelId="{3BCC80AA-1CA9-4D29-B36E-FBEE9988F267}" type="pres">
      <dgm:prSet presAssocID="{61665CF9-563B-4CA6-8CF6-449F903ACBA2}" presName="dstNode" presStyleLbl="node1" presStyleIdx="0" presStyleCnt="3"/>
      <dgm:spPr/>
    </dgm:pt>
    <dgm:pt modelId="{EB485E15-DABD-4D9B-8292-F9A8F7CABD48}" type="pres">
      <dgm:prSet presAssocID="{1A066A5C-8D18-4D24-8D5D-A4CF56950DA9}" presName="text_1" presStyleLbl="node1" presStyleIdx="0" presStyleCnt="3" custScaleY="100788">
        <dgm:presLayoutVars>
          <dgm:bulletEnabled val="1"/>
        </dgm:presLayoutVars>
      </dgm:prSet>
      <dgm:spPr/>
    </dgm:pt>
    <dgm:pt modelId="{FC20AE6C-553A-4259-9279-1666B5B5CBD7}" type="pres">
      <dgm:prSet presAssocID="{1A066A5C-8D18-4D24-8D5D-A4CF56950DA9}" presName="accent_1" presStyleCnt="0"/>
      <dgm:spPr/>
    </dgm:pt>
    <dgm:pt modelId="{C36AAC7B-5C91-498D-993B-D2247B67A68F}" type="pres">
      <dgm:prSet presAssocID="{1A066A5C-8D18-4D24-8D5D-A4CF56950DA9}" presName="accentRepeatNode" presStyleLbl="solidFgAcc1" presStyleIdx="0" presStyleCnt="3"/>
      <dgm:spPr/>
    </dgm:pt>
    <dgm:pt modelId="{63EAA821-5C99-42A9-BB3B-1253121998A5}" type="pres">
      <dgm:prSet presAssocID="{F47422D7-0DEE-4826-B7E0-A8A1F5A16FF0}" presName="text_2" presStyleLbl="node1" presStyleIdx="1" presStyleCnt="3">
        <dgm:presLayoutVars>
          <dgm:bulletEnabled val="1"/>
        </dgm:presLayoutVars>
      </dgm:prSet>
      <dgm:spPr/>
    </dgm:pt>
    <dgm:pt modelId="{8C24FBA5-C164-45BD-829B-3ED622AE45F5}" type="pres">
      <dgm:prSet presAssocID="{F47422D7-0DEE-4826-B7E0-A8A1F5A16FF0}" presName="accent_2" presStyleCnt="0"/>
      <dgm:spPr/>
    </dgm:pt>
    <dgm:pt modelId="{6A81DC62-3971-4E8C-9462-4D36CBDF7F82}" type="pres">
      <dgm:prSet presAssocID="{F47422D7-0DEE-4826-B7E0-A8A1F5A16FF0}" presName="accentRepeatNode" presStyleLbl="solidFgAcc1" presStyleIdx="1" presStyleCnt="3"/>
      <dgm:spPr/>
    </dgm:pt>
    <dgm:pt modelId="{501FCE03-0303-4E32-8EE5-7808D5B63E45}" type="pres">
      <dgm:prSet presAssocID="{9A8E5D8E-C34D-4EFC-9F91-E20362D60825}" presName="text_3" presStyleLbl="node1" presStyleIdx="2" presStyleCnt="3">
        <dgm:presLayoutVars>
          <dgm:bulletEnabled val="1"/>
        </dgm:presLayoutVars>
      </dgm:prSet>
      <dgm:spPr/>
    </dgm:pt>
    <dgm:pt modelId="{C7F61F75-0690-465B-9620-829F1481D2E3}" type="pres">
      <dgm:prSet presAssocID="{9A8E5D8E-C34D-4EFC-9F91-E20362D60825}" presName="accent_3" presStyleCnt="0"/>
      <dgm:spPr/>
    </dgm:pt>
    <dgm:pt modelId="{7B0928E0-7AB6-4758-BFC4-2E097537D749}" type="pres">
      <dgm:prSet presAssocID="{9A8E5D8E-C34D-4EFC-9F91-E20362D60825}" presName="accentRepeatNode" presStyleLbl="solidFgAcc1" presStyleIdx="2" presStyleCnt="3"/>
      <dgm:spPr/>
    </dgm:pt>
  </dgm:ptLst>
  <dgm:cxnLst>
    <dgm:cxn modelId="{F364BB04-3DEB-4285-A1FC-0406F75CC504}" type="presOf" srcId="{61665CF9-563B-4CA6-8CF6-449F903ACBA2}" destId="{C592AA6A-5DED-4FF4-B6C3-B8DC67550C3C}" srcOrd="0" destOrd="0" presId="urn:microsoft.com/office/officeart/2008/layout/VerticalCurvedList"/>
    <dgm:cxn modelId="{A869F306-D6BF-4FC2-B3D7-6B1763E55F13}" type="presOf" srcId="{C0945D11-1331-41B7-B964-B5BC7C454D1A}" destId="{DAD6BF92-FEFE-46D9-A534-15460A097155}" srcOrd="0" destOrd="0" presId="urn:microsoft.com/office/officeart/2008/layout/VerticalCurvedList"/>
    <dgm:cxn modelId="{C73ABB10-C8FF-48F7-82A3-8A68854B6214}" type="presOf" srcId="{1A066A5C-8D18-4D24-8D5D-A4CF56950DA9}" destId="{EB485E15-DABD-4D9B-8292-F9A8F7CABD48}" srcOrd="0" destOrd="0" presId="urn:microsoft.com/office/officeart/2008/layout/VerticalCurvedList"/>
    <dgm:cxn modelId="{BA957613-CF25-433F-9835-638FAC9AF3FC}" type="presOf" srcId="{F47422D7-0DEE-4826-B7E0-A8A1F5A16FF0}" destId="{63EAA821-5C99-42A9-BB3B-1253121998A5}" srcOrd="0" destOrd="0" presId="urn:microsoft.com/office/officeart/2008/layout/VerticalCurvedList"/>
    <dgm:cxn modelId="{0FB6BB81-18E1-42C9-9335-764791102FAC}" srcId="{61665CF9-563B-4CA6-8CF6-449F903ACBA2}" destId="{1A066A5C-8D18-4D24-8D5D-A4CF56950DA9}" srcOrd="0" destOrd="0" parTransId="{E014C178-F277-4F95-8587-33C1B8A9F8B1}" sibTransId="{C0945D11-1331-41B7-B964-B5BC7C454D1A}"/>
    <dgm:cxn modelId="{9A9936A7-9DBC-484E-90D3-C8B2BA29A29D}" srcId="{61665CF9-563B-4CA6-8CF6-449F903ACBA2}" destId="{F47422D7-0DEE-4826-B7E0-A8A1F5A16FF0}" srcOrd="1" destOrd="0" parTransId="{1A98EA53-D0F9-486E-AF7B-DCED7F3CA817}" sibTransId="{A835DE2C-0252-49A2-B2EA-0E81564527C8}"/>
    <dgm:cxn modelId="{D0054DB1-669C-4A0D-92D6-EAD57D30A32E}" type="presOf" srcId="{9A8E5D8E-C34D-4EFC-9F91-E20362D60825}" destId="{501FCE03-0303-4E32-8EE5-7808D5B63E45}" srcOrd="0" destOrd="0" presId="urn:microsoft.com/office/officeart/2008/layout/VerticalCurvedList"/>
    <dgm:cxn modelId="{2761FAC9-ED8B-46A0-B953-8942C70991B6}" srcId="{61665CF9-563B-4CA6-8CF6-449F903ACBA2}" destId="{9A8E5D8E-C34D-4EFC-9F91-E20362D60825}" srcOrd="2" destOrd="0" parTransId="{9AB57EBF-1624-465A-8F40-B6999AE98FA8}" sibTransId="{514AA3B5-A6FB-42BC-9D03-53C0903082AC}"/>
    <dgm:cxn modelId="{8ABB736D-71AB-4197-A1BB-9BD9FCE6A8DB}" type="presParOf" srcId="{C592AA6A-5DED-4FF4-B6C3-B8DC67550C3C}" destId="{B32C46B1-F300-464F-9A3B-49B3068E2DA0}" srcOrd="0" destOrd="0" presId="urn:microsoft.com/office/officeart/2008/layout/VerticalCurvedList"/>
    <dgm:cxn modelId="{F76406C1-D303-4535-81E6-8EDD013F7E2F}" type="presParOf" srcId="{B32C46B1-F300-464F-9A3B-49B3068E2DA0}" destId="{F1DBAEE8-7DB8-43F1-A0F8-62BD281E6573}" srcOrd="0" destOrd="0" presId="urn:microsoft.com/office/officeart/2008/layout/VerticalCurvedList"/>
    <dgm:cxn modelId="{710B4533-7E55-414B-866B-470DECA06A37}" type="presParOf" srcId="{F1DBAEE8-7DB8-43F1-A0F8-62BD281E6573}" destId="{66B9A12C-BE08-46FD-8BA3-5F090D5E2C15}" srcOrd="0" destOrd="0" presId="urn:microsoft.com/office/officeart/2008/layout/VerticalCurvedList"/>
    <dgm:cxn modelId="{5B5DD57E-D989-4F19-AA21-899118BA1A37}" type="presParOf" srcId="{F1DBAEE8-7DB8-43F1-A0F8-62BD281E6573}" destId="{DAD6BF92-FEFE-46D9-A534-15460A097155}" srcOrd="1" destOrd="0" presId="urn:microsoft.com/office/officeart/2008/layout/VerticalCurvedList"/>
    <dgm:cxn modelId="{08AAD65C-EE19-4363-A2FD-1A606D663D3D}" type="presParOf" srcId="{F1DBAEE8-7DB8-43F1-A0F8-62BD281E6573}" destId="{28FB6FCE-487C-436C-BD8F-1E07E5BBCFD2}" srcOrd="2" destOrd="0" presId="urn:microsoft.com/office/officeart/2008/layout/VerticalCurvedList"/>
    <dgm:cxn modelId="{3C2C4871-8920-4DA7-AD7E-7B06B2F36053}" type="presParOf" srcId="{F1DBAEE8-7DB8-43F1-A0F8-62BD281E6573}" destId="{3BCC80AA-1CA9-4D29-B36E-FBEE9988F267}" srcOrd="3" destOrd="0" presId="urn:microsoft.com/office/officeart/2008/layout/VerticalCurvedList"/>
    <dgm:cxn modelId="{7727716B-20D7-450C-8699-BBBA18B4C69B}" type="presParOf" srcId="{B32C46B1-F300-464F-9A3B-49B3068E2DA0}" destId="{EB485E15-DABD-4D9B-8292-F9A8F7CABD48}" srcOrd="1" destOrd="0" presId="urn:microsoft.com/office/officeart/2008/layout/VerticalCurvedList"/>
    <dgm:cxn modelId="{C1EEB99D-A284-446E-A487-79471FB46B92}" type="presParOf" srcId="{B32C46B1-F300-464F-9A3B-49B3068E2DA0}" destId="{FC20AE6C-553A-4259-9279-1666B5B5CBD7}" srcOrd="2" destOrd="0" presId="urn:microsoft.com/office/officeart/2008/layout/VerticalCurvedList"/>
    <dgm:cxn modelId="{C7D7E2E7-8418-4CEC-AFBB-557DF55F207B}" type="presParOf" srcId="{FC20AE6C-553A-4259-9279-1666B5B5CBD7}" destId="{C36AAC7B-5C91-498D-993B-D2247B67A68F}" srcOrd="0" destOrd="0" presId="urn:microsoft.com/office/officeart/2008/layout/VerticalCurvedList"/>
    <dgm:cxn modelId="{B6F01A52-73A0-492E-95C9-71CA225465D1}" type="presParOf" srcId="{B32C46B1-F300-464F-9A3B-49B3068E2DA0}" destId="{63EAA821-5C99-42A9-BB3B-1253121998A5}" srcOrd="3" destOrd="0" presId="urn:microsoft.com/office/officeart/2008/layout/VerticalCurvedList"/>
    <dgm:cxn modelId="{CA720554-5938-4FFD-BEDA-5FF5B9FB51D3}" type="presParOf" srcId="{B32C46B1-F300-464F-9A3B-49B3068E2DA0}" destId="{8C24FBA5-C164-45BD-829B-3ED622AE45F5}" srcOrd="4" destOrd="0" presId="urn:microsoft.com/office/officeart/2008/layout/VerticalCurvedList"/>
    <dgm:cxn modelId="{6B2BB8B3-869E-4871-8FCA-EC636430D7A3}" type="presParOf" srcId="{8C24FBA5-C164-45BD-829B-3ED622AE45F5}" destId="{6A81DC62-3971-4E8C-9462-4D36CBDF7F82}" srcOrd="0" destOrd="0" presId="urn:microsoft.com/office/officeart/2008/layout/VerticalCurvedList"/>
    <dgm:cxn modelId="{4A6033B4-9AED-4755-B75D-76333612B33C}" type="presParOf" srcId="{B32C46B1-F300-464F-9A3B-49B3068E2DA0}" destId="{501FCE03-0303-4E32-8EE5-7808D5B63E45}" srcOrd="5" destOrd="0" presId="urn:microsoft.com/office/officeart/2008/layout/VerticalCurvedList"/>
    <dgm:cxn modelId="{ACEAA0AE-B5AB-4FF2-B6B7-0CC1303B1F60}" type="presParOf" srcId="{B32C46B1-F300-464F-9A3B-49B3068E2DA0}" destId="{C7F61F75-0690-465B-9620-829F1481D2E3}" srcOrd="6" destOrd="0" presId="urn:microsoft.com/office/officeart/2008/layout/VerticalCurvedList"/>
    <dgm:cxn modelId="{2C2030CE-426E-4578-9136-98BE0F8ECCD1}" type="presParOf" srcId="{C7F61F75-0690-465B-9620-829F1481D2E3}" destId="{7B0928E0-7AB6-4758-BFC4-2E097537D749}"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65CE1B6-5F6A-45CE-B6A8-137B2D52AC2C}"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el-GR"/>
        </a:p>
      </dgm:t>
    </dgm:pt>
    <dgm:pt modelId="{61EF2C08-F486-41D6-9FA6-47E2C5A94AE8}">
      <dgm:prSet phldrT="[Text]" custT="1"/>
      <dgm:spPr/>
      <dgm:t>
        <a:bodyPr/>
        <a:lstStyle/>
        <a:p>
          <a:r>
            <a:rPr lang="en-US" sz="1800" dirty="0"/>
            <a:t>Speed &amp; reliability</a:t>
          </a:r>
          <a:endParaRPr lang="el-GR" sz="1800" dirty="0"/>
        </a:p>
      </dgm:t>
    </dgm:pt>
    <dgm:pt modelId="{1B463640-75D6-4DB3-936F-E460771E685E}" type="parTrans" cxnId="{213A5C8F-7D0E-457F-B38E-1B77D7FF3F0A}">
      <dgm:prSet/>
      <dgm:spPr/>
      <dgm:t>
        <a:bodyPr/>
        <a:lstStyle/>
        <a:p>
          <a:endParaRPr lang="el-GR" sz="1800"/>
        </a:p>
      </dgm:t>
    </dgm:pt>
    <dgm:pt modelId="{0D7279D7-6189-4695-B1F9-5D1E9F70AD86}" type="sibTrans" cxnId="{213A5C8F-7D0E-457F-B38E-1B77D7FF3F0A}">
      <dgm:prSet/>
      <dgm:spPr/>
      <dgm:t>
        <a:bodyPr/>
        <a:lstStyle/>
        <a:p>
          <a:endParaRPr lang="el-GR" sz="1800"/>
        </a:p>
      </dgm:t>
    </dgm:pt>
    <dgm:pt modelId="{2E018B9A-9658-4ABA-8463-27EC7549EE3B}">
      <dgm:prSet phldrT="[Text]" custT="1"/>
      <dgm:spPr/>
      <dgm:t>
        <a:bodyPr/>
        <a:lstStyle/>
        <a:p>
          <a:r>
            <a:rPr lang="en-US" sz="1800" dirty="0"/>
            <a:t>Not affected by road traffic congestion.</a:t>
          </a:r>
          <a:endParaRPr lang="el-GR" sz="1800" dirty="0"/>
        </a:p>
      </dgm:t>
    </dgm:pt>
    <dgm:pt modelId="{65567494-1B63-4FBF-87E2-9A486ADFB2D3}" type="parTrans" cxnId="{C5C71249-8194-41B0-A704-D160399F825D}">
      <dgm:prSet/>
      <dgm:spPr/>
      <dgm:t>
        <a:bodyPr/>
        <a:lstStyle/>
        <a:p>
          <a:endParaRPr lang="el-GR" sz="1800"/>
        </a:p>
      </dgm:t>
    </dgm:pt>
    <dgm:pt modelId="{8063697C-C570-4D74-BA1B-EC524EF23332}" type="sibTrans" cxnId="{C5C71249-8194-41B0-A704-D160399F825D}">
      <dgm:prSet/>
      <dgm:spPr/>
      <dgm:t>
        <a:bodyPr/>
        <a:lstStyle/>
        <a:p>
          <a:endParaRPr lang="el-GR" sz="1800"/>
        </a:p>
      </dgm:t>
    </dgm:pt>
    <dgm:pt modelId="{3618AE04-82AC-4B1E-A638-4F220FF75D65}">
      <dgm:prSet phldrT="[Text]" custT="1"/>
      <dgm:spPr/>
      <dgm:t>
        <a:bodyPr/>
        <a:lstStyle/>
        <a:p>
          <a:r>
            <a:rPr lang="en-US" sz="1800" dirty="0"/>
            <a:t>Accessibility and coverage</a:t>
          </a:r>
          <a:endParaRPr lang="el-GR" sz="1800" dirty="0"/>
        </a:p>
      </dgm:t>
    </dgm:pt>
    <dgm:pt modelId="{77786627-D5A7-4797-9389-490A9C7012F9}" type="parTrans" cxnId="{48AC3963-926A-4DD4-85EB-85C0AFCE2E8D}">
      <dgm:prSet/>
      <dgm:spPr/>
      <dgm:t>
        <a:bodyPr/>
        <a:lstStyle/>
        <a:p>
          <a:endParaRPr lang="el-GR" sz="1800"/>
        </a:p>
      </dgm:t>
    </dgm:pt>
    <dgm:pt modelId="{4CD0E455-AAD9-41D6-ABF8-E658F59AD789}" type="sibTrans" cxnId="{48AC3963-926A-4DD4-85EB-85C0AFCE2E8D}">
      <dgm:prSet/>
      <dgm:spPr/>
      <dgm:t>
        <a:bodyPr/>
        <a:lstStyle/>
        <a:p>
          <a:endParaRPr lang="el-GR" sz="1800"/>
        </a:p>
      </dgm:t>
    </dgm:pt>
    <dgm:pt modelId="{AAD18AAB-0429-4307-AB43-0E542FD368B9}">
      <dgm:prSet custT="1"/>
      <dgm:spPr/>
      <dgm:t>
        <a:bodyPr/>
        <a:lstStyle/>
        <a:p>
          <a:r>
            <a:rPr lang="en-US" sz="1800" dirty="0"/>
            <a:t>Not compromised by human error. </a:t>
          </a:r>
          <a:endParaRPr lang="el-GR" sz="1800" dirty="0"/>
        </a:p>
      </dgm:t>
    </dgm:pt>
    <dgm:pt modelId="{CA01D3C9-27B3-445A-B3D4-0446B4D6B087}" type="parTrans" cxnId="{D3EEA8B3-23DC-4162-8BBC-BFF2578C7092}">
      <dgm:prSet/>
      <dgm:spPr/>
      <dgm:t>
        <a:bodyPr/>
        <a:lstStyle/>
        <a:p>
          <a:endParaRPr lang="el-GR" sz="1800"/>
        </a:p>
      </dgm:t>
    </dgm:pt>
    <dgm:pt modelId="{9A370531-626C-44F1-A532-DE5CAB106D89}" type="sibTrans" cxnId="{D3EEA8B3-23DC-4162-8BBC-BFF2578C7092}">
      <dgm:prSet/>
      <dgm:spPr/>
      <dgm:t>
        <a:bodyPr/>
        <a:lstStyle/>
        <a:p>
          <a:endParaRPr lang="el-GR" sz="1800"/>
        </a:p>
      </dgm:t>
    </dgm:pt>
    <dgm:pt modelId="{701AF5CE-3DDB-4EB8-972A-5CA79509B23B}">
      <dgm:prSet custT="1"/>
      <dgm:spPr/>
      <dgm:t>
        <a:bodyPr/>
        <a:lstStyle/>
        <a:p>
          <a:endParaRPr lang="el-GR" sz="1800"/>
        </a:p>
      </dgm:t>
    </dgm:pt>
    <dgm:pt modelId="{72BA956D-E756-4EA1-AFF5-0D003C397AA4}" type="parTrans" cxnId="{48131F33-943E-4DEF-9D55-D85936AFA094}">
      <dgm:prSet/>
      <dgm:spPr/>
      <dgm:t>
        <a:bodyPr/>
        <a:lstStyle/>
        <a:p>
          <a:endParaRPr lang="el-GR" sz="1800"/>
        </a:p>
      </dgm:t>
    </dgm:pt>
    <dgm:pt modelId="{337B8B69-837E-4230-855D-29D69748B761}" type="sibTrans" cxnId="{48131F33-943E-4DEF-9D55-D85936AFA094}">
      <dgm:prSet/>
      <dgm:spPr/>
      <dgm:t>
        <a:bodyPr/>
        <a:lstStyle/>
        <a:p>
          <a:endParaRPr lang="el-GR" sz="1800"/>
        </a:p>
      </dgm:t>
    </dgm:pt>
    <dgm:pt modelId="{687EFB0D-28CF-4319-A129-7EFC3798E0F3}">
      <dgm:prSet custT="1"/>
      <dgm:spPr/>
      <dgm:t>
        <a:bodyPr/>
        <a:lstStyle/>
        <a:p>
          <a:r>
            <a:rPr lang="en-US" sz="1800" dirty="0"/>
            <a:t>Ability to reach remote and isolated locations.</a:t>
          </a:r>
          <a:endParaRPr lang="el-GR" sz="1800" dirty="0"/>
        </a:p>
      </dgm:t>
    </dgm:pt>
    <dgm:pt modelId="{0816BCB5-B75D-4EA7-8BAB-378808F6B8F3}" type="parTrans" cxnId="{95A4A289-D37B-4E16-A663-16B2CEB4C2EA}">
      <dgm:prSet/>
      <dgm:spPr/>
      <dgm:t>
        <a:bodyPr/>
        <a:lstStyle/>
        <a:p>
          <a:endParaRPr lang="el-GR" sz="1800"/>
        </a:p>
      </dgm:t>
    </dgm:pt>
    <dgm:pt modelId="{A4C28DD7-4E35-4DCB-B03A-C8C8F1B5555F}" type="sibTrans" cxnId="{95A4A289-D37B-4E16-A663-16B2CEB4C2EA}">
      <dgm:prSet/>
      <dgm:spPr/>
      <dgm:t>
        <a:bodyPr/>
        <a:lstStyle/>
        <a:p>
          <a:endParaRPr lang="el-GR" sz="1800"/>
        </a:p>
      </dgm:t>
    </dgm:pt>
    <dgm:pt modelId="{859A4F75-5711-408F-8C69-781E57D25052}">
      <dgm:prSet phldrT="[Text]" custT="1"/>
      <dgm:spPr/>
      <dgm:t>
        <a:bodyPr/>
        <a:lstStyle/>
        <a:p>
          <a:r>
            <a:rPr lang="en-US" sz="1800" dirty="0"/>
            <a:t>Emergency  &amp; disruption</a:t>
          </a:r>
          <a:endParaRPr lang="el-GR" sz="1800" dirty="0"/>
        </a:p>
      </dgm:t>
    </dgm:pt>
    <dgm:pt modelId="{B42B8E8D-AA09-479E-B5BE-CB2FAFF6524C}" type="parTrans" cxnId="{93A82958-A0F2-4CA1-928D-0E4B2C8C7A10}">
      <dgm:prSet/>
      <dgm:spPr/>
      <dgm:t>
        <a:bodyPr/>
        <a:lstStyle/>
        <a:p>
          <a:endParaRPr lang="el-GR" sz="1800"/>
        </a:p>
      </dgm:t>
    </dgm:pt>
    <dgm:pt modelId="{AF0F9620-3CE9-420B-94B2-91B147FA46E8}" type="sibTrans" cxnId="{93A82958-A0F2-4CA1-928D-0E4B2C8C7A10}">
      <dgm:prSet/>
      <dgm:spPr/>
      <dgm:t>
        <a:bodyPr/>
        <a:lstStyle/>
        <a:p>
          <a:endParaRPr lang="el-GR" sz="1800"/>
        </a:p>
      </dgm:t>
    </dgm:pt>
    <dgm:pt modelId="{6EA13313-E442-44A9-8D5C-62E827820BF6}">
      <dgm:prSet custT="1"/>
      <dgm:spPr/>
      <dgm:t>
        <a:bodyPr/>
        <a:lstStyle/>
        <a:p>
          <a:r>
            <a:rPr lang="en-US" sz="1800" dirty="0"/>
            <a:t>Ability to access areas not accessible by human or land transport.</a:t>
          </a:r>
          <a:endParaRPr lang="el-GR" sz="1800" dirty="0"/>
        </a:p>
      </dgm:t>
    </dgm:pt>
    <dgm:pt modelId="{74A9DEC1-C90B-47EB-89B3-99C4CE6410F1}" type="parTrans" cxnId="{21E0D270-7993-4C20-AA0B-A6B141C00460}">
      <dgm:prSet/>
      <dgm:spPr/>
      <dgm:t>
        <a:bodyPr/>
        <a:lstStyle/>
        <a:p>
          <a:endParaRPr lang="el-GR" sz="1800"/>
        </a:p>
      </dgm:t>
    </dgm:pt>
    <dgm:pt modelId="{D9788043-4F29-46C2-8B2E-F1DE302AE244}" type="sibTrans" cxnId="{21E0D270-7993-4C20-AA0B-A6B141C00460}">
      <dgm:prSet/>
      <dgm:spPr/>
      <dgm:t>
        <a:bodyPr/>
        <a:lstStyle/>
        <a:p>
          <a:endParaRPr lang="el-GR" sz="1800"/>
        </a:p>
      </dgm:t>
    </dgm:pt>
    <dgm:pt modelId="{7BB990C2-55E9-4B18-A722-1EFC7C8E2922}">
      <dgm:prSet custT="1"/>
      <dgm:spPr/>
      <dgm:t>
        <a:bodyPr/>
        <a:lstStyle/>
        <a:p>
          <a:r>
            <a:rPr lang="en-US" sz="1800"/>
            <a:t>Quick response to emergency needs.</a:t>
          </a:r>
          <a:endParaRPr lang="el-GR" sz="1800"/>
        </a:p>
      </dgm:t>
    </dgm:pt>
    <dgm:pt modelId="{173D29B0-48C9-4779-84CC-873C2A8DF2D7}" type="parTrans" cxnId="{27845883-0C37-46E9-BFC2-9C4617B4A397}">
      <dgm:prSet/>
      <dgm:spPr/>
      <dgm:t>
        <a:bodyPr/>
        <a:lstStyle/>
        <a:p>
          <a:endParaRPr lang="el-GR" sz="1800"/>
        </a:p>
      </dgm:t>
    </dgm:pt>
    <dgm:pt modelId="{B0288B52-8C57-49C0-8651-705960BCA908}" type="sibTrans" cxnId="{27845883-0C37-46E9-BFC2-9C4617B4A397}">
      <dgm:prSet/>
      <dgm:spPr/>
      <dgm:t>
        <a:bodyPr/>
        <a:lstStyle/>
        <a:p>
          <a:endParaRPr lang="el-GR" sz="1800"/>
        </a:p>
      </dgm:t>
    </dgm:pt>
    <dgm:pt modelId="{1BA71983-1576-417B-9A44-DD73348EECA0}">
      <dgm:prSet custT="1"/>
      <dgm:spPr/>
      <dgm:t>
        <a:bodyPr/>
        <a:lstStyle/>
        <a:p>
          <a:r>
            <a:rPr lang="en-US" sz="1800" dirty="0"/>
            <a:t>Useability in cases of public health crises and social distance restrictions.</a:t>
          </a:r>
          <a:endParaRPr lang="el-GR" sz="1800" dirty="0"/>
        </a:p>
      </dgm:t>
    </dgm:pt>
    <dgm:pt modelId="{1A9A7319-E74A-4EFB-87BD-F91A9330C2B0}" type="parTrans" cxnId="{7689956B-BF31-4D70-A90D-8F4A787EAFF0}">
      <dgm:prSet/>
      <dgm:spPr/>
      <dgm:t>
        <a:bodyPr/>
        <a:lstStyle/>
        <a:p>
          <a:endParaRPr lang="el-GR" sz="1800"/>
        </a:p>
      </dgm:t>
    </dgm:pt>
    <dgm:pt modelId="{0EB849E9-0933-4AA9-8A1C-3B4BE0E02D4D}" type="sibTrans" cxnId="{7689956B-BF31-4D70-A90D-8F4A787EAFF0}">
      <dgm:prSet/>
      <dgm:spPr/>
      <dgm:t>
        <a:bodyPr/>
        <a:lstStyle/>
        <a:p>
          <a:endParaRPr lang="el-GR" sz="1800"/>
        </a:p>
      </dgm:t>
    </dgm:pt>
    <dgm:pt modelId="{7AA9DEFA-6FDF-4F62-87BB-964175543118}">
      <dgm:prSet custT="1"/>
      <dgm:spPr/>
      <dgm:t>
        <a:bodyPr/>
        <a:lstStyle/>
        <a:p>
          <a:endParaRPr lang="el-GR" sz="1800"/>
        </a:p>
      </dgm:t>
    </dgm:pt>
    <dgm:pt modelId="{2AA0B89E-F0CE-47C0-9AF1-DD219D61189C}" type="parTrans" cxnId="{0FEFC902-D2CA-42F6-B014-F6CB7B95DF3D}">
      <dgm:prSet/>
      <dgm:spPr/>
      <dgm:t>
        <a:bodyPr/>
        <a:lstStyle/>
        <a:p>
          <a:endParaRPr lang="el-GR" sz="1800"/>
        </a:p>
      </dgm:t>
    </dgm:pt>
    <dgm:pt modelId="{0FF4B330-B3CF-46C7-AEED-7659F39F90EA}" type="sibTrans" cxnId="{0FEFC902-D2CA-42F6-B014-F6CB7B95DF3D}">
      <dgm:prSet/>
      <dgm:spPr/>
      <dgm:t>
        <a:bodyPr/>
        <a:lstStyle/>
        <a:p>
          <a:endParaRPr lang="el-GR" sz="1800"/>
        </a:p>
      </dgm:t>
    </dgm:pt>
    <dgm:pt modelId="{9129F1A8-25B2-4D43-86BE-39C8A47CB64A}" type="pres">
      <dgm:prSet presAssocID="{865CE1B6-5F6A-45CE-B6A8-137B2D52AC2C}" presName="Name0" presStyleCnt="0">
        <dgm:presLayoutVars>
          <dgm:dir/>
          <dgm:animLvl val="lvl"/>
          <dgm:resizeHandles/>
        </dgm:presLayoutVars>
      </dgm:prSet>
      <dgm:spPr/>
    </dgm:pt>
    <dgm:pt modelId="{3E688D3F-9EB1-4A96-AA0A-0AE414EB8889}" type="pres">
      <dgm:prSet presAssocID="{61EF2C08-F486-41D6-9FA6-47E2C5A94AE8}" presName="linNode" presStyleCnt="0"/>
      <dgm:spPr/>
    </dgm:pt>
    <dgm:pt modelId="{2B47BCF6-8185-4C35-AE9F-E1CA60E7A5EF}" type="pres">
      <dgm:prSet presAssocID="{61EF2C08-F486-41D6-9FA6-47E2C5A94AE8}" presName="parentShp" presStyleLbl="node1" presStyleIdx="0" presStyleCnt="3" custScaleY="54542">
        <dgm:presLayoutVars>
          <dgm:bulletEnabled val="1"/>
        </dgm:presLayoutVars>
      </dgm:prSet>
      <dgm:spPr/>
    </dgm:pt>
    <dgm:pt modelId="{68C04F29-5B77-4D42-8FC2-AA38E42D7B5A}" type="pres">
      <dgm:prSet presAssocID="{61EF2C08-F486-41D6-9FA6-47E2C5A94AE8}" presName="childShp" presStyleLbl="bgAccFollowNode1" presStyleIdx="0" presStyleCnt="3" custScaleY="35761">
        <dgm:presLayoutVars>
          <dgm:bulletEnabled val="1"/>
        </dgm:presLayoutVars>
      </dgm:prSet>
      <dgm:spPr/>
    </dgm:pt>
    <dgm:pt modelId="{8D208954-4318-4AFA-942E-64764E74FDD4}" type="pres">
      <dgm:prSet presAssocID="{0D7279D7-6189-4695-B1F9-5D1E9F70AD86}" presName="spacing" presStyleCnt="0"/>
      <dgm:spPr/>
    </dgm:pt>
    <dgm:pt modelId="{2AD09F3A-631E-4ADE-B25C-9F4F84277ED5}" type="pres">
      <dgm:prSet presAssocID="{3618AE04-82AC-4B1E-A638-4F220FF75D65}" presName="linNode" presStyleCnt="0"/>
      <dgm:spPr/>
    </dgm:pt>
    <dgm:pt modelId="{3194BB03-017A-4C29-B878-B332EE6B04E8}" type="pres">
      <dgm:prSet presAssocID="{3618AE04-82AC-4B1E-A638-4F220FF75D65}" presName="parentShp" presStyleLbl="node1" presStyleIdx="1" presStyleCnt="3" custScaleY="43987">
        <dgm:presLayoutVars>
          <dgm:bulletEnabled val="1"/>
        </dgm:presLayoutVars>
      </dgm:prSet>
      <dgm:spPr/>
    </dgm:pt>
    <dgm:pt modelId="{312FDEBD-FF45-4018-B0D9-26C6B8D0CDA7}" type="pres">
      <dgm:prSet presAssocID="{3618AE04-82AC-4B1E-A638-4F220FF75D65}" presName="childShp" presStyleLbl="bgAccFollowNode1" presStyleIdx="1" presStyleCnt="3" custScaleY="31941">
        <dgm:presLayoutVars>
          <dgm:bulletEnabled val="1"/>
        </dgm:presLayoutVars>
      </dgm:prSet>
      <dgm:spPr/>
    </dgm:pt>
    <dgm:pt modelId="{D0017A23-5C4C-4311-8E94-9A8CA48B7163}" type="pres">
      <dgm:prSet presAssocID="{4CD0E455-AAD9-41D6-ABF8-E658F59AD789}" presName="spacing" presStyleCnt="0"/>
      <dgm:spPr/>
    </dgm:pt>
    <dgm:pt modelId="{9710FFC8-B59A-4E57-A563-943675A03004}" type="pres">
      <dgm:prSet presAssocID="{859A4F75-5711-408F-8C69-781E57D25052}" presName="linNode" presStyleCnt="0"/>
      <dgm:spPr/>
    </dgm:pt>
    <dgm:pt modelId="{74B25874-5B94-4B9E-9857-8415B1983DD9}" type="pres">
      <dgm:prSet presAssocID="{859A4F75-5711-408F-8C69-781E57D25052}" presName="parentShp" presStyleLbl="node1" presStyleIdx="2" presStyleCnt="3" custScaleY="66922">
        <dgm:presLayoutVars>
          <dgm:bulletEnabled val="1"/>
        </dgm:presLayoutVars>
      </dgm:prSet>
      <dgm:spPr/>
    </dgm:pt>
    <dgm:pt modelId="{CA54B8F9-CBF7-4485-90AE-EDE075A72CA1}" type="pres">
      <dgm:prSet presAssocID="{859A4F75-5711-408F-8C69-781E57D25052}" presName="childShp" presStyleLbl="bgAccFollowNode1" presStyleIdx="2" presStyleCnt="3" custScaleY="76497">
        <dgm:presLayoutVars>
          <dgm:bulletEnabled val="1"/>
        </dgm:presLayoutVars>
      </dgm:prSet>
      <dgm:spPr/>
    </dgm:pt>
  </dgm:ptLst>
  <dgm:cxnLst>
    <dgm:cxn modelId="{549A6101-D48B-4AF6-8930-F02222ADC3B7}" type="presOf" srcId="{AAD18AAB-0429-4307-AB43-0E542FD368B9}" destId="{68C04F29-5B77-4D42-8FC2-AA38E42D7B5A}" srcOrd="0" destOrd="1" presId="urn:microsoft.com/office/officeart/2005/8/layout/vList6"/>
    <dgm:cxn modelId="{0FEFC902-D2CA-42F6-B014-F6CB7B95DF3D}" srcId="{859A4F75-5711-408F-8C69-781E57D25052}" destId="{7AA9DEFA-6FDF-4F62-87BB-964175543118}" srcOrd="3" destOrd="0" parTransId="{2AA0B89E-F0CE-47C0-9AF1-DD219D61189C}" sibTransId="{0FF4B330-B3CF-46C7-AEED-7659F39F90EA}"/>
    <dgm:cxn modelId="{62E60707-591D-4324-8266-A12C4B6DC56D}" type="presOf" srcId="{7AA9DEFA-6FDF-4F62-87BB-964175543118}" destId="{CA54B8F9-CBF7-4485-90AE-EDE075A72CA1}" srcOrd="0" destOrd="3" presId="urn:microsoft.com/office/officeart/2005/8/layout/vList6"/>
    <dgm:cxn modelId="{3E0C0F12-642F-4C28-B04D-2621704026D9}" type="presOf" srcId="{865CE1B6-5F6A-45CE-B6A8-137B2D52AC2C}" destId="{9129F1A8-25B2-4D43-86BE-39C8A47CB64A}" srcOrd="0" destOrd="0" presId="urn:microsoft.com/office/officeart/2005/8/layout/vList6"/>
    <dgm:cxn modelId="{8861FC26-6475-439C-8C81-3DBF6346FAD5}" type="presOf" srcId="{701AF5CE-3DDB-4EB8-972A-5CA79509B23B}" destId="{312FDEBD-FF45-4018-B0D9-26C6B8D0CDA7}" srcOrd="0" destOrd="1" presId="urn:microsoft.com/office/officeart/2005/8/layout/vList6"/>
    <dgm:cxn modelId="{48131F33-943E-4DEF-9D55-D85936AFA094}" srcId="{3618AE04-82AC-4B1E-A638-4F220FF75D65}" destId="{701AF5CE-3DDB-4EB8-972A-5CA79509B23B}" srcOrd="1" destOrd="0" parTransId="{72BA956D-E756-4EA1-AFF5-0D003C397AA4}" sibTransId="{337B8B69-837E-4230-855D-29D69748B761}"/>
    <dgm:cxn modelId="{48AC3963-926A-4DD4-85EB-85C0AFCE2E8D}" srcId="{865CE1B6-5F6A-45CE-B6A8-137B2D52AC2C}" destId="{3618AE04-82AC-4B1E-A638-4F220FF75D65}" srcOrd="1" destOrd="0" parTransId="{77786627-D5A7-4797-9389-490A9C7012F9}" sibTransId="{4CD0E455-AAD9-41D6-ABF8-E658F59AD789}"/>
    <dgm:cxn modelId="{32CD5568-AE37-40D3-88FF-9BFDB8D38D8B}" type="presOf" srcId="{1BA71983-1576-417B-9A44-DD73348EECA0}" destId="{CA54B8F9-CBF7-4485-90AE-EDE075A72CA1}" srcOrd="0" destOrd="2" presId="urn:microsoft.com/office/officeart/2005/8/layout/vList6"/>
    <dgm:cxn modelId="{C5C71249-8194-41B0-A704-D160399F825D}" srcId="{61EF2C08-F486-41D6-9FA6-47E2C5A94AE8}" destId="{2E018B9A-9658-4ABA-8463-27EC7549EE3B}" srcOrd="0" destOrd="0" parTransId="{65567494-1B63-4FBF-87E2-9A486ADFB2D3}" sibTransId="{8063697C-C570-4D74-BA1B-EC524EF23332}"/>
    <dgm:cxn modelId="{7689956B-BF31-4D70-A90D-8F4A787EAFF0}" srcId="{859A4F75-5711-408F-8C69-781E57D25052}" destId="{1BA71983-1576-417B-9A44-DD73348EECA0}" srcOrd="2" destOrd="0" parTransId="{1A9A7319-E74A-4EFB-87BD-F91A9330C2B0}" sibTransId="{0EB849E9-0933-4AA9-8A1C-3B4BE0E02D4D}"/>
    <dgm:cxn modelId="{21E0D270-7993-4C20-AA0B-A6B141C00460}" srcId="{859A4F75-5711-408F-8C69-781E57D25052}" destId="{6EA13313-E442-44A9-8D5C-62E827820BF6}" srcOrd="0" destOrd="0" parTransId="{74A9DEC1-C90B-47EB-89B3-99C4CE6410F1}" sibTransId="{D9788043-4F29-46C2-8B2E-F1DE302AE244}"/>
    <dgm:cxn modelId="{93A82958-A0F2-4CA1-928D-0E4B2C8C7A10}" srcId="{865CE1B6-5F6A-45CE-B6A8-137B2D52AC2C}" destId="{859A4F75-5711-408F-8C69-781E57D25052}" srcOrd="2" destOrd="0" parTransId="{B42B8E8D-AA09-479E-B5BE-CB2FAFF6524C}" sibTransId="{AF0F9620-3CE9-420B-94B2-91B147FA46E8}"/>
    <dgm:cxn modelId="{27845883-0C37-46E9-BFC2-9C4617B4A397}" srcId="{859A4F75-5711-408F-8C69-781E57D25052}" destId="{7BB990C2-55E9-4B18-A722-1EFC7C8E2922}" srcOrd="1" destOrd="0" parTransId="{173D29B0-48C9-4779-84CC-873C2A8DF2D7}" sibTransId="{B0288B52-8C57-49C0-8651-705960BCA908}"/>
    <dgm:cxn modelId="{95A4A289-D37B-4E16-A663-16B2CEB4C2EA}" srcId="{3618AE04-82AC-4B1E-A638-4F220FF75D65}" destId="{687EFB0D-28CF-4319-A129-7EFC3798E0F3}" srcOrd="0" destOrd="0" parTransId="{0816BCB5-B75D-4EA7-8BAB-378808F6B8F3}" sibTransId="{A4C28DD7-4E35-4DCB-B03A-C8C8F1B5555F}"/>
    <dgm:cxn modelId="{213A5C8F-7D0E-457F-B38E-1B77D7FF3F0A}" srcId="{865CE1B6-5F6A-45CE-B6A8-137B2D52AC2C}" destId="{61EF2C08-F486-41D6-9FA6-47E2C5A94AE8}" srcOrd="0" destOrd="0" parTransId="{1B463640-75D6-4DB3-936F-E460771E685E}" sibTransId="{0D7279D7-6189-4695-B1F9-5D1E9F70AD86}"/>
    <dgm:cxn modelId="{BA337B94-7F8B-45D6-B08E-3561F5D45360}" type="presOf" srcId="{2E018B9A-9658-4ABA-8463-27EC7549EE3B}" destId="{68C04F29-5B77-4D42-8FC2-AA38E42D7B5A}" srcOrd="0" destOrd="0" presId="urn:microsoft.com/office/officeart/2005/8/layout/vList6"/>
    <dgm:cxn modelId="{D3EEA8B3-23DC-4162-8BBC-BFF2578C7092}" srcId="{61EF2C08-F486-41D6-9FA6-47E2C5A94AE8}" destId="{AAD18AAB-0429-4307-AB43-0E542FD368B9}" srcOrd="1" destOrd="0" parTransId="{CA01D3C9-27B3-445A-B3D4-0446B4D6B087}" sibTransId="{9A370531-626C-44F1-A532-DE5CAB106D89}"/>
    <dgm:cxn modelId="{B6B7C8BC-C351-41D7-A953-770608598462}" type="presOf" srcId="{61EF2C08-F486-41D6-9FA6-47E2C5A94AE8}" destId="{2B47BCF6-8185-4C35-AE9F-E1CA60E7A5EF}" srcOrd="0" destOrd="0" presId="urn:microsoft.com/office/officeart/2005/8/layout/vList6"/>
    <dgm:cxn modelId="{69CBBFE9-D0B8-4C49-866B-4D4E766B4F98}" type="presOf" srcId="{6EA13313-E442-44A9-8D5C-62E827820BF6}" destId="{CA54B8F9-CBF7-4485-90AE-EDE075A72CA1}" srcOrd="0" destOrd="0" presId="urn:microsoft.com/office/officeart/2005/8/layout/vList6"/>
    <dgm:cxn modelId="{EE761BF2-0838-4FBE-9289-A1DD22E1518B}" type="presOf" srcId="{859A4F75-5711-408F-8C69-781E57D25052}" destId="{74B25874-5B94-4B9E-9857-8415B1983DD9}" srcOrd="0" destOrd="0" presId="urn:microsoft.com/office/officeart/2005/8/layout/vList6"/>
    <dgm:cxn modelId="{6767F9F5-2D9D-4A24-9C8B-FE0BF8017732}" type="presOf" srcId="{687EFB0D-28CF-4319-A129-7EFC3798E0F3}" destId="{312FDEBD-FF45-4018-B0D9-26C6B8D0CDA7}" srcOrd="0" destOrd="0" presId="urn:microsoft.com/office/officeart/2005/8/layout/vList6"/>
    <dgm:cxn modelId="{D05FE0FA-6052-4FB5-B2B6-D8540C250506}" type="presOf" srcId="{7BB990C2-55E9-4B18-A722-1EFC7C8E2922}" destId="{CA54B8F9-CBF7-4485-90AE-EDE075A72CA1}" srcOrd="0" destOrd="1" presId="urn:microsoft.com/office/officeart/2005/8/layout/vList6"/>
    <dgm:cxn modelId="{8BEF08FF-DBA8-487B-A393-D0E56A8CF07D}" type="presOf" srcId="{3618AE04-82AC-4B1E-A638-4F220FF75D65}" destId="{3194BB03-017A-4C29-B878-B332EE6B04E8}" srcOrd="0" destOrd="0" presId="urn:microsoft.com/office/officeart/2005/8/layout/vList6"/>
    <dgm:cxn modelId="{15F665E2-40C0-4C7D-A0B9-2B6CFDD2092A}" type="presParOf" srcId="{9129F1A8-25B2-4D43-86BE-39C8A47CB64A}" destId="{3E688D3F-9EB1-4A96-AA0A-0AE414EB8889}" srcOrd="0" destOrd="0" presId="urn:microsoft.com/office/officeart/2005/8/layout/vList6"/>
    <dgm:cxn modelId="{F383FCB4-8726-4FF0-B2A8-95B4E006AF4F}" type="presParOf" srcId="{3E688D3F-9EB1-4A96-AA0A-0AE414EB8889}" destId="{2B47BCF6-8185-4C35-AE9F-E1CA60E7A5EF}" srcOrd="0" destOrd="0" presId="urn:microsoft.com/office/officeart/2005/8/layout/vList6"/>
    <dgm:cxn modelId="{39323372-D476-4552-A944-99E80DA2AE4C}" type="presParOf" srcId="{3E688D3F-9EB1-4A96-AA0A-0AE414EB8889}" destId="{68C04F29-5B77-4D42-8FC2-AA38E42D7B5A}" srcOrd="1" destOrd="0" presId="urn:microsoft.com/office/officeart/2005/8/layout/vList6"/>
    <dgm:cxn modelId="{5C1604EF-A15E-45F2-9C58-C0B7225B2DDE}" type="presParOf" srcId="{9129F1A8-25B2-4D43-86BE-39C8A47CB64A}" destId="{8D208954-4318-4AFA-942E-64764E74FDD4}" srcOrd="1" destOrd="0" presId="urn:microsoft.com/office/officeart/2005/8/layout/vList6"/>
    <dgm:cxn modelId="{8CC24284-B84B-4626-BE35-B5285CCCC963}" type="presParOf" srcId="{9129F1A8-25B2-4D43-86BE-39C8A47CB64A}" destId="{2AD09F3A-631E-4ADE-B25C-9F4F84277ED5}" srcOrd="2" destOrd="0" presId="urn:microsoft.com/office/officeart/2005/8/layout/vList6"/>
    <dgm:cxn modelId="{595A0A8A-A8CB-4394-AF94-D79834C9D8F1}" type="presParOf" srcId="{2AD09F3A-631E-4ADE-B25C-9F4F84277ED5}" destId="{3194BB03-017A-4C29-B878-B332EE6B04E8}" srcOrd="0" destOrd="0" presId="urn:microsoft.com/office/officeart/2005/8/layout/vList6"/>
    <dgm:cxn modelId="{814BD62B-33C2-4E90-A2D2-24F24C447311}" type="presParOf" srcId="{2AD09F3A-631E-4ADE-B25C-9F4F84277ED5}" destId="{312FDEBD-FF45-4018-B0D9-26C6B8D0CDA7}" srcOrd="1" destOrd="0" presId="urn:microsoft.com/office/officeart/2005/8/layout/vList6"/>
    <dgm:cxn modelId="{23B05016-87C0-4818-9571-1227CD5EE8F3}" type="presParOf" srcId="{9129F1A8-25B2-4D43-86BE-39C8A47CB64A}" destId="{D0017A23-5C4C-4311-8E94-9A8CA48B7163}" srcOrd="3" destOrd="0" presId="urn:microsoft.com/office/officeart/2005/8/layout/vList6"/>
    <dgm:cxn modelId="{494DA230-E0C1-4BEE-8310-7EB9A349F864}" type="presParOf" srcId="{9129F1A8-25B2-4D43-86BE-39C8A47CB64A}" destId="{9710FFC8-B59A-4E57-A563-943675A03004}" srcOrd="4" destOrd="0" presId="urn:microsoft.com/office/officeart/2005/8/layout/vList6"/>
    <dgm:cxn modelId="{B379C9B7-C62B-4141-8C80-A84894C45826}" type="presParOf" srcId="{9710FFC8-B59A-4E57-A563-943675A03004}" destId="{74B25874-5B94-4B9E-9857-8415B1983DD9}" srcOrd="0" destOrd="0" presId="urn:microsoft.com/office/officeart/2005/8/layout/vList6"/>
    <dgm:cxn modelId="{421CE2EB-7A16-4CBA-AEE5-3F1E5F96ED90}" type="presParOf" srcId="{9710FFC8-B59A-4E57-A563-943675A03004}" destId="{CA54B8F9-CBF7-4485-90AE-EDE075A72CA1}"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4A7B4BD-0B3A-41FE-B439-5F53146E1A5B}" type="doc">
      <dgm:prSet loTypeId="urn:microsoft.com/office/officeart/2005/8/layout/vList3" loCatId="list" qsTypeId="urn:microsoft.com/office/officeart/2005/8/quickstyle/simple1" qsCatId="simple" csTypeId="urn:microsoft.com/office/officeart/2005/8/colors/colorful4" csCatId="colorful" phldr="1"/>
      <dgm:spPr/>
    </dgm:pt>
    <dgm:pt modelId="{F7FB834E-64EB-482E-B3E1-D57B8BA22B2A}">
      <dgm:prSet phldrT="[Text]"/>
      <dgm:spPr/>
      <dgm:t>
        <a:bodyPr/>
        <a:lstStyle/>
        <a:p>
          <a:r>
            <a:rPr lang="en-US" dirty="0"/>
            <a:t>Efficient use of space</a:t>
          </a:r>
          <a:endParaRPr lang="el-GR" dirty="0"/>
        </a:p>
      </dgm:t>
    </dgm:pt>
    <dgm:pt modelId="{9C355587-6A14-4E69-BDF4-26608FF19F0B}" type="parTrans" cxnId="{96213C4D-00B0-4341-A671-6B1FCAD9E6C5}">
      <dgm:prSet/>
      <dgm:spPr/>
      <dgm:t>
        <a:bodyPr/>
        <a:lstStyle/>
        <a:p>
          <a:endParaRPr lang="el-GR"/>
        </a:p>
      </dgm:t>
    </dgm:pt>
    <dgm:pt modelId="{3882E023-9118-4560-A668-A2C86A70FDB6}" type="sibTrans" cxnId="{96213C4D-00B0-4341-A671-6B1FCAD9E6C5}">
      <dgm:prSet/>
      <dgm:spPr/>
      <dgm:t>
        <a:bodyPr/>
        <a:lstStyle/>
        <a:p>
          <a:endParaRPr lang="el-GR"/>
        </a:p>
      </dgm:t>
    </dgm:pt>
    <dgm:pt modelId="{1D50066B-B87F-43D2-9AFB-F379E72BE41C}">
      <dgm:prSet phldrT="[Text]"/>
      <dgm:spPr/>
      <dgm:t>
        <a:bodyPr/>
        <a:lstStyle/>
        <a:p>
          <a:r>
            <a:rPr lang="en-US" dirty="0"/>
            <a:t>Energy efficiency</a:t>
          </a:r>
          <a:endParaRPr lang="el-GR" dirty="0"/>
        </a:p>
      </dgm:t>
    </dgm:pt>
    <dgm:pt modelId="{3C4ECDD7-3ED9-4540-A05B-B6AE3C31BCD5}" type="parTrans" cxnId="{BDB73D9E-343E-4772-A4FC-60E22CE6A3CB}">
      <dgm:prSet/>
      <dgm:spPr/>
      <dgm:t>
        <a:bodyPr/>
        <a:lstStyle/>
        <a:p>
          <a:endParaRPr lang="el-GR"/>
        </a:p>
      </dgm:t>
    </dgm:pt>
    <dgm:pt modelId="{9C937FD8-C9CB-476E-964D-7D44DE769219}" type="sibTrans" cxnId="{BDB73D9E-343E-4772-A4FC-60E22CE6A3CB}">
      <dgm:prSet/>
      <dgm:spPr/>
      <dgm:t>
        <a:bodyPr/>
        <a:lstStyle/>
        <a:p>
          <a:endParaRPr lang="el-GR"/>
        </a:p>
      </dgm:t>
    </dgm:pt>
    <dgm:pt modelId="{BB697B9E-9869-4644-A963-449570847950}">
      <dgm:prSet phldrT="[Text]"/>
      <dgm:spPr/>
      <dgm:t>
        <a:bodyPr/>
        <a:lstStyle/>
        <a:p>
          <a:r>
            <a:rPr lang="en-US" dirty="0"/>
            <a:t>Improved delivery times</a:t>
          </a:r>
          <a:endParaRPr lang="el-GR" dirty="0"/>
        </a:p>
      </dgm:t>
    </dgm:pt>
    <dgm:pt modelId="{FC62A919-FF63-49A1-9EBE-67D6ED0BDD3B}" type="parTrans" cxnId="{8A863829-5C96-438D-985F-9F4B73435FD8}">
      <dgm:prSet/>
      <dgm:spPr/>
      <dgm:t>
        <a:bodyPr/>
        <a:lstStyle/>
        <a:p>
          <a:endParaRPr lang="el-GR"/>
        </a:p>
      </dgm:t>
    </dgm:pt>
    <dgm:pt modelId="{50032F04-933D-4CF6-B1AF-1EBDEED2CC16}" type="sibTrans" cxnId="{8A863829-5C96-438D-985F-9F4B73435FD8}">
      <dgm:prSet/>
      <dgm:spPr/>
      <dgm:t>
        <a:bodyPr/>
        <a:lstStyle/>
        <a:p>
          <a:endParaRPr lang="el-GR"/>
        </a:p>
      </dgm:t>
    </dgm:pt>
    <dgm:pt modelId="{C5F4923F-73C7-4288-80A4-8B3ECD5B0B4E}">
      <dgm:prSet/>
      <dgm:spPr/>
      <dgm:t>
        <a:bodyPr/>
        <a:lstStyle/>
        <a:p>
          <a:r>
            <a:rPr lang="en-US" dirty="0"/>
            <a:t>Reduced operational costs (10-40% [6])</a:t>
          </a:r>
          <a:endParaRPr lang="el-GR" dirty="0"/>
        </a:p>
      </dgm:t>
    </dgm:pt>
    <dgm:pt modelId="{C7863C62-3123-4010-B21D-265851F93386}" type="parTrans" cxnId="{991749A4-C6A4-41E7-9D30-BFF7DADC427A}">
      <dgm:prSet/>
      <dgm:spPr/>
      <dgm:t>
        <a:bodyPr/>
        <a:lstStyle/>
        <a:p>
          <a:endParaRPr lang="el-GR"/>
        </a:p>
      </dgm:t>
    </dgm:pt>
    <dgm:pt modelId="{DD9A89D0-45BA-4880-87AC-E325F3C5E1CE}" type="sibTrans" cxnId="{991749A4-C6A4-41E7-9D30-BFF7DADC427A}">
      <dgm:prSet/>
      <dgm:spPr/>
      <dgm:t>
        <a:bodyPr/>
        <a:lstStyle/>
        <a:p>
          <a:endParaRPr lang="el-GR"/>
        </a:p>
      </dgm:t>
    </dgm:pt>
    <dgm:pt modelId="{3EE2165C-C70D-4976-9655-23A8F756339B}">
      <dgm:prSet/>
      <dgm:spPr/>
      <dgm:t>
        <a:bodyPr/>
        <a:lstStyle/>
        <a:p>
          <a:r>
            <a:rPr lang="en-US" dirty="0"/>
            <a:t>Lower emissions due to smooth driving (and noise due to electrification)</a:t>
          </a:r>
          <a:endParaRPr lang="el-GR" dirty="0"/>
        </a:p>
      </dgm:t>
    </dgm:pt>
    <dgm:pt modelId="{7BBE83DC-4968-4E9D-9B68-E2909E62367C}" type="parTrans" cxnId="{23590290-BE1F-48DC-865A-86D29A6CC52A}">
      <dgm:prSet/>
      <dgm:spPr/>
      <dgm:t>
        <a:bodyPr/>
        <a:lstStyle/>
        <a:p>
          <a:endParaRPr lang="el-GR"/>
        </a:p>
      </dgm:t>
    </dgm:pt>
    <dgm:pt modelId="{5DDAE1BB-C667-4310-94E1-B0177DD57ACF}" type="sibTrans" cxnId="{23590290-BE1F-48DC-865A-86D29A6CC52A}">
      <dgm:prSet/>
      <dgm:spPr/>
      <dgm:t>
        <a:bodyPr/>
        <a:lstStyle/>
        <a:p>
          <a:endParaRPr lang="el-GR"/>
        </a:p>
      </dgm:t>
    </dgm:pt>
    <dgm:pt modelId="{40380856-B3A1-4E68-8AF3-CFA09B47B928}">
      <dgm:prSet/>
      <dgm:spPr/>
      <dgm:t>
        <a:bodyPr/>
        <a:lstStyle/>
        <a:p>
          <a:r>
            <a:rPr lang="en-US" b="1" dirty="0"/>
            <a:t>ADVANTAGES FOR THE CITY AND SOCIETY</a:t>
          </a:r>
          <a:endParaRPr lang="el-GR" b="1" dirty="0"/>
        </a:p>
      </dgm:t>
    </dgm:pt>
    <dgm:pt modelId="{9B718B26-88FE-4A22-A918-C6A0CA38A870}" type="parTrans" cxnId="{5DBE1E4A-1952-46BF-8F13-5BE5F5AEE1F8}">
      <dgm:prSet/>
      <dgm:spPr/>
      <dgm:t>
        <a:bodyPr/>
        <a:lstStyle/>
        <a:p>
          <a:endParaRPr lang="el-GR"/>
        </a:p>
      </dgm:t>
    </dgm:pt>
    <dgm:pt modelId="{5C1B68CC-55B3-42E7-BD3C-B29D11193687}" type="sibTrans" cxnId="{5DBE1E4A-1952-46BF-8F13-5BE5F5AEE1F8}">
      <dgm:prSet/>
      <dgm:spPr/>
      <dgm:t>
        <a:bodyPr/>
        <a:lstStyle/>
        <a:p>
          <a:endParaRPr lang="el-GR"/>
        </a:p>
      </dgm:t>
    </dgm:pt>
    <dgm:pt modelId="{E7D2EF8C-32E5-486D-A37A-DB6B2880D441}">
      <dgm:prSet/>
      <dgm:spPr/>
      <dgm:t>
        <a:bodyPr/>
        <a:lstStyle/>
        <a:p>
          <a:r>
            <a:rPr lang="en-US" dirty="0"/>
            <a:t>Road safety due to human error removal</a:t>
          </a:r>
          <a:endParaRPr lang="el-GR" dirty="0"/>
        </a:p>
      </dgm:t>
    </dgm:pt>
    <dgm:pt modelId="{1BB8600F-2EFA-4375-BB0C-A494F3CCA57F}" type="parTrans" cxnId="{979651BE-1C42-49FE-8444-8BDCFF01D90E}">
      <dgm:prSet/>
      <dgm:spPr/>
      <dgm:t>
        <a:bodyPr/>
        <a:lstStyle/>
        <a:p>
          <a:endParaRPr lang="el-GR"/>
        </a:p>
      </dgm:t>
    </dgm:pt>
    <dgm:pt modelId="{6EE72A90-DFCE-47BC-9849-F3DBCDBE9006}" type="sibTrans" cxnId="{979651BE-1C42-49FE-8444-8BDCFF01D90E}">
      <dgm:prSet/>
      <dgm:spPr/>
      <dgm:t>
        <a:bodyPr/>
        <a:lstStyle/>
        <a:p>
          <a:endParaRPr lang="el-GR"/>
        </a:p>
      </dgm:t>
    </dgm:pt>
    <dgm:pt modelId="{1D81800D-94EE-4FF7-8631-323463D5C625}">
      <dgm:prSet/>
      <dgm:spPr/>
      <dgm:t>
        <a:bodyPr/>
        <a:lstStyle/>
        <a:p>
          <a:r>
            <a:rPr lang="en-US" b="1" dirty="0"/>
            <a:t>ADVANTAGES FOR OPERATORS</a:t>
          </a:r>
          <a:endParaRPr lang="el-GR" b="1" dirty="0"/>
        </a:p>
      </dgm:t>
    </dgm:pt>
    <dgm:pt modelId="{A2DFED38-3AF2-41A4-8D72-4AFD81E45826}" type="parTrans" cxnId="{5DA55D06-8B27-4036-A91F-34C8317F5B50}">
      <dgm:prSet/>
      <dgm:spPr/>
      <dgm:t>
        <a:bodyPr/>
        <a:lstStyle/>
        <a:p>
          <a:endParaRPr lang="el-GR"/>
        </a:p>
      </dgm:t>
    </dgm:pt>
    <dgm:pt modelId="{456BF599-E8A0-4C8F-B57A-CFEAD44C278F}" type="sibTrans" cxnId="{5DA55D06-8B27-4036-A91F-34C8317F5B50}">
      <dgm:prSet/>
      <dgm:spPr/>
      <dgm:t>
        <a:bodyPr/>
        <a:lstStyle/>
        <a:p>
          <a:endParaRPr lang="el-GR"/>
        </a:p>
      </dgm:t>
    </dgm:pt>
    <dgm:pt modelId="{5B57F222-554E-464A-A6B3-99ED23CDCF31}" type="pres">
      <dgm:prSet presAssocID="{14A7B4BD-0B3A-41FE-B439-5F53146E1A5B}" presName="linearFlow" presStyleCnt="0">
        <dgm:presLayoutVars>
          <dgm:dir/>
          <dgm:resizeHandles val="exact"/>
        </dgm:presLayoutVars>
      </dgm:prSet>
      <dgm:spPr/>
    </dgm:pt>
    <dgm:pt modelId="{21AA1B1F-9342-48F3-8D3D-ED32A5509F59}" type="pres">
      <dgm:prSet presAssocID="{40380856-B3A1-4E68-8AF3-CFA09B47B928}" presName="composite" presStyleCnt="0"/>
      <dgm:spPr/>
    </dgm:pt>
    <dgm:pt modelId="{BBAC67CA-BC2B-45FE-8435-2C75D6F208DF}" type="pres">
      <dgm:prSet presAssocID="{40380856-B3A1-4E68-8AF3-CFA09B47B928}" presName="imgShp" presStyleLbl="fgImgPlace1" presStyleIdx="0" presStyleCnt="8"/>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World with solid fill"/>
        </a:ext>
      </dgm:extLst>
    </dgm:pt>
    <dgm:pt modelId="{19F6EE2F-03D5-41DB-A683-91926AA99661}" type="pres">
      <dgm:prSet presAssocID="{40380856-B3A1-4E68-8AF3-CFA09B47B928}" presName="txShp" presStyleLbl="node1" presStyleIdx="0" presStyleCnt="8">
        <dgm:presLayoutVars>
          <dgm:bulletEnabled val="1"/>
        </dgm:presLayoutVars>
      </dgm:prSet>
      <dgm:spPr/>
    </dgm:pt>
    <dgm:pt modelId="{E589609E-855F-4B69-A4BC-71A2D0698566}" type="pres">
      <dgm:prSet presAssocID="{5C1B68CC-55B3-42E7-BD3C-B29D11193687}" presName="spacing" presStyleCnt="0"/>
      <dgm:spPr/>
    </dgm:pt>
    <dgm:pt modelId="{1D0E64CD-F133-487A-B81C-F67F1DB96273}" type="pres">
      <dgm:prSet presAssocID="{3EE2165C-C70D-4976-9655-23A8F756339B}" presName="composite" presStyleCnt="0"/>
      <dgm:spPr/>
    </dgm:pt>
    <dgm:pt modelId="{7B1E2775-2D7A-41D6-9447-7C1ADC1C56DF}" type="pres">
      <dgm:prSet presAssocID="{3EE2165C-C70D-4976-9655-23A8F756339B}" presName="imgShp" presStyleLbl="fgImgPlace1" presStyleIdx="1" presStyleCnt="8"/>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Open hand with plant with solid fill"/>
        </a:ext>
      </dgm:extLst>
    </dgm:pt>
    <dgm:pt modelId="{CDCFB65A-342B-4151-9C3C-B107D864559B}" type="pres">
      <dgm:prSet presAssocID="{3EE2165C-C70D-4976-9655-23A8F756339B}" presName="txShp" presStyleLbl="node1" presStyleIdx="1" presStyleCnt="8">
        <dgm:presLayoutVars>
          <dgm:bulletEnabled val="1"/>
        </dgm:presLayoutVars>
      </dgm:prSet>
      <dgm:spPr/>
    </dgm:pt>
    <dgm:pt modelId="{02DC4CB7-A820-4FE3-B4E3-C8342529C3F6}" type="pres">
      <dgm:prSet presAssocID="{5DDAE1BB-C667-4310-94E1-B0177DD57ACF}" presName="spacing" presStyleCnt="0"/>
      <dgm:spPr/>
    </dgm:pt>
    <dgm:pt modelId="{D1E00C3D-C92E-458A-AB6C-2EF33EEE5C9E}" type="pres">
      <dgm:prSet presAssocID="{E7D2EF8C-32E5-486D-A37A-DB6B2880D441}" presName="composite" presStyleCnt="0"/>
      <dgm:spPr/>
    </dgm:pt>
    <dgm:pt modelId="{3AD646CD-CD2B-4958-A790-B04DDFC64DE9}" type="pres">
      <dgm:prSet presAssocID="{E7D2EF8C-32E5-486D-A37A-DB6B2880D441}" presName="imgShp" presStyleLbl="fgImgPlace1" presStyleIdx="2" presStyleCnt="8"/>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Medical outline"/>
        </a:ext>
      </dgm:extLst>
    </dgm:pt>
    <dgm:pt modelId="{4A41C452-708D-49AC-880B-1B33FD21DC3C}" type="pres">
      <dgm:prSet presAssocID="{E7D2EF8C-32E5-486D-A37A-DB6B2880D441}" presName="txShp" presStyleLbl="node1" presStyleIdx="2" presStyleCnt="8">
        <dgm:presLayoutVars>
          <dgm:bulletEnabled val="1"/>
        </dgm:presLayoutVars>
      </dgm:prSet>
      <dgm:spPr/>
    </dgm:pt>
    <dgm:pt modelId="{138800D4-3816-42D9-8AF0-692E051CD509}" type="pres">
      <dgm:prSet presAssocID="{6EE72A90-DFCE-47BC-9849-F3DBCDBE9006}" presName="spacing" presStyleCnt="0"/>
      <dgm:spPr/>
    </dgm:pt>
    <dgm:pt modelId="{14A6A5D6-9DF9-4310-9E29-6C2E5B574771}" type="pres">
      <dgm:prSet presAssocID="{F7FB834E-64EB-482E-B3E1-D57B8BA22B2A}" presName="composite" presStyleCnt="0"/>
      <dgm:spPr/>
    </dgm:pt>
    <dgm:pt modelId="{DDBF9F4A-A194-44AE-A1AF-101C540993AE}" type="pres">
      <dgm:prSet presAssocID="{F7FB834E-64EB-482E-B3E1-D57B8BA22B2A}" presName="imgShp" presStyleLbl="fgImgPlace1" presStyleIdx="3" presStyleCnt="8"/>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dgm:spPr>
      <dgm:extLst>
        <a:ext uri="{E40237B7-FDA0-4F09-8148-C483321AD2D9}">
          <dgm14:cNvPr xmlns:dgm14="http://schemas.microsoft.com/office/drawing/2010/diagram" id="0" name="" descr="City with solid fill"/>
        </a:ext>
      </dgm:extLst>
    </dgm:pt>
    <dgm:pt modelId="{95CF69EF-5202-4AD7-B036-B3CD6FE16CC3}" type="pres">
      <dgm:prSet presAssocID="{F7FB834E-64EB-482E-B3E1-D57B8BA22B2A}" presName="txShp" presStyleLbl="node1" presStyleIdx="3" presStyleCnt="8">
        <dgm:presLayoutVars>
          <dgm:bulletEnabled val="1"/>
        </dgm:presLayoutVars>
      </dgm:prSet>
      <dgm:spPr/>
    </dgm:pt>
    <dgm:pt modelId="{33262B77-5270-4AF7-B5AE-E4C01C66B94B}" type="pres">
      <dgm:prSet presAssocID="{3882E023-9118-4560-A668-A2C86A70FDB6}" presName="spacing" presStyleCnt="0"/>
      <dgm:spPr/>
    </dgm:pt>
    <dgm:pt modelId="{40B73212-8A38-4A44-9883-7FE32340C6D0}" type="pres">
      <dgm:prSet presAssocID="{1D81800D-94EE-4FF7-8631-323463D5C625}" presName="composite" presStyleCnt="0"/>
      <dgm:spPr/>
    </dgm:pt>
    <dgm:pt modelId="{5C13148A-C16D-4168-80B0-A42B0048B5BD}" type="pres">
      <dgm:prSet presAssocID="{1D81800D-94EE-4FF7-8631-323463D5C625}" presName="imgShp" presStyleLbl="fgImgPlace1" presStyleIdx="4" presStyleCnt="8"/>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a:blipFill>
      </dgm:spPr>
      <dgm:extLst>
        <a:ext uri="{E40237B7-FDA0-4F09-8148-C483321AD2D9}">
          <dgm14:cNvPr xmlns:dgm14="http://schemas.microsoft.com/office/drawing/2010/diagram" id="0" name="" descr="Truck with solid fill"/>
        </a:ext>
      </dgm:extLst>
    </dgm:pt>
    <dgm:pt modelId="{9D036B22-8CFA-4CD2-BDE2-8706D99BBB95}" type="pres">
      <dgm:prSet presAssocID="{1D81800D-94EE-4FF7-8631-323463D5C625}" presName="txShp" presStyleLbl="node1" presStyleIdx="4" presStyleCnt="8">
        <dgm:presLayoutVars>
          <dgm:bulletEnabled val="1"/>
        </dgm:presLayoutVars>
      </dgm:prSet>
      <dgm:spPr/>
    </dgm:pt>
    <dgm:pt modelId="{2E904693-BAED-4398-A4F0-60C579ADD1CA}" type="pres">
      <dgm:prSet presAssocID="{456BF599-E8A0-4C8F-B57A-CFEAD44C278F}" presName="spacing" presStyleCnt="0"/>
      <dgm:spPr/>
    </dgm:pt>
    <dgm:pt modelId="{DD2B42BF-340B-4D43-8BA4-F54282D1A952}" type="pres">
      <dgm:prSet presAssocID="{1D50066B-B87F-43D2-9AFB-F379E72BE41C}" presName="composite" presStyleCnt="0"/>
      <dgm:spPr/>
    </dgm:pt>
    <dgm:pt modelId="{5ADED013-897B-4E7C-A551-7ABF7295A1C9}" type="pres">
      <dgm:prSet presAssocID="{1D50066B-B87F-43D2-9AFB-F379E72BE41C}" presName="imgShp" presStyleLbl="fgImgPlace1" presStyleIdx="5" presStyleCnt="8"/>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a:blipFill>
      </dgm:spPr>
      <dgm:extLst>
        <a:ext uri="{E40237B7-FDA0-4F09-8148-C483321AD2D9}">
          <dgm14:cNvPr xmlns:dgm14="http://schemas.microsoft.com/office/drawing/2010/diagram" id="0" name="" descr="Full battery outline"/>
        </a:ext>
      </dgm:extLst>
    </dgm:pt>
    <dgm:pt modelId="{509B4DA2-6C31-4316-BE14-063EC3A0213B}" type="pres">
      <dgm:prSet presAssocID="{1D50066B-B87F-43D2-9AFB-F379E72BE41C}" presName="txShp" presStyleLbl="node1" presStyleIdx="5" presStyleCnt="8">
        <dgm:presLayoutVars>
          <dgm:bulletEnabled val="1"/>
        </dgm:presLayoutVars>
      </dgm:prSet>
      <dgm:spPr/>
    </dgm:pt>
    <dgm:pt modelId="{0D429D12-0B91-4699-BFA4-2CF5241540E9}" type="pres">
      <dgm:prSet presAssocID="{9C937FD8-C9CB-476E-964D-7D44DE769219}" presName="spacing" presStyleCnt="0"/>
      <dgm:spPr/>
    </dgm:pt>
    <dgm:pt modelId="{D0BD4740-AD5D-4189-A702-44ABC92063AD}" type="pres">
      <dgm:prSet presAssocID="{BB697B9E-9869-4644-A963-449570847950}" presName="composite" presStyleCnt="0"/>
      <dgm:spPr/>
    </dgm:pt>
    <dgm:pt modelId="{719EDDA9-33FE-4065-9885-71F4E18686DC}" type="pres">
      <dgm:prSet presAssocID="{BB697B9E-9869-4644-A963-449570847950}" presName="imgShp" presStyleLbl="fgImgPlace1" presStyleIdx="6" presStyleCnt="8"/>
      <dgm:spPr>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a:blipFill>
      </dgm:spPr>
      <dgm:extLst>
        <a:ext uri="{E40237B7-FDA0-4F09-8148-C483321AD2D9}">
          <dgm14:cNvPr xmlns:dgm14="http://schemas.microsoft.com/office/drawing/2010/diagram" id="0" name="" descr="Stopwatch with solid fill"/>
        </a:ext>
      </dgm:extLst>
    </dgm:pt>
    <dgm:pt modelId="{16CB8537-220C-44C4-98B2-8A73F7BE85D8}" type="pres">
      <dgm:prSet presAssocID="{BB697B9E-9869-4644-A963-449570847950}" presName="txShp" presStyleLbl="node1" presStyleIdx="6" presStyleCnt="8">
        <dgm:presLayoutVars>
          <dgm:bulletEnabled val="1"/>
        </dgm:presLayoutVars>
      </dgm:prSet>
      <dgm:spPr/>
    </dgm:pt>
    <dgm:pt modelId="{402D00C3-E549-4F40-A821-69F12A41A6D8}" type="pres">
      <dgm:prSet presAssocID="{50032F04-933D-4CF6-B1AF-1EBDEED2CC16}" presName="spacing" presStyleCnt="0"/>
      <dgm:spPr/>
    </dgm:pt>
    <dgm:pt modelId="{9FCDF467-4FDC-418B-BC0A-B89420FBB5A0}" type="pres">
      <dgm:prSet presAssocID="{C5F4923F-73C7-4288-80A4-8B3ECD5B0B4E}" presName="composite" presStyleCnt="0"/>
      <dgm:spPr/>
    </dgm:pt>
    <dgm:pt modelId="{0727795C-3A50-4494-B224-D6B417B90278}" type="pres">
      <dgm:prSet presAssocID="{C5F4923F-73C7-4288-80A4-8B3ECD5B0B4E}" presName="imgShp" presStyleLbl="fgImgPlace1" presStyleIdx="7" presStyleCnt="8"/>
      <dgm:spPr>
        <a:blipFill>
          <a:blip xmlns:r="http://schemas.openxmlformats.org/officeDocument/2006/relationships"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a:fillRect/>
          </a:stretch>
        </a:blipFill>
      </dgm:spPr>
      <dgm:extLst>
        <a:ext uri="{E40237B7-FDA0-4F09-8148-C483321AD2D9}">
          <dgm14:cNvPr xmlns:dgm14="http://schemas.microsoft.com/office/drawing/2010/diagram" id="0" name="" descr="Coins with solid fill"/>
        </a:ext>
      </dgm:extLst>
    </dgm:pt>
    <dgm:pt modelId="{088353DA-4747-4282-9D64-74D0F2C79DE5}" type="pres">
      <dgm:prSet presAssocID="{C5F4923F-73C7-4288-80A4-8B3ECD5B0B4E}" presName="txShp" presStyleLbl="node1" presStyleIdx="7" presStyleCnt="8">
        <dgm:presLayoutVars>
          <dgm:bulletEnabled val="1"/>
        </dgm:presLayoutVars>
      </dgm:prSet>
      <dgm:spPr/>
    </dgm:pt>
  </dgm:ptLst>
  <dgm:cxnLst>
    <dgm:cxn modelId="{5DA55D06-8B27-4036-A91F-34C8317F5B50}" srcId="{14A7B4BD-0B3A-41FE-B439-5F53146E1A5B}" destId="{1D81800D-94EE-4FF7-8631-323463D5C625}" srcOrd="4" destOrd="0" parTransId="{A2DFED38-3AF2-41A4-8D72-4AFD81E45826}" sibTransId="{456BF599-E8A0-4C8F-B57A-CFEAD44C278F}"/>
    <dgm:cxn modelId="{7D592D09-CF09-4166-9D0D-E87303FD9F02}" type="presOf" srcId="{C5F4923F-73C7-4288-80A4-8B3ECD5B0B4E}" destId="{088353DA-4747-4282-9D64-74D0F2C79DE5}" srcOrd="0" destOrd="0" presId="urn:microsoft.com/office/officeart/2005/8/layout/vList3"/>
    <dgm:cxn modelId="{C71F8610-352F-4653-9B47-EF500AE4B67E}" type="presOf" srcId="{E7D2EF8C-32E5-486D-A37A-DB6B2880D441}" destId="{4A41C452-708D-49AC-880B-1B33FD21DC3C}" srcOrd="0" destOrd="0" presId="urn:microsoft.com/office/officeart/2005/8/layout/vList3"/>
    <dgm:cxn modelId="{8A863829-5C96-438D-985F-9F4B73435FD8}" srcId="{14A7B4BD-0B3A-41FE-B439-5F53146E1A5B}" destId="{BB697B9E-9869-4644-A963-449570847950}" srcOrd="6" destOrd="0" parTransId="{FC62A919-FF63-49A1-9EBE-67D6ED0BDD3B}" sibTransId="{50032F04-933D-4CF6-B1AF-1EBDEED2CC16}"/>
    <dgm:cxn modelId="{0F04962D-D9CC-4813-9B7B-8E36E1559504}" type="presOf" srcId="{BB697B9E-9869-4644-A963-449570847950}" destId="{16CB8537-220C-44C4-98B2-8A73F7BE85D8}" srcOrd="0" destOrd="0" presId="urn:microsoft.com/office/officeart/2005/8/layout/vList3"/>
    <dgm:cxn modelId="{E2C7E72D-9DB0-46DB-84CE-1FB556BEC9BF}" type="presOf" srcId="{1D81800D-94EE-4FF7-8631-323463D5C625}" destId="{9D036B22-8CFA-4CD2-BDE2-8706D99BBB95}" srcOrd="0" destOrd="0" presId="urn:microsoft.com/office/officeart/2005/8/layout/vList3"/>
    <dgm:cxn modelId="{F276E83D-9C0F-43B3-8926-D9A840733705}" type="presOf" srcId="{1D50066B-B87F-43D2-9AFB-F379E72BE41C}" destId="{509B4DA2-6C31-4316-BE14-063EC3A0213B}" srcOrd="0" destOrd="0" presId="urn:microsoft.com/office/officeart/2005/8/layout/vList3"/>
    <dgm:cxn modelId="{8E943B62-A994-4353-8C70-74954956860E}" type="presOf" srcId="{F7FB834E-64EB-482E-B3E1-D57B8BA22B2A}" destId="{95CF69EF-5202-4AD7-B036-B3CD6FE16CC3}" srcOrd="0" destOrd="0" presId="urn:microsoft.com/office/officeart/2005/8/layout/vList3"/>
    <dgm:cxn modelId="{64FACB48-72D7-4711-A3CB-C1DA13A1D85C}" type="presOf" srcId="{3EE2165C-C70D-4976-9655-23A8F756339B}" destId="{CDCFB65A-342B-4151-9C3C-B107D864559B}" srcOrd="0" destOrd="0" presId="urn:microsoft.com/office/officeart/2005/8/layout/vList3"/>
    <dgm:cxn modelId="{5DBE1E4A-1952-46BF-8F13-5BE5F5AEE1F8}" srcId="{14A7B4BD-0B3A-41FE-B439-5F53146E1A5B}" destId="{40380856-B3A1-4E68-8AF3-CFA09B47B928}" srcOrd="0" destOrd="0" parTransId="{9B718B26-88FE-4A22-A918-C6A0CA38A870}" sibTransId="{5C1B68CC-55B3-42E7-BD3C-B29D11193687}"/>
    <dgm:cxn modelId="{96213C4D-00B0-4341-A671-6B1FCAD9E6C5}" srcId="{14A7B4BD-0B3A-41FE-B439-5F53146E1A5B}" destId="{F7FB834E-64EB-482E-B3E1-D57B8BA22B2A}" srcOrd="3" destOrd="0" parTransId="{9C355587-6A14-4E69-BDF4-26608FF19F0B}" sibTransId="{3882E023-9118-4560-A668-A2C86A70FDB6}"/>
    <dgm:cxn modelId="{569AE483-4646-4B48-BD6A-FB4B6F9BEB4A}" type="presOf" srcId="{40380856-B3A1-4E68-8AF3-CFA09B47B928}" destId="{19F6EE2F-03D5-41DB-A683-91926AA99661}" srcOrd="0" destOrd="0" presId="urn:microsoft.com/office/officeart/2005/8/layout/vList3"/>
    <dgm:cxn modelId="{23590290-BE1F-48DC-865A-86D29A6CC52A}" srcId="{14A7B4BD-0B3A-41FE-B439-5F53146E1A5B}" destId="{3EE2165C-C70D-4976-9655-23A8F756339B}" srcOrd="1" destOrd="0" parTransId="{7BBE83DC-4968-4E9D-9B68-E2909E62367C}" sibTransId="{5DDAE1BB-C667-4310-94E1-B0177DD57ACF}"/>
    <dgm:cxn modelId="{BDB73D9E-343E-4772-A4FC-60E22CE6A3CB}" srcId="{14A7B4BD-0B3A-41FE-B439-5F53146E1A5B}" destId="{1D50066B-B87F-43D2-9AFB-F379E72BE41C}" srcOrd="5" destOrd="0" parTransId="{3C4ECDD7-3ED9-4540-A05B-B6AE3C31BCD5}" sibTransId="{9C937FD8-C9CB-476E-964D-7D44DE769219}"/>
    <dgm:cxn modelId="{46FECC9F-9867-4725-97F2-94FD7D2F156C}" type="presOf" srcId="{14A7B4BD-0B3A-41FE-B439-5F53146E1A5B}" destId="{5B57F222-554E-464A-A6B3-99ED23CDCF31}" srcOrd="0" destOrd="0" presId="urn:microsoft.com/office/officeart/2005/8/layout/vList3"/>
    <dgm:cxn modelId="{991749A4-C6A4-41E7-9D30-BFF7DADC427A}" srcId="{14A7B4BD-0B3A-41FE-B439-5F53146E1A5B}" destId="{C5F4923F-73C7-4288-80A4-8B3ECD5B0B4E}" srcOrd="7" destOrd="0" parTransId="{C7863C62-3123-4010-B21D-265851F93386}" sibTransId="{DD9A89D0-45BA-4880-87AC-E325F3C5E1CE}"/>
    <dgm:cxn modelId="{979651BE-1C42-49FE-8444-8BDCFF01D90E}" srcId="{14A7B4BD-0B3A-41FE-B439-5F53146E1A5B}" destId="{E7D2EF8C-32E5-486D-A37A-DB6B2880D441}" srcOrd="2" destOrd="0" parTransId="{1BB8600F-2EFA-4375-BB0C-A494F3CCA57F}" sibTransId="{6EE72A90-DFCE-47BC-9849-F3DBCDBE9006}"/>
    <dgm:cxn modelId="{11DAC66D-F7A2-4F50-BC1F-B4083D331CAD}" type="presParOf" srcId="{5B57F222-554E-464A-A6B3-99ED23CDCF31}" destId="{21AA1B1F-9342-48F3-8D3D-ED32A5509F59}" srcOrd="0" destOrd="0" presId="urn:microsoft.com/office/officeart/2005/8/layout/vList3"/>
    <dgm:cxn modelId="{BA9AF053-B3B0-4DFE-BA1A-BA1F4859EEF8}" type="presParOf" srcId="{21AA1B1F-9342-48F3-8D3D-ED32A5509F59}" destId="{BBAC67CA-BC2B-45FE-8435-2C75D6F208DF}" srcOrd="0" destOrd="0" presId="urn:microsoft.com/office/officeart/2005/8/layout/vList3"/>
    <dgm:cxn modelId="{EB0BDF16-6158-4130-AE87-AB2B16AE0CDE}" type="presParOf" srcId="{21AA1B1F-9342-48F3-8D3D-ED32A5509F59}" destId="{19F6EE2F-03D5-41DB-A683-91926AA99661}" srcOrd="1" destOrd="0" presId="urn:microsoft.com/office/officeart/2005/8/layout/vList3"/>
    <dgm:cxn modelId="{DF91D52D-A978-41B3-ACF2-33789F4B119B}" type="presParOf" srcId="{5B57F222-554E-464A-A6B3-99ED23CDCF31}" destId="{E589609E-855F-4B69-A4BC-71A2D0698566}" srcOrd="1" destOrd="0" presId="urn:microsoft.com/office/officeart/2005/8/layout/vList3"/>
    <dgm:cxn modelId="{7DA86C5A-27C7-4E2D-A5CD-ADCF65A4C1C9}" type="presParOf" srcId="{5B57F222-554E-464A-A6B3-99ED23CDCF31}" destId="{1D0E64CD-F133-487A-B81C-F67F1DB96273}" srcOrd="2" destOrd="0" presId="urn:microsoft.com/office/officeart/2005/8/layout/vList3"/>
    <dgm:cxn modelId="{52A6BB4E-9467-4FBE-BD7F-CA6032310022}" type="presParOf" srcId="{1D0E64CD-F133-487A-B81C-F67F1DB96273}" destId="{7B1E2775-2D7A-41D6-9447-7C1ADC1C56DF}" srcOrd="0" destOrd="0" presId="urn:microsoft.com/office/officeart/2005/8/layout/vList3"/>
    <dgm:cxn modelId="{7CDA0F9A-B751-4B22-8860-88D31400D19D}" type="presParOf" srcId="{1D0E64CD-F133-487A-B81C-F67F1DB96273}" destId="{CDCFB65A-342B-4151-9C3C-B107D864559B}" srcOrd="1" destOrd="0" presId="urn:microsoft.com/office/officeart/2005/8/layout/vList3"/>
    <dgm:cxn modelId="{A03E3640-1D9F-49F0-8E1A-553247F7FB93}" type="presParOf" srcId="{5B57F222-554E-464A-A6B3-99ED23CDCF31}" destId="{02DC4CB7-A820-4FE3-B4E3-C8342529C3F6}" srcOrd="3" destOrd="0" presId="urn:microsoft.com/office/officeart/2005/8/layout/vList3"/>
    <dgm:cxn modelId="{9F2EEE4E-A5BB-4697-B666-1EDD7733375C}" type="presParOf" srcId="{5B57F222-554E-464A-A6B3-99ED23CDCF31}" destId="{D1E00C3D-C92E-458A-AB6C-2EF33EEE5C9E}" srcOrd="4" destOrd="0" presId="urn:microsoft.com/office/officeart/2005/8/layout/vList3"/>
    <dgm:cxn modelId="{D35B41EE-23DD-461C-B618-53E706AF6653}" type="presParOf" srcId="{D1E00C3D-C92E-458A-AB6C-2EF33EEE5C9E}" destId="{3AD646CD-CD2B-4958-A790-B04DDFC64DE9}" srcOrd="0" destOrd="0" presId="urn:microsoft.com/office/officeart/2005/8/layout/vList3"/>
    <dgm:cxn modelId="{683923DC-6D67-4A85-8029-5061EBD64FE8}" type="presParOf" srcId="{D1E00C3D-C92E-458A-AB6C-2EF33EEE5C9E}" destId="{4A41C452-708D-49AC-880B-1B33FD21DC3C}" srcOrd="1" destOrd="0" presId="urn:microsoft.com/office/officeart/2005/8/layout/vList3"/>
    <dgm:cxn modelId="{843048F4-4853-4292-8983-318829EE696F}" type="presParOf" srcId="{5B57F222-554E-464A-A6B3-99ED23CDCF31}" destId="{138800D4-3816-42D9-8AF0-692E051CD509}" srcOrd="5" destOrd="0" presId="urn:microsoft.com/office/officeart/2005/8/layout/vList3"/>
    <dgm:cxn modelId="{3CE47FA2-F58C-4B5D-AF3E-574F91C96912}" type="presParOf" srcId="{5B57F222-554E-464A-A6B3-99ED23CDCF31}" destId="{14A6A5D6-9DF9-4310-9E29-6C2E5B574771}" srcOrd="6" destOrd="0" presId="urn:microsoft.com/office/officeart/2005/8/layout/vList3"/>
    <dgm:cxn modelId="{7C93C916-EAF6-4462-9ADD-883463418A22}" type="presParOf" srcId="{14A6A5D6-9DF9-4310-9E29-6C2E5B574771}" destId="{DDBF9F4A-A194-44AE-A1AF-101C540993AE}" srcOrd="0" destOrd="0" presId="urn:microsoft.com/office/officeart/2005/8/layout/vList3"/>
    <dgm:cxn modelId="{846CDF3F-567C-4471-AEDC-5639564D4E2F}" type="presParOf" srcId="{14A6A5D6-9DF9-4310-9E29-6C2E5B574771}" destId="{95CF69EF-5202-4AD7-B036-B3CD6FE16CC3}" srcOrd="1" destOrd="0" presId="urn:microsoft.com/office/officeart/2005/8/layout/vList3"/>
    <dgm:cxn modelId="{085A877A-2E56-481C-B85F-608C21C90703}" type="presParOf" srcId="{5B57F222-554E-464A-A6B3-99ED23CDCF31}" destId="{33262B77-5270-4AF7-B5AE-E4C01C66B94B}" srcOrd="7" destOrd="0" presId="urn:microsoft.com/office/officeart/2005/8/layout/vList3"/>
    <dgm:cxn modelId="{C628C073-29EC-47AC-8E93-9B1AC0D5B887}" type="presParOf" srcId="{5B57F222-554E-464A-A6B3-99ED23CDCF31}" destId="{40B73212-8A38-4A44-9883-7FE32340C6D0}" srcOrd="8" destOrd="0" presId="urn:microsoft.com/office/officeart/2005/8/layout/vList3"/>
    <dgm:cxn modelId="{9BC9742B-BEC3-4131-A156-2E9E9ADC1713}" type="presParOf" srcId="{40B73212-8A38-4A44-9883-7FE32340C6D0}" destId="{5C13148A-C16D-4168-80B0-A42B0048B5BD}" srcOrd="0" destOrd="0" presId="urn:microsoft.com/office/officeart/2005/8/layout/vList3"/>
    <dgm:cxn modelId="{51776561-F321-4948-8718-6A6A7E489F00}" type="presParOf" srcId="{40B73212-8A38-4A44-9883-7FE32340C6D0}" destId="{9D036B22-8CFA-4CD2-BDE2-8706D99BBB95}" srcOrd="1" destOrd="0" presId="urn:microsoft.com/office/officeart/2005/8/layout/vList3"/>
    <dgm:cxn modelId="{234EC45C-57C6-417B-81AE-DEC9AEB539A2}" type="presParOf" srcId="{5B57F222-554E-464A-A6B3-99ED23CDCF31}" destId="{2E904693-BAED-4398-A4F0-60C579ADD1CA}" srcOrd="9" destOrd="0" presId="urn:microsoft.com/office/officeart/2005/8/layout/vList3"/>
    <dgm:cxn modelId="{3510D8DC-35BA-42DB-B27D-D6639FAF0831}" type="presParOf" srcId="{5B57F222-554E-464A-A6B3-99ED23CDCF31}" destId="{DD2B42BF-340B-4D43-8BA4-F54282D1A952}" srcOrd="10" destOrd="0" presId="urn:microsoft.com/office/officeart/2005/8/layout/vList3"/>
    <dgm:cxn modelId="{81A779E8-C8AE-409A-940E-5C3C7BC83E70}" type="presParOf" srcId="{DD2B42BF-340B-4D43-8BA4-F54282D1A952}" destId="{5ADED013-897B-4E7C-A551-7ABF7295A1C9}" srcOrd="0" destOrd="0" presId="urn:microsoft.com/office/officeart/2005/8/layout/vList3"/>
    <dgm:cxn modelId="{8E66F73F-7149-4A04-954A-930E92840078}" type="presParOf" srcId="{DD2B42BF-340B-4D43-8BA4-F54282D1A952}" destId="{509B4DA2-6C31-4316-BE14-063EC3A0213B}" srcOrd="1" destOrd="0" presId="urn:microsoft.com/office/officeart/2005/8/layout/vList3"/>
    <dgm:cxn modelId="{957A7BB5-4103-4468-B8B9-26B05318B1D4}" type="presParOf" srcId="{5B57F222-554E-464A-A6B3-99ED23CDCF31}" destId="{0D429D12-0B91-4699-BFA4-2CF5241540E9}" srcOrd="11" destOrd="0" presId="urn:microsoft.com/office/officeart/2005/8/layout/vList3"/>
    <dgm:cxn modelId="{10EF46C6-0E72-45F3-BE95-4D4781EF5844}" type="presParOf" srcId="{5B57F222-554E-464A-A6B3-99ED23CDCF31}" destId="{D0BD4740-AD5D-4189-A702-44ABC92063AD}" srcOrd="12" destOrd="0" presId="urn:microsoft.com/office/officeart/2005/8/layout/vList3"/>
    <dgm:cxn modelId="{825D50BB-143F-4C4B-9AC1-71A8CF824C47}" type="presParOf" srcId="{D0BD4740-AD5D-4189-A702-44ABC92063AD}" destId="{719EDDA9-33FE-4065-9885-71F4E18686DC}" srcOrd="0" destOrd="0" presId="urn:microsoft.com/office/officeart/2005/8/layout/vList3"/>
    <dgm:cxn modelId="{E308D768-9368-4280-8133-62698B516FB7}" type="presParOf" srcId="{D0BD4740-AD5D-4189-A702-44ABC92063AD}" destId="{16CB8537-220C-44C4-98B2-8A73F7BE85D8}" srcOrd="1" destOrd="0" presId="urn:microsoft.com/office/officeart/2005/8/layout/vList3"/>
    <dgm:cxn modelId="{50B43EE9-5967-4F9D-8A3E-63C75CD5CF4F}" type="presParOf" srcId="{5B57F222-554E-464A-A6B3-99ED23CDCF31}" destId="{402D00C3-E549-4F40-A821-69F12A41A6D8}" srcOrd="13" destOrd="0" presId="urn:microsoft.com/office/officeart/2005/8/layout/vList3"/>
    <dgm:cxn modelId="{091D7EDC-3A42-41BA-899C-7C3141911D64}" type="presParOf" srcId="{5B57F222-554E-464A-A6B3-99ED23CDCF31}" destId="{9FCDF467-4FDC-418B-BC0A-B89420FBB5A0}" srcOrd="14" destOrd="0" presId="urn:microsoft.com/office/officeart/2005/8/layout/vList3"/>
    <dgm:cxn modelId="{566CB028-EAD4-4F07-963E-008CF7C4B519}" type="presParOf" srcId="{9FCDF467-4FDC-418B-BC0A-B89420FBB5A0}" destId="{0727795C-3A50-4494-B224-D6B417B90278}" srcOrd="0" destOrd="0" presId="urn:microsoft.com/office/officeart/2005/8/layout/vList3"/>
    <dgm:cxn modelId="{BB3C4E6D-393F-4CFF-87B8-0E1E0A82B3A2}" type="presParOf" srcId="{9FCDF467-4FDC-418B-BC0A-B89420FBB5A0}" destId="{088353DA-4747-4282-9D64-74D0F2C79DE5}"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D6BF92-FEFE-46D9-A534-15460A097155}">
      <dsp:nvSpPr>
        <dsp:cNvPr id="0" name=""/>
        <dsp:cNvSpPr/>
      </dsp:nvSpPr>
      <dsp:spPr>
        <a:xfrm>
          <a:off x="-3488611" y="-536308"/>
          <a:ext cx="4159295" cy="4159295"/>
        </a:xfrm>
        <a:prstGeom prst="blockArc">
          <a:avLst>
            <a:gd name="adj1" fmla="val 18900000"/>
            <a:gd name="adj2" fmla="val 2700000"/>
            <a:gd name="adj3" fmla="val 519"/>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B485E15-DABD-4D9B-8292-F9A8F7CABD48}">
      <dsp:nvSpPr>
        <dsp:cNvPr id="0" name=""/>
        <dsp:cNvSpPr/>
      </dsp:nvSpPr>
      <dsp:spPr>
        <a:xfrm>
          <a:off x="431276" y="306235"/>
          <a:ext cx="4163318" cy="62220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0010" tIns="50800" rIns="50800" bIns="50800" numCol="1" spcCol="1270" anchor="ctr" anchorCtr="0">
          <a:noAutofit/>
        </a:bodyPr>
        <a:lstStyle/>
        <a:p>
          <a:pPr marL="0" lvl="0" indent="0" algn="l" defTabSz="889000">
            <a:lnSpc>
              <a:spcPct val="90000"/>
            </a:lnSpc>
            <a:spcBef>
              <a:spcPct val="0"/>
            </a:spcBef>
            <a:spcAft>
              <a:spcPct val="35000"/>
            </a:spcAft>
            <a:buNone/>
          </a:pPr>
          <a:r>
            <a:rPr lang="en-US" sz="2000" kern="1200" dirty="0"/>
            <a:t>Connectivity</a:t>
          </a:r>
          <a:endParaRPr lang="el-GR" sz="2000" kern="1200" dirty="0"/>
        </a:p>
      </dsp:txBody>
      <dsp:txXfrm>
        <a:off x="431276" y="306235"/>
        <a:ext cx="4163318" cy="622200"/>
      </dsp:txXfrm>
    </dsp:sp>
    <dsp:sp modelId="{C36AAC7B-5C91-498D-993B-D2247B67A68F}">
      <dsp:nvSpPr>
        <dsp:cNvPr id="0" name=""/>
        <dsp:cNvSpPr/>
      </dsp:nvSpPr>
      <dsp:spPr>
        <a:xfrm>
          <a:off x="45441" y="231500"/>
          <a:ext cx="771669" cy="771669"/>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3EAA821-5C99-42A9-BB3B-1253121998A5}">
      <dsp:nvSpPr>
        <dsp:cNvPr id="0" name=""/>
        <dsp:cNvSpPr/>
      </dsp:nvSpPr>
      <dsp:spPr>
        <a:xfrm>
          <a:off x="655677" y="1234671"/>
          <a:ext cx="3938917" cy="61733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0010" tIns="50800" rIns="50800" bIns="50800" numCol="1" spcCol="1270" anchor="ctr" anchorCtr="0">
          <a:noAutofit/>
        </a:bodyPr>
        <a:lstStyle/>
        <a:p>
          <a:pPr marL="0" lvl="0" indent="0" algn="l" defTabSz="889000">
            <a:lnSpc>
              <a:spcPct val="90000"/>
            </a:lnSpc>
            <a:spcBef>
              <a:spcPct val="0"/>
            </a:spcBef>
            <a:spcAft>
              <a:spcPct val="35000"/>
            </a:spcAft>
            <a:buNone/>
          </a:pPr>
          <a:r>
            <a:rPr lang="en-US" sz="2000" kern="1200" dirty="0"/>
            <a:t>Artificial intelligence</a:t>
          </a:r>
          <a:endParaRPr lang="el-GR" sz="2000" kern="1200" dirty="0"/>
        </a:p>
      </dsp:txBody>
      <dsp:txXfrm>
        <a:off x="655677" y="1234671"/>
        <a:ext cx="3938917" cy="617335"/>
      </dsp:txXfrm>
    </dsp:sp>
    <dsp:sp modelId="{6A81DC62-3971-4E8C-9462-4D36CBDF7F82}">
      <dsp:nvSpPr>
        <dsp:cNvPr id="0" name=""/>
        <dsp:cNvSpPr/>
      </dsp:nvSpPr>
      <dsp:spPr>
        <a:xfrm>
          <a:off x="269842" y="1157504"/>
          <a:ext cx="771669" cy="771669"/>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01FCE03-0303-4E32-8EE5-7808D5B63E45}">
      <dsp:nvSpPr>
        <dsp:cNvPr id="0" name=""/>
        <dsp:cNvSpPr/>
      </dsp:nvSpPr>
      <dsp:spPr>
        <a:xfrm>
          <a:off x="431276" y="2160674"/>
          <a:ext cx="4163318" cy="61733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0010" tIns="50800" rIns="50800" bIns="50800" numCol="1" spcCol="1270" anchor="ctr" anchorCtr="0">
          <a:noAutofit/>
        </a:bodyPr>
        <a:lstStyle/>
        <a:p>
          <a:pPr marL="0" lvl="0" indent="0" algn="l" defTabSz="889000">
            <a:lnSpc>
              <a:spcPct val="90000"/>
            </a:lnSpc>
            <a:spcBef>
              <a:spcPct val="0"/>
            </a:spcBef>
            <a:spcAft>
              <a:spcPct val="35000"/>
            </a:spcAft>
            <a:buNone/>
          </a:pPr>
          <a:r>
            <a:rPr lang="en-US" sz="2000" kern="1200" dirty="0"/>
            <a:t>Flexible automation</a:t>
          </a:r>
          <a:endParaRPr lang="el-GR" sz="2000" kern="1200" dirty="0"/>
        </a:p>
      </dsp:txBody>
      <dsp:txXfrm>
        <a:off x="431276" y="2160674"/>
        <a:ext cx="4163318" cy="617335"/>
      </dsp:txXfrm>
    </dsp:sp>
    <dsp:sp modelId="{7B0928E0-7AB6-4758-BFC4-2E097537D749}">
      <dsp:nvSpPr>
        <dsp:cNvPr id="0" name=""/>
        <dsp:cNvSpPr/>
      </dsp:nvSpPr>
      <dsp:spPr>
        <a:xfrm>
          <a:off x="45441" y="2083507"/>
          <a:ext cx="771669" cy="771669"/>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C04F29-5B77-4D42-8FC2-AA38E42D7B5A}">
      <dsp:nvSpPr>
        <dsp:cNvPr id="0" name=""/>
        <dsp:cNvSpPr/>
      </dsp:nvSpPr>
      <dsp:spPr>
        <a:xfrm>
          <a:off x="3120390" y="226585"/>
          <a:ext cx="4680585" cy="861894"/>
        </a:xfrm>
        <a:prstGeom prst="rightArrow">
          <a:avLst>
            <a:gd name="adj1" fmla="val 75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t" anchorCtr="0">
          <a:noAutofit/>
        </a:bodyPr>
        <a:lstStyle/>
        <a:p>
          <a:pPr marL="171450" lvl="1" indent="-171450" algn="l" defTabSz="800100">
            <a:lnSpc>
              <a:spcPct val="90000"/>
            </a:lnSpc>
            <a:spcBef>
              <a:spcPct val="0"/>
            </a:spcBef>
            <a:spcAft>
              <a:spcPct val="15000"/>
            </a:spcAft>
            <a:buChar char="•"/>
          </a:pPr>
          <a:r>
            <a:rPr lang="en-US" sz="1800" kern="1200" dirty="0"/>
            <a:t>Not affected by road traffic congestion.</a:t>
          </a:r>
          <a:endParaRPr lang="el-GR" sz="1800" kern="1200" dirty="0"/>
        </a:p>
        <a:p>
          <a:pPr marL="171450" lvl="1" indent="-171450" algn="l" defTabSz="800100">
            <a:lnSpc>
              <a:spcPct val="90000"/>
            </a:lnSpc>
            <a:spcBef>
              <a:spcPct val="0"/>
            </a:spcBef>
            <a:spcAft>
              <a:spcPct val="15000"/>
            </a:spcAft>
            <a:buChar char="•"/>
          </a:pPr>
          <a:r>
            <a:rPr lang="en-US" sz="1800" kern="1200" dirty="0"/>
            <a:t>Not compromised by human error. </a:t>
          </a:r>
          <a:endParaRPr lang="el-GR" sz="1800" kern="1200" dirty="0"/>
        </a:p>
      </dsp:txBody>
      <dsp:txXfrm>
        <a:off x="3120390" y="334322"/>
        <a:ext cx="4357375" cy="646420"/>
      </dsp:txXfrm>
    </dsp:sp>
    <dsp:sp modelId="{2B47BCF6-8185-4C35-AE9F-E1CA60E7A5EF}">
      <dsp:nvSpPr>
        <dsp:cNvPr id="0" name=""/>
        <dsp:cNvSpPr/>
      </dsp:nvSpPr>
      <dsp:spPr>
        <a:xfrm>
          <a:off x="0" y="260"/>
          <a:ext cx="3120390" cy="131454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en-US" sz="1800" kern="1200" dirty="0"/>
            <a:t>Speed &amp; reliability</a:t>
          </a:r>
          <a:endParaRPr lang="el-GR" sz="1800" kern="1200" dirty="0"/>
        </a:p>
      </dsp:txBody>
      <dsp:txXfrm>
        <a:off x="64171" y="64431"/>
        <a:ext cx="2992048" cy="1186203"/>
      </dsp:txXfrm>
    </dsp:sp>
    <dsp:sp modelId="{312FDEBD-FF45-4018-B0D9-26C6B8D0CDA7}">
      <dsp:nvSpPr>
        <dsp:cNvPr id="0" name=""/>
        <dsp:cNvSpPr/>
      </dsp:nvSpPr>
      <dsp:spPr>
        <a:xfrm>
          <a:off x="3120390" y="1700984"/>
          <a:ext cx="4680585" cy="769826"/>
        </a:xfrm>
        <a:prstGeom prst="rightArrow">
          <a:avLst>
            <a:gd name="adj1" fmla="val 75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t" anchorCtr="0">
          <a:noAutofit/>
        </a:bodyPr>
        <a:lstStyle/>
        <a:p>
          <a:pPr marL="171450" lvl="1" indent="-171450" algn="l" defTabSz="800100">
            <a:lnSpc>
              <a:spcPct val="90000"/>
            </a:lnSpc>
            <a:spcBef>
              <a:spcPct val="0"/>
            </a:spcBef>
            <a:spcAft>
              <a:spcPct val="15000"/>
            </a:spcAft>
            <a:buChar char="•"/>
          </a:pPr>
          <a:r>
            <a:rPr lang="en-US" sz="1800" kern="1200" dirty="0"/>
            <a:t>Ability to reach remote and isolated locations.</a:t>
          </a:r>
          <a:endParaRPr lang="el-GR" sz="1800" kern="1200" dirty="0"/>
        </a:p>
        <a:p>
          <a:pPr marL="171450" lvl="1" indent="-171450" algn="l" defTabSz="800100">
            <a:lnSpc>
              <a:spcPct val="90000"/>
            </a:lnSpc>
            <a:spcBef>
              <a:spcPct val="0"/>
            </a:spcBef>
            <a:spcAft>
              <a:spcPct val="15000"/>
            </a:spcAft>
            <a:buChar char="•"/>
          </a:pPr>
          <a:endParaRPr lang="el-GR" sz="1800" kern="1200"/>
        </a:p>
      </dsp:txBody>
      <dsp:txXfrm>
        <a:off x="3120390" y="1797212"/>
        <a:ext cx="4391900" cy="577370"/>
      </dsp:txXfrm>
    </dsp:sp>
    <dsp:sp modelId="{3194BB03-017A-4C29-B878-B332EE6B04E8}">
      <dsp:nvSpPr>
        <dsp:cNvPr id="0" name=""/>
        <dsp:cNvSpPr/>
      </dsp:nvSpPr>
      <dsp:spPr>
        <a:xfrm>
          <a:off x="0" y="1555820"/>
          <a:ext cx="3120390" cy="106015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en-US" sz="1800" kern="1200" dirty="0"/>
            <a:t>Accessibility and coverage</a:t>
          </a:r>
          <a:endParaRPr lang="el-GR" sz="1800" kern="1200" dirty="0"/>
        </a:p>
      </dsp:txBody>
      <dsp:txXfrm>
        <a:off x="51752" y="1607572"/>
        <a:ext cx="3016886" cy="956649"/>
      </dsp:txXfrm>
    </dsp:sp>
    <dsp:sp modelId="{CA54B8F9-CBF7-4485-90AE-EDE075A72CA1}">
      <dsp:nvSpPr>
        <dsp:cNvPr id="0" name=""/>
        <dsp:cNvSpPr/>
      </dsp:nvSpPr>
      <dsp:spPr>
        <a:xfrm>
          <a:off x="3120390" y="2856989"/>
          <a:ext cx="4680585" cy="1843693"/>
        </a:xfrm>
        <a:prstGeom prst="rightArrow">
          <a:avLst>
            <a:gd name="adj1" fmla="val 75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t" anchorCtr="0">
          <a:noAutofit/>
        </a:bodyPr>
        <a:lstStyle/>
        <a:p>
          <a:pPr marL="171450" lvl="1" indent="-171450" algn="l" defTabSz="800100">
            <a:lnSpc>
              <a:spcPct val="90000"/>
            </a:lnSpc>
            <a:spcBef>
              <a:spcPct val="0"/>
            </a:spcBef>
            <a:spcAft>
              <a:spcPct val="15000"/>
            </a:spcAft>
            <a:buChar char="•"/>
          </a:pPr>
          <a:r>
            <a:rPr lang="en-US" sz="1800" kern="1200" dirty="0"/>
            <a:t>Ability to access areas not accessible by human or land transport.</a:t>
          </a:r>
          <a:endParaRPr lang="el-GR" sz="1800" kern="1200" dirty="0"/>
        </a:p>
        <a:p>
          <a:pPr marL="171450" lvl="1" indent="-171450" algn="l" defTabSz="800100">
            <a:lnSpc>
              <a:spcPct val="90000"/>
            </a:lnSpc>
            <a:spcBef>
              <a:spcPct val="0"/>
            </a:spcBef>
            <a:spcAft>
              <a:spcPct val="15000"/>
            </a:spcAft>
            <a:buChar char="•"/>
          </a:pPr>
          <a:r>
            <a:rPr lang="en-US" sz="1800" kern="1200"/>
            <a:t>Quick response to emergency needs.</a:t>
          </a:r>
          <a:endParaRPr lang="el-GR" sz="1800" kern="1200"/>
        </a:p>
        <a:p>
          <a:pPr marL="171450" lvl="1" indent="-171450" algn="l" defTabSz="800100">
            <a:lnSpc>
              <a:spcPct val="90000"/>
            </a:lnSpc>
            <a:spcBef>
              <a:spcPct val="0"/>
            </a:spcBef>
            <a:spcAft>
              <a:spcPct val="15000"/>
            </a:spcAft>
            <a:buChar char="•"/>
          </a:pPr>
          <a:r>
            <a:rPr lang="en-US" sz="1800" kern="1200" dirty="0"/>
            <a:t>Useability in cases of public health crises and social distance restrictions.</a:t>
          </a:r>
          <a:endParaRPr lang="el-GR" sz="1800" kern="1200" dirty="0"/>
        </a:p>
        <a:p>
          <a:pPr marL="171450" lvl="1" indent="-171450" algn="l" defTabSz="800100">
            <a:lnSpc>
              <a:spcPct val="90000"/>
            </a:lnSpc>
            <a:spcBef>
              <a:spcPct val="0"/>
            </a:spcBef>
            <a:spcAft>
              <a:spcPct val="15000"/>
            </a:spcAft>
            <a:buChar char="•"/>
          </a:pPr>
          <a:endParaRPr lang="el-GR" sz="1800" kern="1200"/>
        </a:p>
      </dsp:txBody>
      <dsp:txXfrm>
        <a:off x="3120390" y="3087451"/>
        <a:ext cx="3989200" cy="1382769"/>
      </dsp:txXfrm>
    </dsp:sp>
    <dsp:sp modelId="{74B25874-5B94-4B9E-9857-8415B1983DD9}">
      <dsp:nvSpPr>
        <dsp:cNvPr id="0" name=""/>
        <dsp:cNvSpPr/>
      </dsp:nvSpPr>
      <dsp:spPr>
        <a:xfrm>
          <a:off x="0" y="2972375"/>
          <a:ext cx="3120390" cy="161292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en-US" sz="1800" kern="1200" dirty="0"/>
            <a:t>Emergency  &amp; disruption</a:t>
          </a:r>
          <a:endParaRPr lang="el-GR" sz="1800" kern="1200" dirty="0"/>
        </a:p>
      </dsp:txBody>
      <dsp:txXfrm>
        <a:off x="78736" y="3051111"/>
        <a:ext cx="2962918" cy="145544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F6EE2F-03D5-41DB-A683-91926AA99661}">
      <dsp:nvSpPr>
        <dsp:cNvPr id="0" name=""/>
        <dsp:cNvSpPr/>
      </dsp:nvSpPr>
      <dsp:spPr>
        <a:xfrm rot="10800000">
          <a:off x="1285050" y="2422"/>
          <a:ext cx="4641232" cy="464073"/>
        </a:xfrm>
        <a:prstGeom prst="homePlat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4644" tIns="49530" rIns="92456" bIns="49530" numCol="1" spcCol="1270" anchor="ctr" anchorCtr="0">
          <a:noAutofit/>
        </a:bodyPr>
        <a:lstStyle/>
        <a:p>
          <a:pPr marL="0" lvl="0" indent="0" algn="ctr" defTabSz="577850">
            <a:lnSpc>
              <a:spcPct val="90000"/>
            </a:lnSpc>
            <a:spcBef>
              <a:spcPct val="0"/>
            </a:spcBef>
            <a:spcAft>
              <a:spcPct val="35000"/>
            </a:spcAft>
            <a:buNone/>
          </a:pPr>
          <a:r>
            <a:rPr lang="en-US" sz="1300" b="1" kern="1200" dirty="0"/>
            <a:t>ADVANTAGES FOR THE CITY AND SOCIETY</a:t>
          </a:r>
          <a:endParaRPr lang="el-GR" sz="1300" b="1" kern="1200" dirty="0"/>
        </a:p>
      </dsp:txBody>
      <dsp:txXfrm rot="10800000">
        <a:off x="1401068" y="2422"/>
        <a:ext cx="4525214" cy="464073"/>
      </dsp:txXfrm>
    </dsp:sp>
    <dsp:sp modelId="{BBAC67CA-BC2B-45FE-8435-2C75D6F208DF}">
      <dsp:nvSpPr>
        <dsp:cNvPr id="0" name=""/>
        <dsp:cNvSpPr/>
      </dsp:nvSpPr>
      <dsp:spPr>
        <a:xfrm>
          <a:off x="1053013" y="2422"/>
          <a:ext cx="464073" cy="464073"/>
        </a:xfrm>
        <a:prstGeom prst="ellipse">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DCFB65A-342B-4151-9C3C-B107D864559B}">
      <dsp:nvSpPr>
        <dsp:cNvPr id="0" name=""/>
        <dsp:cNvSpPr/>
      </dsp:nvSpPr>
      <dsp:spPr>
        <a:xfrm rot="10800000">
          <a:off x="1285050" y="605025"/>
          <a:ext cx="4641232" cy="464073"/>
        </a:xfrm>
        <a:prstGeom prst="homePlate">
          <a:avLst/>
        </a:prstGeom>
        <a:solidFill>
          <a:schemeClr val="accent4">
            <a:hueOff val="1485099"/>
            <a:satOff val="-6853"/>
            <a:lumOff val="25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4644" tIns="49530" rIns="92456" bIns="49530" numCol="1" spcCol="1270" anchor="ctr" anchorCtr="0">
          <a:noAutofit/>
        </a:bodyPr>
        <a:lstStyle/>
        <a:p>
          <a:pPr marL="0" lvl="0" indent="0" algn="ctr" defTabSz="577850">
            <a:lnSpc>
              <a:spcPct val="90000"/>
            </a:lnSpc>
            <a:spcBef>
              <a:spcPct val="0"/>
            </a:spcBef>
            <a:spcAft>
              <a:spcPct val="35000"/>
            </a:spcAft>
            <a:buNone/>
          </a:pPr>
          <a:r>
            <a:rPr lang="en-US" sz="1300" kern="1200" dirty="0"/>
            <a:t>Lower emissions due to smooth driving (and noise due to electrification)</a:t>
          </a:r>
          <a:endParaRPr lang="el-GR" sz="1300" kern="1200" dirty="0"/>
        </a:p>
      </dsp:txBody>
      <dsp:txXfrm rot="10800000">
        <a:off x="1401068" y="605025"/>
        <a:ext cx="4525214" cy="464073"/>
      </dsp:txXfrm>
    </dsp:sp>
    <dsp:sp modelId="{7B1E2775-2D7A-41D6-9447-7C1ADC1C56DF}">
      <dsp:nvSpPr>
        <dsp:cNvPr id="0" name=""/>
        <dsp:cNvSpPr/>
      </dsp:nvSpPr>
      <dsp:spPr>
        <a:xfrm>
          <a:off x="1053013" y="605025"/>
          <a:ext cx="464073" cy="464073"/>
        </a:xfrm>
        <a:prstGeom prst="ellipse">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A41C452-708D-49AC-880B-1B33FD21DC3C}">
      <dsp:nvSpPr>
        <dsp:cNvPr id="0" name=""/>
        <dsp:cNvSpPr/>
      </dsp:nvSpPr>
      <dsp:spPr>
        <a:xfrm rot="10800000">
          <a:off x="1285050" y="1207629"/>
          <a:ext cx="4641232" cy="464073"/>
        </a:xfrm>
        <a:prstGeom prst="homePlate">
          <a:avLst/>
        </a:prstGeom>
        <a:solidFill>
          <a:schemeClr val="accent4">
            <a:hueOff val="2970198"/>
            <a:satOff val="-13705"/>
            <a:lumOff val="50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4644" tIns="49530" rIns="92456" bIns="49530" numCol="1" spcCol="1270" anchor="ctr" anchorCtr="0">
          <a:noAutofit/>
        </a:bodyPr>
        <a:lstStyle/>
        <a:p>
          <a:pPr marL="0" lvl="0" indent="0" algn="ctr" defTabSz="577850">
            <a:lnSpc>
              <a:spcPct val="90000"/>
            </a:lnSpc>
            <a:spcBef>
              <a:spcPct val="0"/>
            </a:spcBef>
            <a:spcAft>
              <a:spcPct val="35000"/>
            </a:spcAft>
            <a:buNone/>
          </a:pPr>
          <a:r>
            <a:rPr lang="en-US" sz="1300" kern="1200" dirty="0"/>
            <a:t>Road safety due to human error removal</a:t>
          </a:r>
          <a:endParaRPr lang="el-GR" sz="1300" kern="1200" dirty="0"/>
        </a:p>
      </dsp:txBody>
      <dsp:txXfrm rot="10800000">
        <a:off x="1401068" y="1207629"/>
        <a:ext cx="4525214" cy="464073"/>
      </dsp:txXfrm>
    </dsp:sp>
    <dsp:sp modelId="{3AD646CD-CD2B-4958-A790-B04DDFC64DE9}">
      <dsp:nvSpPr>
        <dsp:cNvPr id="0" name=""/>
        <dsp:cNvSpPr/>
      </dsp:nvSpPr>
      <dsp:spPr>
        <a:xfrm>
          <a:off x="1053013" y="1207629"/>
          <a:ext cx="464073" cy="464073"/>
        </a:xfrm>
        <a:prstGeom prst="ellipse">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5CF69EF-5202-4AD7-B036-B3CD6FE16CC3}">
      <dsp:nvSpPr>
        <dsp:cNvPr id="0" name=""/>
        <dsp:cNvSpPr/>
      </dsp:nvSpPr>
      <dsp:spPr>
        <a:xfrm rot="10800000">
          <a:off x="1285050" y="1810232"/>
          <a:ext cx="4641232" cy="464073"/>
        </a:xfrm>
        <a:prstGeom prst="homePlate">
          <a:avLst/>
        </a:prstGeom>
        <a:solidFill>
          <a:schemeClr val="accent4">
            <a:hueOff val="4455297"/>
            <a:satOff val="-20558"/>
            <a:lumOff val="75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4644" tIns="49530" rIns="92456" bIns="49530" numCol="1" spcCol="1270" anchor="ctr" anchorCtr="0">
          <a:noAutofit/>
        </a:bodyPr>
        <a:lstStyle/>
        <a:p>
          <a:pPr marL="0" lvl="0" indent="0" algn="ctr" defTabSz="577850">
            <a:lnSpc>
              <a:spcPct val="90000"/>
            </a:lnSpc>
            <a:spcBef>
              <a:spcPct val="0"/>
            </a:spcBef>
            <a:spcAft>
              <a:spcPct val="35000"/>
            </a:spcAft>
            <a:buNone/>
          </a:pPr>
          <a:r>
            <a:rPr lang="en-US" sz="1300" kern="1200" dirty="0"/>
            <a:t>Efficient use of space</a:t>
          </a:r>
          <a:endParaRPr lang="el-GR" sz="1300" kern="1200" dirty="0"/>
        </a:p>
      </dsp:txBody>
      <dsp:txXfrm rot="10800000">
        <a:off x="1401068" y="1810232"/>
        <a:ext cx="4525214" cy="464073"/>
      </dsp:txXfrm>
    </dsp:sp>
    <dsp:sp modelId="{DDBF9F4A-A194-44AE-A1AF-101C540993AE}">
      <dsp:nvSpPr>
        <dsp:cNvPr id="0" name=""/>
        <dsp:cNvSpPr/>
      </dsp:nvSpPr>
      <dsp:spPr>
        <a:xfrm>
          <a:off x="1053013" y="1810232"/>
          <a:ext cx="464073" cy="464073"/>
        </a:xfrm>
        <a:prstGeom prst="ellipse">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D036B22-8CFA-4CD2-BDE2-8706D99BBB95}">
      <dsp:nvSpPr>
        <dsp:cNvPr id="0" name=""/>
        <dsp:cNvSpPr/>
      </dsp:nvSpPr>
      <dsp:spPr>
        <a:xfrm rot="10800000">
          <a:off x="1285050" y="2412835"/>
          <a:ext cx="4641232" cy="464073"/>
        </a:xfrm>
        <a:prstGeom prst="homePlate">
          <a:avLst/>
        </a:prstGeom>
        <a:solidFill>
          <a:schemeClr val="accent4">
            <a:hueOff val="5940396"/>
            <a:satOff val="-27410"/>
            <a:lumOff val="100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4644" tIns="49530" rIns="92456" bIns="49530" numCol="1" spcCol="1270" anchor="ctr" anchorCtr="0">
          <a:noAutofit/>
        </a:bodyPr>
        <a:lstStyle/>
        <a:p>
          <a:pPr marL="0" lvl="0" indent="0" algn="ctr" defTabSz="577850">
            <a:lnSpc>
              <a:spcPct val="90000"/>
            </a:lnSpc>
            <a:spcBef>
              <a:spcPct val="0"/>
            </a:spcBef>
            <a:spcAft>
              <a:spcPct val="35000"/>
            </a:spcAft>
            <a:buNone/>
          </a:pPr>
          <a:r>
            <a:rPr lang="en-US" sz="1300" b="1" kern="1200" dirty="0"/>
            <a:t>ADVANTAGES FOR OPERATORS</a:t>
          </a:r>
          <a:endParaRPr lang="el-GR" sz="1300" b="1" kern="1200" dirty="0"/>
        </a:p>
      </dsp:txBody>
      <dsp:txXfrm rot="10800000">
        <a:off x="1401068" y="2412835"/>
        <a:ext cx="4525214" cy="464073"/>
      </dsp:txXfrm>
    </dsp:sp>
    <dsp:sp modelId="{5C13148A-C16D-4168-80B0-A42B0048B5BD}">
      <dsp:nvSpPr>
        <dsp:cNvPr id="0" name=""/>
        <dsp:cNvSpPr/>
      </dsp:nvSpPr>
      <dsp:spPr>
        <a:xfrm>
          <a:off x="1053013" y="2412835"/>
          <a:ext cx="464073" cy="464073"/>
        </a:xfrm>
        <a:prstGeom prst="ellipse">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09B4DA2-6C31-4316-BE14-063EC3A0213B}">
      <dsp:nvSpPr>
        <dsp:cNvPr id="0" name=""/>
        <dsp:cNvSpPr/>
      </dsp:nvSpPr>
      <dsp:spPr>
        <a:xfrm rot="10800000">
          <a:off x="1285050" y="3015439"/>
          <a:ext cx="4641232" cy="464073"/>
        </a:xfrm>
        <a:prstGeom prst="homePlate">
          <a:avLst/>
        </a:prstGeom>
        <a:solidFill>
          <a:schemeClr val="accent4">
            <a:hueOff val="7425494"/>
            <a:satOff val="-34263"/>
            <a:lumOff val="126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4644" tIns="49530" rIns="92456" bIns="49530" numCol="1" spcCol="1270" anchor="ctr" anchorCtr="0">
          <a:noAutofit/>
        </a:bodyPr>
        <a:lstStyle/>
        <a:p>
          <a:pPr marL="0" lvl="0" indent="0" algn="ctr" defTabSz="577850">
            <a:lnSpc>
              <a:spcPct val="90000"/>
            </a:lnSpc>
            <a:spcBef>
              <a:spcPct val="0"/>
            </a:spcBef>
            <a:spcAft>
              <a:spcPct val="35000"/>
            </a:spcAft>
            <a:buNone/>
          </a:pPr>
          <a:r>
            <a:rPr lang="en-US" sz="1300" kern="1200" dirty="0"/>
            <a:t>Energy efficiency</a:t>
          </a:r>
          <a:endParaRPr lang="el-GR" sz="1300" kern="1200" dirty="0"/>
        </a:p>
      </dsp:txBody>
      <dsp:txXfrm rot="10800000">
        <a:off x="1401068" y="3015439"/>
        <a:ext cx="4525214" cy="464073"/>
      </dsp:txXfrm>
    </dsp:sp>
    <dsp:sp modelId="{5ADED013-897B-4E7C-A551-7ABF7295A1C9}">
      <dsp:nvSpPr>
        <dsp:cNvPr id="0" name=""/>
        <dsp:cNvSpPr/>
      </dsp:nvSpPr>
      <dsp:spPr>
        <a:xfrm>
          <a:off x="1053013" y="3015439"/>
          <a:ext cx="464073" cy="464073"/>
        </a:xfrm>
        <a:prstGeom prst="ellipse">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6CB8537-220C-44C4-98B2-8A73F7BE85D8}">
      <dsp:nvSpPr>
        <dsp:cNvPr id="0" name=""/>
        <dsp:cNvSpPr/>
      </dsp:nvSpPr>
      <dsp:spPr>
        <a:xfrm rot="10800000">
          <a:off x="1285050" y="3618042"/>
          <a:ext cx="4641232" cy="464073"/>
        </a:xfrm>
        <a:prstGeom prst="homePlate">
          <a:avLst/>
        </a:prstGeom>
        <a:solidFill>
          <a:schemeClr val="accent4">
            <a:hueOff val="8910593"/>
            <a:satOff val="-41115"/>
            <a:lumOff val="151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4644" tIns="49530" rIns="92456" bIns="49530" numCol="1" spcCol="1270" anchor="ctr" anchorCtr="0">
          <a:noAutofit/>
        </a:bodyPr>
        <a:lstStyle/>
        <a:p>
          <a:pPr marL="0" lvl="0" indent="0" algn="ctr" defTabSz="577850">
            <a:lnSpc>
              <a:spcPct val="90000"/>
            </a:lnSpc>
            <a:spcBef>
              <a:spcPct val="0"/>
            </a:spcBef>
            <a:spcAft>
              <a:spcPct val="35000"/>
            </a:spcAft>
            <a:buNone/>
          </a:pPr>
          <a:r>
            <a:rPr lang="en-US" sz="1300" kern="1200" dirty="0"/>
            <a:t>Improved delivery times</a:t>
          </a:r>
          <a:endParaRPr lang="el-GR" sz="1300" kern="1200" dirty="0"/>
        </a:p>
      </dsp:txBody>
      <dsp:txXfrm rot="10800000">
        <a:off x="1401068" y="3618042"/>
        <a:ext cx="4525214" cy="464073"/>
      </dsp:txXfrm>
    </dsp:sp>
    <dsp:sp modelId="{719EDDA9-33FE-4065-9885-71F4E18686DC}">
      <dsp:nvSpPr>
        <dsp:cNvPr id="0" name=""/>
        <dsp:cNvSpPr/>
      </dsp:nvSpPr>
      <dsp:spPr>
        <a:xfrm>
          <a:off x="1053013" y="3618042"/>
          <a:ext cx="464073" cy="464073"/>
        </a:xfrm>
        <a:prstGeom prst="ellipse">
          <a:avLst/>
        </a:prstGeom>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88353DA-4747-4282-9D64-74D0F2C79DE5}">
      <dsp:nvSpPr>
        <dsp:cNvPr id="0" name=""/>
        <dsp:cNvSpPr/>
      </dsp:nvSpPr>
      <dsp:spPr>
        <a:xfrm rot="10800000">
          <a:off x="1285050" y="4220645"/>
          <a:ext cx="4641232" cy="464073"/>
        </a:xfrm>
        <a:prstGeom prst="homePlate">
          <a:avLst/>
        </a:prstGeom>
        <a:solidFill>
          <a:schemeClr val="accent4">
            <a:hueOff val="10395692"/>
            <a:satOff val="-47968"/>
            <a:lumOff val="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4644" tIns="49530" rIns="92456" bIns="49530" numCol="1" spcCol="1270" anchor="ctr" anchorCtr="0">
          <a:noAutofit/>
        </a:bodyPr>
        <a:lstStyle/>
        <a:p>
          <a:pPr marL="0" lvl="0" indent="0" algn="ctr" defTabSz="577850">
            <a:lnSpc>
              <a:spcPct val="90000"/>
            </a:lnSpc>
            <a:spcBef>
              <a:spcPct val="0"/>
            </a:spcBef>
            <a:spcAft>
              <a:spcPct val="35000"/>
            </a:spcAft>
            <a:buNone/>
          </a:pPr>
          <a:r>
            <a:rPr lang="en-US" sz="1300" kern="1200" dirty="0"/>
            <a:t>Reduced operational costs (10-40% [6])</a:t>
          </a:r>
          <a:endParaRPr lang="el-GR" sz="1300" kern="1200" dirty="0"/>
        </a:p>
      </dsp:txBody>
      <dsp:txXfrm rot="10800000">
        <a:off x="1401068" y="4220645"/>
        <a:ext cx="4525214" cy="464073"/>
      </dsp:txXfrm>
    </dsp:sp>
    <dsp:sp modelId="{0727795C-3A50-4494-B224-D6B417B90278}">
      <dsp:nvSpPr>
        <dsp:cNvPr id="0" name=""/>
        <dsp:cNvSpPr/>
      </dsp:nvSpPr>
      <dsp:spPr>
        <a:xfrm>
          <a:off x="1053013" y="4220645"/>
          <a:ext cx="464073" cy="464073"/>
        </a:xfrm>
        <a:prstGeom prst="ellipse">
          <a:avLst/>
        </a:prstGeom>
        <a:blipFill>
          <a:blip xmlns:r="http://schemas.openxmlformats.org/officeDocument/2006/relationships"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Élőfej hely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hu-HU"/>
          </a:p>
        </p:txBody>
      </p:sp>
      <p:sp>
        <p:nvSpPr>
          <p:cNvPr id="3" name="Dátum hely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FC30ECE-0644-4EA5-9CC8-2F5A48B76F28}" type="datetimeFigureOut">
              <a:rPr lang="hu-HU" smtClean="0"/>
              <a:t>2024. 07. 05.</a:t>
            </a:fld>
            <a:endParaRPr lang="hu-HU"/>
          </a:p>
        </p:txBody>
      </p:sp>
      <p:sp>
        <p:nvSpPr>
          <p:cNvPr id="4" name="Diakép hely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hu-HU"/>
          </a:p>
        </p:txBody>
      </p:sp>
      <p:sp>
        <p:nvSpPr>
          <p:cNvPr id="5" name="Jegyzetek hely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6" name="Élőláb hely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hu-HU"/>
          </a:p>
        </p:txBody>
      </p:sp>
      <p:sp>
        <p:nvSpPr>
          <p:cNvPr id="7" name="Dia számának hely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95FE14-3975-4FC4-B435-3115319CF577}" type="slidenum">
              <a:rPr lang="hu-HU" smtClean="0"/>
              <a:t>‹#›</a:t>
            </a:fld>
            <a:endParaRPr lang="hu-HU"/>
          </a:p>
        </p:txBody>
      </p:sp>
    </p:spTree>
    <p:extLst>
      <p:ext uri="{BB962C8B-B14F-4D97-AF65-F5344CB8AC3E}">
        <p14:creationId xmlns:p14="http://schemas.microsoft.com/office/powerpoint/2010/main" val="34591394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Cím 1"/>
          <p:cNvSpPr>
            <a:spLocks noGrp="1"/>
          </p:cNvSpPr>
          <p:nvPr>
            <p:ph type="ctrTitle"/>
          </p:nvPr>
        </p:nvSpPr>
        <p:spPr>
          <a:xfrm>
            <a:off x="1524000" y="1122363"/>
            <a:ext cx="9144000" cy="2387600"/>
          </a:xfrm>
        </p:spPr>
        <p:txBody>
          <a:bodyPr anchor="b"/>
          <a:lstStyle>
            <a:lvl1pPr algn="ctr">
              <a:defRPr sz="6000"/>
            </a:lvl1pPr>
          </a:lstStyle>
          <a:p>
            <a:r>
              <a:rPr lang="hu-HU"/>
              <a:t>Mintacím szerkesztése</a:t>
            </a:r>
          </a:p>
        </p:txBody>
      </p:sp>
      <p:sp>
        <p:nvSpPr>
          <p:cNvPr id="3" name="Alcím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u-HU"/>
              <a:t>Kattintson ide az alcím mintájának szerkesztéséhez</a:t>
            </a:r>
          </a:p>
        </p:txBody>
      </p:sp>
      <p:sp>
        <p:nvSpPr>
          <p:cNvPr id="4" name="Dátum helye 3"/>
          <p:cNvSpPr>
            <a:spLocks noGrp="1"/>
          </p:cNvSpPr>
          <p:nvPr>
            <p:ph type="dt" sz="half" idx="10"/>
          </p:nvPr>
        </p:nvSpPr>
        <p:spPr/>
        <p:txBody>
          <a:bodyPr/>
          <a:lstStyle/>
          <a:p>
            <a:fld id="{88949C83-18FE-47BD-97C7-E2F3447A49F2}" type="datetime1">
              <a:rPr lang="hu-HU" smtClean="0"/>
              <a:t>2024. 07. 05.</a:t>
            </a:fld>
            <a:endParaRPr lang="hu-HU"/>
          </a:p>
        </p:txBody>
      </p:sp>
      <p:sp>
        <p:nvSpPr>
          <p:cNvPr id="5" name="Élőláb helye 4"/>
          <p:cNvSpPr>
            <a:spLocks noGrp="1"/>
          </p:cNvSpPr>
          <p:nvPr>
            <p:ph type="ftr" sz="quarter" idx="11"/>
          </p:nvPr>
        </p:nvSpPr>
        <p:spPr/>
        <p:txBody>
          <a:bodyPr/>
          <a:lstStyle/>
          <a:p>
            <a:r>
              <a:rPr lang="en-US"/>
              <a:t>B. Management – 5.1 Connected and automated mobility and future city logistics</a:t>
            </a:r>
            <a:endParaRPr lang="hu-HU"/>
          </a:p>
        </p:txBody>
      </p:sp>
      <p:sp>
        <p:nvSpPr>
          <p:cNvPr id="6" name="Dia számának helye 5"/>
          <p:cNvSpPr>
            <a:spLocks noGrp="1"/>
          </p:cNvSpPr>
          <p:nvPr>
            <p:ph type="sldNum" sz="quarter" idx="12"/>
          </p:nvPr>
        </p:nvSpPr>
        <p:spPr/>
        <p:txBody>
          <a:bodyPr/>
          <a:lstStyle/>
          <a:p>
            <a:fld id="{D57ED624-7FD4-4A6E-81EA-59ADBF780AD9}" type="slidenum">
              <a:rPr lang="hu-HU" smtClean="0"/>
              <a:t>‹#›</a:t>
            </a:fld>
            <a:endParaRPr lang="hu-HU"/>
          </a:p>
        </p:txBody>
      </p:sp>
    </p:spTree>
    <p:extLst>
      <p:ext uri="{BB962C8B-B14F-4D97-AF65-F5344CB8AC3E}">
        <p14:creationId xmlns:p14="http://schemas.microsoft.com/office/powerpoint/2010/main" val="3535988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p>
        </p:txBody>
      </p:sp>
      <p:sp>
        <p:nvSpPr>
          <p:cNvPr id="3" name="Függőleges szöveg helye 2"/>
          <p:cNvSpPr>
            <a:spLocks noGrp="1"/>
          </p:cNvSpPr>
          <p:nvPr>
            <p:ph type="body" orient="vert" idx="1"/>
          </p:nvPr>
        </p:nvSpPr>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Dátum helye 3"/>
          <p:cNvSpPr>
            <a:spLocks noGrp="1"/>
          </p:cNvSpPr>
          <p:nvPr>
            <p:ph type="dt" sz="half" idx="10"/>
          </p:nvPr>
        </p:nvSpPr>
        <p:spPr/>
        <p:txBody>
          <a:bodyPr/>
          <a:lstStyle/>
          <a:p>
            <a:fld id="{918615A8-C497-4E12-AA04-E2D55C7FF498}" type="datetime1">
              <a:rPr lang="hu-HU" smtClean="0"/>
              <a:t>2024. 07. 05.</a:t>
            </a:fld>
            <a:endParaRPr lang="hu-HU"/>
          </a:p>
        </p:txBody>
      </p:sp>
      <p:sp>
        <p:nvSpPr>
          <p:cNvPr id="5" name="Élőláb helye 4"/>
          <p:cNvSpPr>
            <a:spLocks noGrp="1"/>
          </p:cNvSpPr>
          <p:nvPr>
            <p:ph type="ftr" sz="quarter" idx="11"/>
          </p:nvPr>
        </p:nvSpPr>
        <p:spPr/>
        <p:txBody>
          <a:bodyPr/>
          <a:lstStyle/>
          <a:p>
            <a:r>
              <a:rPr lang="en-US"/>
              <a:t>B. Management – 5.1 Connected and automated mobility and future city logistics</a:t>
            </a:r>
            <a:endParaRPr lang="hu-HU"/>
          </a:p>
        </p:txBody>
      </p:sp>
      <p:sp>
        <p:nvSpPr>
          <p:cNvPr id="6" name="Dia számának helye 5"/>
          <p:cNvSpPr>
            <a:spLocks noGrp="1"/>
          </p:cNvSpPr>
          <p:nvPr>
            <p:ph type="sldNum" sz="quarter" idx="12"/>
          </p:nvPr>
        </p:nvSpPr>
        <p:spPr/>
        <p:txBody>
          <a:bodyPr/>
          <a:lstStyle/>
          <a:p>
            <a:fld id="{D57ED624-7FD4-4A6E-81EA-59ADBF780AD9}" type="slidenum">
              <a:rPr lang="hu-HU" smtClean="0"/>
              <a:t>‹#›</a:t>
            </a:fld>
            <a:endParaRPr lang="hu-HU"/>
          </a:p>
        </p:txBody>
      </p:sp>
    </p:spTree>
    <p:extLst>
      <p:ext uri="{BB962C8B-B14F-4D97-AF65-F5344CB8AC3E}">
        <p14:creationId xmlns:p14="http://schemas.microsoft.com/office/powerpoint/2010/main" val="28856483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p:cNvSpPr>
            <a:spLocks noGrp="1"/>
          </p:cNvSpPr>
          <p:nvPr>
            <p:ph type="title" orient="vert"/>
          </p:nvPr>
        </p:nvSpPr>
        <p:spPr>
          <a:xfrm>
            <a:off x="8724900" y="365125"/>
            <a:ext cx="2628900" cy="5811838"/>
          </a:xfrm>
        </p:spPr>
        <p:txBody>
          <a:bodyPr vert="eaVert"/>
          <a:lstStyle/>
          <a:p>
            <a:r>
              <a:rPr lang="hu-HU"/>
              <a:t>Mintacím szerkesztése</a:t>
            </a:r>
          </a:p>
        </p:txBody>
      </p:sp>
      <p:sp>
        <p:nvSpPr>
          <p:cNvPr id="3" name="Függőleges szöveg helye 2"/>
          <p:cNvSpPr>
            <a:spLocks noGrp="1"/>
          </p:cNvSpPr>
          <p:nvPr>
            <p:ph type="body" orient="vert" idx="1"/>
          </p:nvPr>
        </p:nvSpPr>
        <p:spPr>
          <a:xfrm>
            <a:off x="838200" y="365125"/>
            <a:ext cx="7734300" cy="5811838"/>
          </a:xfrm>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Dátum helye 3"/>
          <p:cNvSpPr>
            <a:spLocks noGrp="1"/>
          </p:cNvSpPr>
          <p:nvPr>
            <p:ph type="dt" sz="half" idx="10"/>
          </p:nvPr>
        </p:nvSpPr>
        <p:spPr/>
        <p:txBody>
          <a:bodyPr/>
          <a:lstStyle/>
          <a:p>
            <a:fld id="{074EC2A4-F944-4466-A74D-BBA6D2AAB949}" type="datetime1">
              <a:rPr lang="hu-HU" smtClean="0"/>
              <a:t>2024. 07. 05.</a:t>
            </a:fld>
            <a:endParaRPr lang="hu-HU"/>
          </a:p>
        </p:txBody>
      </p:sp>
      <p:sp>
        <p:nvSpPr>
          <p:cNvPr id="5" name="Élőláb helye 4"/>
          <p:cNvSpPr>
            <a:spLocks noGrp="1"/>
          </p:cNvSpPr>
          <p:nvPr>
            <p:ph type="ftr" sz="quarter" idx="11"/>
          </p:nvPr>
        </p:nvSpPr>
        <p:spPr/>
        <p:txBody>
          <a:bodyPr/>
          <a:lstStyle/>
          <a:p>
            <a:r>
              <a:rPr lang="en-US"/>
              <a:t>B. Management – 5.1 Connected and automated mobility and future city logistics</a:t>
            </a:r>
            <a:endParaRPr lang="hu-HU"/>
          </a:p>
        </p:txBody>
      </p:sp>
      <p:sp>
        <p:nvSpPr>
          <p:cNvPr id="6" name="Dia számának helye 5"/>
          <p:cNvSpPr>
            <a:spLocks noGrp="1"/>
          </p:cNvSpPr>
          <p:nvPr>
            <p:ph type="sldNum" sz="quarter" idx="12"/>
          </p:nvPr>
        </p:nvSpPr>
        <p:spPr/>
        <p:txBody>
          <a:bodyPr/>
          <a:lstStyle/>
          <a:p>
            <a:fld id="{D57ED624-7FD4-4A6E-81EA-59ADBF780AD9}" type="slidenum">
              <a:rPr lang="hu-HU" smtClean="0"/>
              <a:t>‹#›</a:t>
            </a:fld>
            <a:endParaRPr lang="hu-HU"/>
          </a:p>
        </p:txBody>
      </p:sp>
    </p:spTree>
    <p:extLst>
      <p:ext uri="{BB962C8B-B14F-4D97-AF65-F5344CB8AC3E}">
        <p14:creationId xmlns:p14="http://schemas.microsoft.com/office/powerpoint/2010/main" val="26863546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Cím 1"/>
          <p:cNvSpPr>
            <a:spLocks noGrp="1"/>
          </p:cNvSpPr>
          <p:nvPr>
            <p:ph type="ctrTitle"/>
          </p:nvPr>
        </p:nvSpPr>
        <p:spPr>
          <a:xfrm>
            <a:off x="1524000" y="1122363"/>
            <a:ext cx="9144000" cy="2387600"/>
          </a:xfrm>
        </p:spPr>
        <p:txBody>
          <a:bodyPr anchor="b"/>
          <a:lstStyle>
            <a:lvl1pPr algn="ctr">
              <a:defRPr sz="6000"/>
            </a:lvl1pPr>
          </a:lstStyle>
          <a:p>
            <a:r>
              <a:rPr lang="hu-HU"/>
              <a:t>Mintacím szerkesztése</a:t>
            </a:r>
          </a:p>
        </p:txBody>
      </p:sp>
      <p:sp>
        <p:nvSpPr>
          <p:cNvPr id="3" name="Alcím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u-HU"/>
              <a:t>Kattintson ide az alcím mintájának szerkesztéséhez</a:t>
            </a:r>
          </a:p>
        </p:txBody>
      </p:sp>
      <p:sp>
        <p:nvSpPr>
          <p:cNvPr id="4" name="Dátum helye 3"/>
          <p:cNvSpPr>
            <a:spLocks noGrp="1"/>
          </p:cNvSpPr>
          <p:nvPr>
            <p:ph type="dt" sz="half" idx="10"/>
          </p:nvPr>
        </p:nvSpPr>
        <p:spPr/>
        <p:txBody>
          <a:bodyPr/>
          <a:lstStyle/>
          <a:p>
            <a:fld id="{FBC4C180-462B-498C-8B2B-82DC1FA457FA}" type="datetime1">
              <a:rPr lang="hu-HU" smtClean="0"/>
              <a:t>2024. 07. 05.</a:t>
            </a:fld>
            <a:endParaRPr lang="hu-HU"/>
          </a:p>
        </p:txBody>
      </p:sp>
      <p:sp>
        <p:nvSpPr>
          <p:cNvPr id="5" name="Élőláb helye 4"/>
          <p:cNvSpPr>
            <a:spLocks noGrp="1"/>
          </p:cNvSpPr>
          <p:nvPr>
            <p:ph type="ftr" sz="quarter" idx="11"/>
          </p:nvPr>
        </p:nvSpPr>
        <p:spPr/>
        <p:txBody>
          <a:bodyPr/>
          <a:lstStyle/>
          <a:p>
            <a:r>
              <a:rPr lang="en-US"/>
              <a:t>B. Management – 5.1 Connected and automated mobility and future city logistics</a:t>
            </a:r>
            <a:endParaRPr lang="hu-HU"/>
          </a:p>
        </p:txBody>
      </p:sp>
      <p:sp>
        <p:nvSpPr>
          <p:cNvPr id="6" name="Dia számának helye 5"/>
          <p:cNvSpPr>
            <a:spLocks noGrp="1"/>
          </p:cNvSpPr>
          <p:nvPr>
            <p:ph type="sldNum" sz="quarter" idx="12"/>
          </p:nvPr>
        </p:nvSpPr>
        <p:spPr/>
        <p:txBody>
          <a:bodyPr/>
          <a:lstStyle/>
          <a:p>
            <a:fld id="{D57ED624-7FD4-4A6E-81EA-59ADBF780AD9}" type="slidenum">
              <a:rPr lang="hu-HU" smtClean="0"/>
              <a:t>‹#›</a:t>
            </a:fld>
            <a:endParaRPr lang="hu-HU"/>
          </a:p>
        </p:txBody>
      </p:sp>
    </p:spTree>
    <p:extLst>
      <p:ext uri="{BB962C8B-B14F-4D97-AF65-F5344CB8AC3E}">
        <p14:creationId xmlns:p14="http://schemas.microsoft.com/office/powerpoint/2010/main" val="7417776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p>
        </p:txBody>
      </p:sp>
      <p:sp>
        <p:nvSpPr>
          <p:cNvPr id="3" name="Tartalom helye 2"/>
          <p:cNvSpPr>
            <a:spLocks noGrp="1"/>
          </p:cNvSpPr>
          <p:nvPr>
            <p:ph idx="1"/>
          </p:nvPr>
        </p:nvSpPr>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Dátum helye 3"/>
          <p:cNvSpPr>
            <a:spLocks noGrp="1"/>
          </p:cNvSpPr>
          <p:nvPr>
            <p:ph type="dt" sz="half" idx="10"/>
          </p:nvPr>
        </p:nvSpPr>
        <p:spPr/>
        <p:txBody>
          <a:bodyPr/>
          <a:lstStyle/>
          <a:p>
            <a:fld id="{3B8622C7-0CFD-4814-92F4-266831088451}" type="datetime1">
              <a:rPr lang="hu-HU" smtClean="0"/>
              <a:t>2024. 07. 05.</a:t>
            </a:fld>
            <a:endParaRPr lang="hu-HU"/>
          </a:p>
        </p:txBody>
      </p:sp>
      <p:sp>
        <p:nvSpPr>
          <p:cNvPr id="5" name="Élőláb helye 4"/>
          <p:cNvSpPr>
            <a:spLocks noGrp="1"/>
          </p:cNvSpPr>
          <p:nvPr>
            <p:ph type="ftr" sz="quarter" idx="11"/>
          </p:nvPr>
        </p:nvSpPr>
        <p:spPr/>
        <p:txBody>
          <a:bodyPr/>
          <a:lstStyle/>
          <a:p>
            <a:r>
              <a:rPr lang="en-US"/>
              <a:t>B. Management – 5.1 Connected and automated mobility and future city logistics</a:t>
            </a:r>
            <a:endParaRPr lang="hu-HU"/>
          </a:p>
        </p:txBody>
      </p:sp>
      <p:sp>
        <p:nvSpPr>
          <p:cNvPr id="6" name="Dia számának helye 5"/>
          <p:cNvSpPr>
            <a:spLocks noGrp="1"/>
          </p:cNvSpPr>
          <p:nvPr>
            <p:ph type="sldNum" sz="quarter" idx="12"/>
          </p:nvPr>
        </p:nvSpPr>
        <p:spPr/>
        <p:txBody>
          <a:bodyPr/>
          <a:lstStyle/>
          <a:p>
            <a:fld id="{D57ED624-7FD4-4A6E-81EA-59ADBF780AD9}" type="slidenum">
              <a:rPr lang="hu-HU" smtClean="0"/>
              <a:t>‹#›</a:t>
            </a:fld>
            <a:endParaRPr lang="hu-HU"/>
          </a:p>
        </p:txBody>
      </p:sp>
    </p:spTree>
    <p:extLst>
      <p:ext uri="{BB962C8B-B14F-4D97-AF65-F5344CB8AC3E}">
        <p14:creationId xmlns:p14="http://schemas.microsoft.com/office/powerpoint/2010/main" val="23498111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p:cNvSpPr>
            <a:spLocks noGrp="1"/>
          </p:cNvSpPr>
          <p:nvPr>
            <p:ph type="title"/>
          </p:nvPr>
        </p:nvSpPr>
        <p:spPr>
          <a:xfrm>
            <a:off x="831850" y="1709738"/>
            <a:ext cx="10515600" cy="2852737"/>
          </a:xfrm>
        </p:spPr>
        <p:txBody>
          <a:bodyPr anchor="b"/>
          <a:lstStyle>
            <a:lvl1pPr>
              <a:defRPr sz="6000"/>
            </a:lvl1pPr>
          </a:lstStyle>
          <a:p>
            <a:r>
              <a:rPr lang="hu-HU"/>
              <a:t>Mintacím szerkesztése</a:t>
            </a:r>
          </a:p>
        </p:txBody>
      </p:sp>
      <p:sp>
        <p:nvSpPr>
          <p:cNvPr id="3" name="Szöveg hely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u-HU"/>
              <a:t>Mintaszöveg szerkesztése</a:t>
            </a:r>
          </a:p>
        </p:txBody>
      </p:sp>
      <p:sp>
        <p:nvSpPr>
          <p:cNvPr id="4" name="Dátum helye 3"/>
          <p:cNvSpPr>
            <a:spLocks noGrp="1"/>
          </p:cNvSpPr>
          <p:nvPr>
            <p:ph type="dt" sz="half" idx="10"/>
          </p:nvPr>
        </p:nvSpPr>
        <p:spPr/>
        <p:txBody>
          <a:bodyPr/>
          <a:lstStyle/>
          <a:p>
            <a:fld id="{4C637FF1-2F9C-45A6-887D-E2FE7332BC5D}" type="datetime1">
              <a:rPr lang="hu-HU" smtClean="0"/>
              <a:t>2024. 07. 05.</a:t>
            </a:fld>
            <a:endParaRPr lang="hu-HU"/>
          </a:p>
        </p:txBody>
      </p:sp>
      <p:sp>
        <p:nvSpPr>
          <p:cNvPr id="5" name="Élőláb helye 4"/>
          <p:cNvSpPr>
            <a:spLocks noGrp="1"/>
          </p:cNvSpPr>
          <p:nvPr>
            <p:ph type="ftr" sz="quarter" idx="11"/>
          </p:nvPr>
        </p:nvSpPr>
        <p:spPr/>
        <p:txBody>
          <a:bodyPr/>
          <a:lstStyle/>
          <a:p>
            <a:r>
              <a:rPr lang="en-US"/>
              <a:t>B. Management – 5.1 Connected and automated mobility and future city logistics</a:t>
            </a:r>
            <a:endParaRPr lang="hu-HU"/>
          </a:p>
        </p:txBody>
      </p:sp>
      <p:sp>
        <p:nvSpPr>
          <p:cNvPr id="6" name="Dia számának helye 5"/>
          <p:cNvSpPr>
            <a:spLocks noGrp="1"/>
          </p:cNvSpPr>
          <p:nvPr>
            <p:ph type="sldNum" sz="quarter" idx="12"/>
          </p:nvPr>
        </p:nvSpPr>
        <p:spPr/>
        <p:txBody>
          <a:bodyPr/>
          <a:lstStyle/>
          <a:p>
            <a:fld id="{D57ED624-7FD4-4A6E-81EA-59ADBF780AD9}" type="slidenum">
              <a:rPr lang="hu-HU" smtClean="0"/>
              <a:t>‹#›</a:t>
            </a:fld>
            <a:endParaRPr lang="hu-HU"/>
          </a:p>
        </p:txBody>
      </p:sp>
    </p:spTree>
    <p:extLst>
      <p:ext uri="{BB962C8B-B14F-4D97-AF65-F5344CB8AC3E}">
        <p14:creationId xmlns:p14="http://schemas.microsoft.com/office/powerpoint/2010/main" val="16874667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p>
        </p:txBody>
      </p:sp>
      <p:sp>
        <p:nvSpPr>
          <p:cNvPr id="3" name="Tartalom helye 2"/>
          <p:cNvSpPr>
            <a:spLocks noGrp="1"/>
          </p:cNvSpPr>
          <p:nvPr>
            <p:ph sz="half" idx="1"/>
          </p:nvPr>
        </p:nvSpPr>
        <p:spPr>
          <a:xfrm>
            <a:off x="838200" y="1825625"/>
            <a:ext cx="5181600" cy="4351338"/>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Tartalom helye 3"/>
          <p:cNvSpPr>
            <a:spLocks noGrp="1"/>
          </p:cNvSpPr>
          <p:nvPr>
            <p:ph sz="half" idx="2"/>
          </p:nvPr>
        </p:nvSpPr>
        <p:spPr>
          <a:xfrm>
            <a:off x="6172200" y="1825625"/>
            <a:ext cx="5181600" cy="4351338"/>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5" name="Dátum helye 4"/>
          <p:cNvSpPr>
            <a:spLocks noGrp="1"/>
          </p:cNvSpPr>
          <p:nvPr>
            <p:ph type="dt" sz="half" idx="10"/>
          </p:nvPr>
        </p:nvSpPr>
        <p:spPr/>
        <p:txBody>
          <a:bodyPr/>
          <a:lstStyle/>
          <a:p>
            <a:fld id="{100CB64A-E8D5-4A16-A2FC-DF194BD11F23}" type="datetime1">
              <a:rPr lang="hu-HU" smtClean="0"/>
              <a:t>2024. 07. 05.</a:t>
            </a:fld>
            <a:endParaRPr lang="hu-HU"/>
          </a:p>
        </p:txBody>
      </p:sp>
      <p:sp>
        <p:nvSpPr>
          <p:cNvPr id="6" name="Élőláb helye 5"/>
          <p:cNvSpPr>
            <a:spLocks noGrp="1"/>
          </p:cNvSpPr>
          <p:nvPr>
            <p:ph type="ftr" sz="quarter" idx="11"/>
          </p:nvPr>
        </p:nvSpPr>
        <p:spPr/>
        <p:txBody>
          <a:bodyPr/>
          <a:lstStyle/>
          <a:p>
            <a:r>
              <a:rPr lang="en-US"/>
              <a:t>B. Management – 5.1 Connected and automated mobility and future city logistics</a:t>
            </a:r>
            <a:endParaRPr lang="hu-HU"/>
          </a:p>
        </p:txBody>
      </p:sp>
      <p:sp>
        <p:nvSpPr>
          <p:cNvPr id="7" name="Dia számának helye 6"/>
          <p:cNvSpPr>
            <a:spLocks noGrp="1"/>
          </p:cNvSpPr>
          <p:nvPr>
            <p:ph type="sldNum" sz="quarter" idx="12"/>
          </p:nvPr>
        </p:nvSpPr>
        <p:spPr/>
        <p:txBody>
          <a:bodyPr/>
          <a:lstStyle/>
          <a:p>
            <a:fld id="{D57ED624-7FD4-4A6E-81EA-59ADBF780AD9}" type="slidenum">
              <a:rPr lang="hu-HU" smtClean="0"/>
              <a:t>‹#›</a:t>
            </a:fld>
            <a:endParaRPr lang="hu-HU"/>
          </a:p>
        </p:txBody>
      </p:sp>
    </p:spTree>
    <p:extLst>
      <p:ext uri="{BB962C8B-B14F-4D97-AF65-F5344CB8AC3E}">
        <p14:creationId xmlns:p14="http://schemas.microsoft.com/office/powerpoint/2010/main" val="14049335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p:cNvSpPr>
            <a:spLocks noGrp="1"/>
          </p:cNvSpPr>
          <p:nvPr>
            <p:ph type="title"/>
          </p:nvPr>
        </p:nvSpPr>
        <p:spPr>
          <a:xfrm>
            <a:off x="839788" y="365125"/>
            <a:ext cx="10515600" cy="1325563"/>
          </a:xfrm>
        </p:spPr>
        <p:txBody>
          <a:bodyPr/>
          <a:lstStyle/>
          <a:p>
            <a:r>
              <a:rPr lang="hu-HU"/>
              <a:t>Mintacím szerkesztése</a:t>
            </a:r>
          </a:p>
        </p:txBody>
      </p:sp>
      <p:sp>
        <p:nvSpPr>
          <p:cNvPr id="3" name="Szöveg hely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4" name="Tartalom helye 3"/>
          <p:cNvSpPr>
            <a:spLocks noGrp="1"/>
          </p:cNvSpPr>
          <p:nvPr>
            <p:ph sz="half" idx="2"/>
          </p:nvPr>
        </p:nvSpPr>
        <p:spPr>
          <a:xfrm>
            <a:off x="839788" y="2505075"/>
            <a:ext cx="5157787" cy="3684588"/>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5" name="Szöveg hely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6" name="Tartalom helye 5"/>
          <p:cNvSpPr>
            <a:spLocks noGrp="1"/>
          </p:cNvSpPr>
          <p:nvPr>
            <p:ph sz="quarter" idx="4"/>
          </p:nvPr>
        </p:nvSpPr>
        <p:spPr>
          <a:xfrm>
            <a:off x="6172200" y="2505075"/>
            <a:ext cx="5183188" cy="3684588"/>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7" name="Dátum helye 6"/>
          <p:cNvSpPr>
            <a:spLocks noGrp="1"/>
          </p:cNvSpPr>
          <p:nvPr>
            <p:ph type="dt" sz="half" idx="10"/>
          </p:nvPr>
        </p:nvSpPr>
        <p:spPr/>
        <p:txBody>
          <a:bodyPr/>
          <a:lstStyle/>
          <a:p>
            <a:fld id="{D28A003A-49E0-4C01-BCF7-1EF945AB37F1}" type="datetime1">
              <a:rPr lang="hu-HU" smtClean="0"/>
              <a:t>2024. 07. 05.</a:t>
            </a:fld>
            <a:endParaRPr lang="hu-HU"/>
          </a:p>
        </p:txBody>
      </p:sp>
      <p:sp>
        <p:nvSpPr>
          <p:cNvPr id="8" name="Élőláb helye 7"/>
          <p:cNvSpPr>
            <a:spLocks noGrp="1"/>
          </p:cNvSpPr>
          <p:nvPr>
            <p:ph type="ftr" sz="quarter" idx="11"/>
          </p:nvPr>
        </p:nvSpPr>
        <p:spPr/>
        <p:txBody>
          <a:bodyPr/>
          <a:lstStyle/>
          <a:p>
            <a:r>
              <a:rPr lang="en-US"/>
              <a:t>B. Management – 5.1 Connected and automated mobility and future city logistics</a:t>
            </a:r>
            <a:endParaRPr lang="hu-HU"/>
          </a:p>
        </p:txBody>
      </p:sp>
      <p:sp>
        <p:nvSpPr>
          <p:cNvPr id="9" name="Dia számának helye 8"/>
          <p:cNvSpPr>
            <a:spLocks noGrp="1"/>
          </p:cNvSpPr>
          <p:nvPr>
            <p:ph type="sldNum" sz="quarter" idx="12"/>
          </p:nvPr>
        </p:nvSpPr>
        <p:spPr/>
        <p:txBody>
          <a:bodyPr/>
          <a:lstStyle/>
          <a:p>
            <a:fld id="{D57ED624-7FD4-4A6E-81EA-59ADBF780AD9}" type="slidenum">
              <a:rPr lang="hu-HU" smtClean="0"/>
              <a:t>‹#›</a:t>
            </a:fld>
            <a:endParaRPr lang="hu-HU"/>
          </a:p>
        </p:txBody>
      </p:sp>
    </p:spTree>
    <p:extLst>
      <p:ext uri="{BB962C8B-B14F-4D97-AF65-F5344CB8AC3E}">
        <p14:creationId xmlns:p14="http://schemas.microsoft.com/office/powerpoint/2010/main" val="22749804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p>
        </p:txBody>
      </p:sp>
      <p:sp>
        <p:nvSpPr>
          <p:cNvPr id="3" name="Dátum helye 2"/>
          <p:cNvSpPr>
            <a:spLocks noGrp="1"/>
          </p:cNvSpPr>
          <p:nvPr>
            <p:ph type="dt" sz="half" idx="10"/>
          </p:nvPr>
        </p:nvSpPr>
        <p:spPr/>
        <p:txBody>
          <a:bodyPr/>
          <a:lstStyle/>
          <a:p>
            <a:fld id="{731BA98E-ABD6-4117-8CD2-E5C9A63C19C6}" type="datetime1">
              <a:rPr lang="hu-HU" smtClean="0"/>
              <a:t>2024. 07. 05.</a:t>
            </a:fld>
            <a:endParaRPr lang="hu-HU"/>
          </a:p>
        </p:txBody>
      </p:sp>
      <p:sp>
        <p:nvSpPr>
          <p:cNvPr id="4" name="Élőláb helye 3"/>
          <p:cNvSpPr>
            <a:spLocks noGrp="1"/>
          </p:cNvSpPr>
          <p:nvPr>
            <p:ph type="ftr" sz="quarter" idx="11"/>
          </p:nvPr>
        </p:nvSpPr>
        <p:spPr/>
        <p:txBody>
          <a:bodyPr/>
          <a:lstStyle/>
          <a:p>
            <a:r>
              <a:rPr lang="en-US"/>
              <a:t>B. Management – 5.1 Connected and automated mobility and future city logistics</a:t>
            </a:r>
            <a:endParaRPr lang="hu-HU"/>
          </a:p>
        </p:txBody>
      </p:sp>
      <p:sp>
        <p:nvSpPr>
          <p:cNvPr id="5" name="Dia számának helye 4"/>
          <p:cNvSpPr>
            <a:spLocks noGrp="1"/>
          </p:cNvSpPr>
          <p:nvPr>
            <p:ph type="sldNum" sz="quarter" idx="12"/>
          </p:nvPr>
        </p:nvSpPr>
        <p:spPr/>
        <p:txBody>
          <a:bodyPr/>
          <a:lstStyle/>
          <a:p>
            <a:fld id="{D57ED624-7FD4-4A6E-81EA-59ADBF780AD9}" type="slidenum">
              <a:rPr lang="hu-HU" smtClean="0"/>
              <a:t>‹#›</a:t>
            </a:fld>
            <a:endParaRPr lang="hu-HU"/>
          </a:p>
        </p:txBody>
      </p:sp>
    </p:spTree>
    <p:extLst>
      <p:ext uri="{BB962C8B-B14F-4D97-AF65-F5344CB8AC3E}">
        <p14:creationId xmlns:p14="http://schemas.microsoft.com/office/powerpoint/2010/main" val="16359048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átum helye 1"/>
          <p:cNvSpPr>
            <a:spLocks noGrp="1"/>
          </p:cNvSpPr>
          <p:nvPr>
            <p:ph type="dt" sz="half" idx="10"/>
          </p:nvPr>
        </p:nvSpPr>
        <p:spPr/>
        <p:txBody>
          <a:bodyPr/>
          <a:lstStyle/>
          <a:p>
            <a:fld id="{08EA9BB1-D034-4732-889D-0141DBEB291D}" type="datetime1">
              <a:rPr lang="hu-HU" smtClean="0"/>
              <a:t>2024. 07. 05.</a:t>
            </a:fld>
            <a:endParaRPr lang="hu-HU"/>
          </a:p>
        </p:txBody>
      </p:sp>
      <p:sp>
        <p:nvSpPr>
          <p:cNvPr id="3" name="Élőláb helye 2"/>
          <p:cNvSpPr>
            <a:spLocks noGrp="1"/>
          </p:cNvSpPr>
          <p:nvPr>
            <p:ph type="ftr" sz="quarter" idx="11"/>
          </p:nvPr>
        </p:nvSpPr>
        <p:spPr/>
        <p:txBody>
          <a:bodyPr/>
          <a:lstStyle/>
          <a:p>
            <a:r>
              <a:rPr lang="en-US"/>
              <a:t>B. Management – 5.1 Connected and automated mobility and future city logistics</a:t>
            </a:r>
            <a:endParaRPr lang="hu-HU"/>
          </a:p>
        </p:txBody>
      </p:sp>
      <p:sp>
        <p:nvSpPr>
          <p:cNvPr id="4" name="Dia számának helye 3"/>
          <p:cNvSpPr>
            <a:spLocks noGrp="1"/>
          </p:cNvSpPr>
          <p:nvPr>
            <p:ph type="sldNum" sz="quarter" idx="12"/>
          </p:nvPr>
        </p:nvSpPr>
        <p:spPr/>
        <p:txBody>
          <a:bodyPr/>
          <a:lstStyle/>
          <a:p>
            <a:fld id="{D57ED624-7FD4-4A6E-81EA-59ADBF780AD9}" type="slidenum">
              <a:rPr lang="hu-HU" smtClean="0"/>
              <a:t>‹#›</a:t>
            </a:fld>
            <a:endParaRPr lang="hu-HU"/>
          </a:p>
        </p:txBody>
      </p:sp>
    </p:spTree>
    <p:extLst>
      <p:ext uri="{BB962C8B-B14F-4D97-AF65-F5344CB8AC3E}">
        <p14:creationId xmlns:p14="http://schemas.microsoft.com/office/powerpoint/2010/main" val="234449973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839788" y="457200"/>
            <a:ext cx="3932237" cy="1600200"/>
          </a:xfrm>
        </p:spPr>
        <p:txBody>
          <a:bodyPr anchor="b"/>
          <a:lstStyle>
            <a:lvl1pPr>
              <a:defRPr sz="3200"/>
            </a:lvl1pPr>
          </a:lstStyle>
          <a:p>
            <a:r>
              <a:rPr lang="hu-HU"/>
              <a:t>Mintacím szerkesztése</a:t>
            </a:r>
          </a:p>
        </p:txBody>
      </p:sp>
      <p:sp>
        <p:nvSpPr>
          <p:cNvPr id="3" name="Tartalom helye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Szöveg hely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a:t>Mintaszöveg szerkesztése</a:t>
            </a:r>
          </a:p>
        </p:txBody>
      </p:sp>
      <p:sp>
        <p:nvSpPr>
          <p:cNvPr id="5" name="Dátum helye 4"/>
          <p:cNvSpPr>
            <a:spLocks noGrp="1"/>
          </p:cNvSpPr>
          <p:nvPr>
            <p:ph type="dt" sz="half" idx="10"/>
          </p:nvPr>
        </p:nvSpPr>
        <p:spPr/>
        <p:txBody>
          <a:bodyPr/>
          <a:lstStyle/>
          <a:p>
            <a:fld id="{D15678CA-0C93-4095-82FB-CC2F24F5DA3F}" type="datetime1">
              <a:rPr lang="hu-HU" smtClean="0"/>
              <a:t>2024. 07. 05.</a:t>
            </a:fld>
            <a:endParaRPr lang="hu-HU"/>
          </a:p>
        </p:txBody>
      </p:sp>
      <p:sp>
        <p:nvSpPr>
          <p:cNvPr id="6" name="Élőláb helye 5"/>
          <p:cNvSpPr>
            <a:spLocks noGrp="1"/>
          </p:cNvSpPr>
          <p:nvPr>
            <p:ph type="ftr" sz="quarter" idx="11"/>
          </p:nvPr>
        </p:nvSpPr>
        <p:spPr/>
        <p:txBody>
          <a:bodyPr/>
          <a:lstStyle/>
          <a:p>
            <a:r>
              <a:rPr lang="en-US"/>
              <a:t>B. Management – 5.1 Connected and automated mobility and future city logistics</a:t>
            </a:r>
            <a:endParaRPr lang="hu-HU"/>
          </a:p>
        </p:txBody>
      </p:sp>
      <p:sp>
        <p:nvSpPr>
          <p:cNvPr id="7" name="Dia számának helye 6"/>
          <p:cNvSpPr>
            <a:spLocks noGrp="1"/>
          </p:cNvSpPr>
          <p:nvPr>
            <p:ph type="sldNum" sz="quarter" idx="12"/>
          </p:nvPr>
        </p:nvSpPr>
        <p:spPr/>
        <p:txBody>
          <a:bodyPr/>
          <a:lstStyle/>
          <a:p>
            <a:fld id="{D57ED624-7FD4-4A6E-81EA-59ADBF780AD9}" type="slidenum">
              <a:rPr lang="hu-HU" smtClean="0"/>
              <a:t>‹#›</a:t>
            </a:fld>
            <a:endParaRPr lang="hu-HU"/>
          </a:p>
        </p:txBody>
      </p:sp>
    </p:spTree>
    <p:extLst>
      <p:ext uri="{BB962C8B-B14F-4D97-AF65-F5344CB8AC3E}">
        <p14:creationId xmlns:p14="http://schemas.microsoft.com/office/powerpoint/2010/main" val="1353720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p>
        </p:txBody>
      </p:sp>
      <p:sp>
        <p:nvSpPr>
          <p:cNvPr id="3" name="Tartalom helye 2"/>
          <p:cNvSpPr>
            <a:spLocks noGrp="1"/>
          </p:cNvSpPr>
          <p:nvPr>
            <p:ph idx="1"/>
          </p:nvPr>
        </p:nvSpPr>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Dátum helye 3"/>
          <p:cNvSpPr>
            <a:spLocks noGrp="1"/>
          </p:cNvSpPr>
          <p:nvPr>
            <p:ph type="dt" sz="half" idx="10"/>
          </p:nvPr>
        </p:nvSpPr>
        <p:spPr/>
        <p:txBody>
          <a:bodyPr/>
          <a:lstStyle/>
          <a:p>
            <a:fld id="{71D986E1-573C-438A-B745-2E5FBF05F237}" type="datetime1">
              <a:rPr lang="hu-HU" smtClean="0"/>
              <a:t>2024. 07. 05.</a:t>
            </a:fld>
            <a:endParaRPr lang="hu-HU"/>
          </a:p>
        </p:txBody>
      </p:sp>
      <p:sp>
        <p:nvSpPr>
          <p:cNvPr id="5" name="Élőláb helye 4"/>
          <p:cNvSpPr>
            <a:spLocks noGrp="1"/>
          </p:cNvSpPr>
          <p:nvPr>
            <p:ph type="ftr" sz="quarter" idx="11"/>
          </p:nvPr>
        </p:nvSpPr>
        <p:spPr/>
        <p:txBody>
          <a:bodyPr/>
          <a:lstStyle/>
          <a:p>
            <a:r>
              <a:rPr lang="en-US"/>
              <a:t>B. Management – 5.1 Connected and automated mobility and future city logistics</a:t>
            </a:r>
            <a:endParaRPr lang="hu-HU"/>
          </a:p>
        </p:txBody>
      </p:sp>
      <p:sp>
        <p:nvSpPr>
          <p:cNvPr id="6" name="Dia számának helye 5"/>
          <p:cNvSpPr>
            <a:spLocks noGrp="1"/>
          </p:cNvSpPr>
          <p:nvPr>
            <p:ph type="sldNum" sz="quarter" idx="12"/>
          </p:nvPr>
        </p:nvSpPr>
        <p:spPr/>
        <p:txBody>
          <a:bodyPr/>
          <a:lstStyle/>
          <a:p>
            <a:fld id="{D57ED624-7FD4-4A6E-81EA-59ADBF780AD9}" type="slidenum">
              <a:rPr lang="hu-HU" smtClean="0"/>
              <a:t>‹#›</a:t>
            </a:fld>
            <a:endParaRPr lang="hu-HU"/>
          </a:p>
        </p:txBody>
      </p:sp>
    </p:spTree>
    <p:extLst>
      <p:ext uri="{BB962C8B-B14F-4D97-AF65-F5344CB8AC3E}">
        <p14:creationId xmlns:p14="http://schemas.microsoft.com/office/powerpoint/2010/main" val="400674200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839788" y="457200"/>
            <a:ext cx="3932237" cy="1600200"/>
          </a:xfrm>
        </p:spPr>
        <p:txBody>
          <a:bodyPr anchor="b"/>
          <a:lstStyle>
            <a:lvl1pPr>
              <a:defRPr sz="3200"/>
            </a:lvl1pPr>
          </a:lstStyle>
          <a:p>
            <a:r>
              <a:rPr lang="hu-HU"/>
              <a:t>Mintacím szerkesztése</a:t>
            </a:r>
          </a:p>
        </p:txBody>
      </p:sp>
      <p:sp>
        <p:nvSpPr>
          <p:cNvPr id="3" name="Kép hely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u-HU"/>
              <a:t>Kép beszúrásához kattintson az ikonra</a:t>
            </a:r>
          </a:p>
        </p:txBody>
      </p:sp>
      <p:sp>
        <p:nvSpPr>
          <p:cNvPr id="4" name="Szöveg hely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a:t>Mintaszöveg szerkesztése</a:t>
            </a:r>
          </a:p>
        </p:txBody>
      </p:sp>
      <p:sp>
        <p:nvSpPr>
          <p:cNvPr id="5" name="Dátum helye 4"/>
          <p:cNvSpPr>
            <a:spLocks noGrp="1"/>
          </p:cNvSpPr>
          <p:nvPr>
            <p:ph type="dt" sz="half" idx="10"/>
          </p:nvPr>
        </p:nvSpPr>
        <p:spPr/>
        <p:txBody>
          <a:bodyPr/>
          <a:lstStyle/>
          <a:p>
            <a:fld id="{D21858EB-DB86-4041-88C9-2739B02C594E}" type="datetime1">
              <a:rPr lang="hu-HU" smtClean="0"/>
              <a:t>2024. 07. 05.</a:t>
            </a:fld>
            <a:endParaRPr lang="hu-HU"/>
          </a:p>
        </p:txBody>
      </p:sp>
      <p:sp>
        <p:nvSpPr>
          <p:cNvPr id="6" name="Élőláb helye 5"/>
          <p:cNvSpPr>
            <a:spLocks noGrp="1"/>
          </p:cNvSpPr>
          <p:nvPr>
            <p:ph type="ftr" sz="quarter" idx="11"/>
          </p:nvPr>
        </p:nvSpPr>
        <p:spPr/>
        <p:txBody>
          <a:bodyPr/>
          <a:lstStyle/>
          <a:p>
            <a:r>
              <a:rPr lang="en-US"/>
              <a:t>B. Management – 5.1 Connected and automated mobility and future city logistics</a:t>
            </a:r>
            <a:endParaRPr lang="hu-HU"/>
          </a:p>
        </p:txBody>
      </p:sp>
      <p:sp>
        <p:nvSpPr>
          <p:cNvPr id="7" name="Dia számának helye 6"/>
          <p:cNvSpPr>
            <a:spLocks noGrp="1"/>
          </p:cNvSpPr>
          <p:nvPr>
            <p:ph type="sldNum" sz="quarter" idx="12"/>
          </p:nvPr>
        </p:nvSpPr>
        <p:spPr/>
        <p:txBody>
          <a:bodyPr/>
          <a:lstStyle/>
          <a:p>
            <a:fld id="{D57ED624-7FD4-4A6E-81EA-59ADBF780AD9}" type="slidenum">
              <a:rPr lang="hu-HU" smtClean="0"/>
              <a:t>‹#›</a:t>
            </a:fld>
            <a:endParaRPr lang="hu-HU"/>
          </a:p>
        </p:txBody>
      </p:sp>
    </p:spTree>
    <p:extLst>
      <p:ext uri="{BB962C8B-B14F-4D97-AF65-F5344CB8AC3E}">
        <p14:creationId xmlns:p14="http://schemas.microsoft.com/office/powerpoint/2010/main" val="189784534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p>
        </p:txBody>
      </p:sp>
      <p:sp>
        <p:nvSpPr>
          <p:cNvPr id="3" name="Függőleges szöveg helye 2"/>
          <p:cNvSpPr>
            <a:spLocks noGrp="1"/>
          </p:cNvSpPr>
          <p:nvPr>
            <p:ph type="body" orient="vert" idx="1"/>
          </p:nvPr>
        </p:nvSpPr>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Dátum helye 3"/>
          <p:cNvSpPr>
            <a:spLocks noGrp="1"/>
          </p:cNvSpPr>
          <p:nvPr>
            <p:ph type="dt" sz="half" idx="10"/>
          </p:nvPr>
        </p:nvSpPr>
        <p:spPr/>
        <p:txBody>
          <a:bodyPr/>
          <a:lstStyle/>
          <a:p>
            <a:fld id="{308B5D9E-3EF4-46A0-9264-AF9C15538C34}" type="datetime1">
              <a:rPr lang="hu-HU" smtClean="0"/>
              <a:t>2024. 07. 05.</a:t>
            </a:fld>
            <a:endParaRPr lang="hu-HU"/>
          </a:p>
        </p:txBody>
      </p:sp>
      <p:sp>
        <p:nvSpPr>
          <p:cNvPr id="5" name="Élőláb helye 4"/>
          <p:cNvSpPr>
            <a:spLocks noGrp="1"/>
          </p:cNvSpPr>
          <p:nvPr>
            <p:ph type="ftr" sz="quarter" idx="11"/>
          </p:nvPr>
        </p:nvSpPr>
        <p:spPr/>
        <p:txBody>
          <a:bodyPr/>
          <a:lstStyle/>
          <a:p>
            <a:r>
              <a:rPr lang="en-US"/>
              <a:t>B. Management – 5.1 Connected and automated mobility and future city logistics</a:t>
            </a:r>
            <a:endParaRPr lang="hu-HU"/>
          </a:p>
        </p:txBody>
      </p:sp>
      <p:sp>
        <p:nvSpPr>
          <p:cNvPr id="6" name="Dia számának helye 5"/>
          <p:cNvSpPr>
            <a:spLocks noGrp="1"/>
          </p:cNvSpPr>
          <p:nvPr>
            <p:ph type="sldNum" sz="quarter" idx="12"/>
          </p:nvPr>
        </p:nvSpPr>
        <p:spPr/>
        <p:txBody>
          <a:bodyPr/>
          <a:lstStyle/>
          <a:p>
            <a:fld id="{D57ED624-7FD4-4A6E-81EA-59ADBF780AD9}" type="slidenum">
              <a:rPr lang="hu-HU" smtClean="0"/>
              <a:t>‹#›</a:t>
            </a:fld>
            <a:endParaRPr lang="hu-HU"/>
          </a:p>
        </p:txBody>
      </p:sp>
    </p:spTree>
    <p:extLst>
      <p:ext uri="{BB962C8B-B14F-4D97-AF65-F5344CB8AC3E}">
        <p14:creationId xmlns:p14="http://schemas.microsoft.com/office/powerpoint/2010/main" val="389004293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p:cNvSpPr>
            <a:spLocks noGrp="1"/>
          </p:cNvSpPr>
          <p:nvPr>
            <p:ph type="title" orient="vert"/>
          </p:nvPr>
        </p:nvSpPr>
        <p:spPr>
          <a:xfrm>
            <a:off x="8724900" y="365125"/>
            <a:ext cx="2628900" cy="5811838"/>
          </a:xfrm>
        </p:spPr>
        <p:txBody>
          <a:bodyPr vert="eaVert"/>
          <a:lstStyle/>
          <a:p>
            <a:r>
              <a:rPr lang="hu-HU"/>
              <a:t>Mintacím szerkesztése</a:t>
            </a:r>
          </a:p>
        </p:txBody>
      </p:sp>
      <p:sp>
        <p:nvSpPr>
          <p:cNvPr id="3" name="Függőleges szöveg helye 2"/>
          <p:cNvSpPr>
            <a:spLocks noGrp="1"/>
          </p:cNvSpPr>
          <p:nvPr>
            <p:ph type="body" orient="vert" idx="1"/>
          </p:nvPr>
        </p:nvSpPr>
        <p:spPr>
          <a:xfrm>
            <a:off x="838200" y="365125"/>
            <a:ext cx="7734300" cy="5811838"/>
          </a:xfrm>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Dátum helye 3"/>
          <p:cNvSpPr>
            <a:spLocks noGrp="1"/>
          </p:cNvSpPr>
          <p:nvPr>
            <p:ph type="dt" sz="half" idx="10"/>
          </p:nvPr>
        </p:nvSpPr>
        <p:spPr/>
        <p:txBody>
          <a:bodyPr/>
          <a:lstStyle/>
          <a:p>
            <a:fld id="{C7363A34-6DAE-46E1-98B0-04F64D9F8E33}" type="datetime1">
              <a:rPr lang="hu-HU" smtClean="0"/>
              <a:t>2024. 07. 05.</a:t>
            </a:fld>
            <a:endParaRPr lang="hu-HU"/>
          </a:p>
        </p:txBody>
      </p:sp>
      <p:sp>
        <p:nvSpPr>
          <p:cNvPr id="5" name="Élőláb helye 4"/>
          <p:cNvSpPr>
            <a:spLocks noGrp="1"/>
          </p:cNvSpPr>
          <p:nvPr>
            <p:ph type="ftr" sz="quarter" idx="11"/>
          </p:nvPr>
        </p:nvSpPr>
        <p:spPr/>
        <p:txBody>
          <a:bodyPr/>
          <a:lstStyle/>
          <a:p>
            <a:r>
              <a:rPr lang="en-US"/>
              <a:t>B. Management – 5.1 Connected and automated mobility and future city logistics</a:t>
            </a:r>
            <a:endParaRPr lang="hu-HU"/>
          </a:p>
        </p:txBody>
      </p:sp>
      <p:sp>
        <p:nvSpPr>
          <p:cNvPr id="6" name="Dia számának helye 5"/>
          <p:cNvSpPr>
            <a:spLocks noGrp="1"/>
          </p:cNvSpPr>
          <p:nvPr>
            <p:ph type="sldNum" sz="quarter" idx="12"/>
          </p:nvPr>
        </p:nvSpPr>
        <p:spPr/>
        <p:txBody>
          <a:bodyPr/>
          <a:lstStyle/>
          <a:p>
            <a:fld id="{D57ED624-7FD4-4A6E-81EA-59ADBF780AD9}" type="slidenum">
              <a:rPr lang="hu-HU" smtClean="0"/>
              <a:t>‹#›</a:t>
            </a:fld>
            <a:endParaRPr lang="hu-HU"/>
          </a:p>
        </p:txBody>
      </p:sp>
    </p:spTree>
    <p:extLst>
      <p:ext uri="{BB962C8B-B14F-4D97-AF65-F5344CB8AC3E}">
        <p14:creationId xmlns:p14="http://schemas.microsoft.com/office/powerpoint/2010/main" val="29017745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p:cNvSpPr>
            <a:spLocks noGrp="1"/>
          </p:cNvSpPr>
          <p:nvPr>
            <p:ph type="title"/>
          </p:nvPr>
        </p:nvSpPr>
        <p:spPr>
          <a:xfrm>
            <a:off x="831850" y="1709738"/>
            <a:ext cx="10515600" cy="2852737"/>
          </a:xfrm>
        </p:spPr>
        <p:txBody>
          <a:bodyPr anchor="b"/>
          <a:lstStyle>
            <a:lvl1pPr>
              <a:defRPr sz="6000"/>
            </a:lvl1pPr>
          </a:lstStyle>
          <a:p>
            <a:r>
              <a:rPr lang="hu-HU"/>
              <a:t>Mintacím szerkesztése</a:t>
            </a:r>
          </a:p>
        </p:txBody>
      </p:sp>
      <p:sp>
        <p:nvSpPr>
          <p:cNvPr id="3" name="Szöveg hely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u-HU"/>
              <a:t>Mintaszöveg szerkesztése</a:t>
            </a:r>
          </a:p>
        </p:txBody>
      </p:sp>
      <p:sp>
        <p:nvSpPr>
          <p:cNvPr id="4" name="Dátum helye 3"/>
          <p:cNvSpPr>
            <a:spLocks noGrp="1"/>
          </p:cNvSpPr>
          <p:nvPr>
            <p:ph type="dt" sz="half" idx="10"/>
          </p:nvPr>
        </p:nvSpPr>
        <p:spPr/>
        <p:txBody>
          <a:bodyPr/>
          <a:lstStyle/>
          <a:p>
            <a:fld id="{1EFCFDA0-2376-4793-B0F7-5D751A721FB0}" type="datetime1">
              <a:rPr lang="hu-HU" smtClean="0"/>
              <a:t>2024. 07. 05.</a:t>
            </a:fld>
            <a:endParaRPr lang="hu-HU"/>
          </a:p>
        </p:txBody>
      </p:sp>
      <p:sp>
        <p:nvSpPr>
          <p:cNvPr id="5" name="Élőláb helye 4"/>
          <p:cNvSpPr>
            <a:spLocks noGrp="1"/>
          </p:cNvSpPr>
          <p:nvPr>
            <p:ph type="ftr" sz="quarter" idx="11"/>
          </p:nvPr>
        </p:nvSpPr>
        <p:spPr/>
        <p:txBody>
          <a:bodyPr/>
          <a:lstStyle/>
          <a:p>
            <a:r>
              <a:rPr lang="en-US"/>
              <a:t>B. Management – 5.1 Connected and automated mobility and future city logistics</a:t>
            </a:r>
            <a:endParaRPr lang="hu-HU"/>
          </a:p>
        </p:txBody>
      </p:sp>
      <p:sp>
        <p:nvSpPr>
          <p:cNvPr id="6" name="Dia számának helye 5"/>
          <p:cNvSpPr>
            <a:spLocks noGrp="1"/>
          </p:cNvSpPr>
          <p:nvPr>
            <p:ph type="sldNum" sz="quarter" idx="12"/>
          </p:nvPr>
        </p:nvSpPr>
        <p:spPr/>
        <p:txBody>
          <a:bodyPr/>
          <a:lstStyle/>
          <a:p>
            <a:fld id="{D57ED624-7FD4-4A6E-81EA-59ADBF780AD9}" type="slidenum">
              <a:rPr lang="hu-HU" smtClean="0"/>
              <a:t>‹#›</a:t>
            </a:fld>
            <a:endParaRPr lang="hu-HU"/>
          </a:p>
        </p:txBody>
      </p:sp>
    </p:spTree>
    <p:extLst>
      <p:ext uri="{BB962C8B-B14F-4D97-AF65-F5344CB8AC3E}">
        <p14:creationId xmlns:p14="http://schemas.microsoft.com/office/powerpoint/2010/main" val="20311461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p>
        </p:txBody>
      </p:sp>
      <p:sp>
        <p:nvSpPr>
          <p:cNvPr id="3" name="Tartalom helye 2"/>
          <p:cNvSpPr>
            <a:spLocks noGrp="1"/>
          </p:cNvSpPr>
          <p:nvPr>
            <p:ph sz="half" idx="1"/>
          </p:nvPr>
        </p:nvSpPr>
        <p:spPr>
          <a:xfrm>
            <a:off x="838200" y="1825625"/>
            <a:ext cx="5181600" cy="4351338"/>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Tartalom helye 3"/>
          <p:cNvSpPr>
            <a:spLocks noGrp="1"/>
          </p:cNvSpPr>
          <p:nvPr>
            <p:ph sz="half" idx="2"/>
          </p:nvPr>
        </p:nvSpPr>
        <p:spPr>
          <a:xfrm>
            <a:off x="6172200" y="1825625"/>
            <a:ext cx="5181600" cy="4351338"/>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5" name="Dátum helye 4"/>
          <p:cNvSpPr>
            <a:spLocks noGrp="1"/>
          </p:cNvSpPr>
          <p:nvPr>
            <p:ph type="dt" sz="half" idx="10"/>
          </p:nvPr>
        </p:nvSpPr>
        <p:spPr/>
        <p:txBody>
          <a:bodyPr/>
          <a:lstStyle/>
          <a:p>
            <a:fld id="{8CEDEFD7-ACD6-442A-A574-659C906CB8EA}" type="datetime1">
              <a:rPr lang="hu-HU" smtClean="0"/>
              <a:t>2024. 07. 05.</a:t>
            </a:fld>
            <a:endParaRPr lang="hu-HU"/>
          </a:p>
        </p:txBody>
      </p:sp>
      <p:sp>
        <p:nvSpPr>
          <p:cNvPr id="6" name="Élőláb helye 5"/>
          <p:cNvSpPr>
            <a:spLocks noGrp="1"/>
          </p:cNvSpPr>
          <p:nvPr>
            <p:ph type="ftr" sz="quarter" idx="11"/>
          </p:nvPr>
        </p:nvSpPr>
        <p:spPr/>
        <p:txBody>
          <a:bodyPr/>
          <a:lstStyle/>
          <a:p>
            <a:r>
              <a:rPr lang="en-US"/>
              <a:t>B. Management – 5.1 Connected and automated mobility and future city logistics</a:t>
            </a:r>
            <a:endParaRPr lang="hu-HU"/>
          </a:p>
        </p:txBody>
      </p:sp>
      <p:sp>
        <p:nvSpPr>
          <p:cNvPr id="7" name="Dia számának helye 6"/>
          <p:cNvSpPr>
            <a:spLocks noGrp="1"/>
          </p:cNvSpPr>
          <p:nvPr>
            <p:ph type="sldNum" sz="quarter" idx="12"/>
          </p:nvPr>
        </p:nvSpPr>
        <p:spPr/>
        <p:txBody>
          <a:bodyPr/>
          <a:lstStyle/>
          <a:p>
            <a:fld id="{D57ED624-7FD4-4A6E-81EA-59ADBF780AD9}" type="slidenum">
              <a:rPr lang="hu-HU" smtClean="0"/>
              <a:t>‹#›</a:t>
            </a:fld>
            <a:endParaRPr lang="hu-HU"/>
          </a:p>
        </p:txBody>
      </p:sp>
    </p:spTree>
    <p:extLst>
      <p:ext uri="{BB962C8B-B14F-4D97-AF65-F5344CB8AC3E}">
        <p14:creationId xmlns:p14="http://schemas.microsoft.com/office/powerpoint/2010/main" val="40082261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p:cNvSpPr>
            <a:spLocks noGrp="1"/>
          </p:cNvSpPr>
          <p:nvPr>
            <p:ph type="title"/>
          </p:nvPr>
        </p:nvSpPr>
        <p:spPr>
          <a:xfrm>
            <a:off x="839788" y="365125"/>
            <a:ext cx="10515600" cy="1325563"/>
          </a:xfrm>
        </p:spPr>
        <p:txBody>
          <a:bodyPr/>
          <a:lstStyle/>
          <a:p>
            <a:r>
              <a:rPr lang="hu-HU"/>
              <a:t>Mintacím szerkesztése</a:t>
            </a:r>
          </a:p>
        </p:txBody>
      </p:sp>
      <p:sp>
        <p:nvSpPr>
          <p:cNvPr id="3" name="Szöveg hely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4" name="Tartalom helye 3"/>
          <p:cNvSpPr>
            <a:spLocks noGrp="1"/>
          </p:cNvSpPr>
          <p:nvPr>
            <p:ph sz="half" idx="2"/>
          </p:nvPr>
        </p:nvSpPr>
        <p:spPr>
          <a:xfrm>
            <a:off x="839788" y="2505075"/>
            <a:ext cx="5157787" cy="3684588"/>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5" name="Szöveg hely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6" name="Tartalom helye 5"/>
          <p:cNvSpPr>
            <a:spLocks noGrp="1"/>
          </p:cNvSpPr>
          <p:nvPr>
            <p:ph sz="quarter" idx="4"/>
          </p:nvPr>
        </p:nvSpPr>
        <p:spPr>
          <a:xfrm>
            <a:off x="6172200" y="2505075"/>
            <a:ext cx="5183188" cy="3684588"/>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7" name="Dátum helye 6"/>
          <p:cNvSpPr>
            <a:spLocks noGrp="1"/>
          </p:cNvSpPr>
          <p:nvPr>
            <p:ph type="dt" sz="half" idx="10"/>
          </p:nvPr>
        </p:nvSpPr>
        <p:spPr/>
        <p:txBody>
          <a:bodyPr/>
          <a:lstStyle/>
          <a:p>
            <a:fld id="{9CD16B0A-E6D7-4E65-AC57-543A495E93A4}" type="datetime1">
              <a:rPr lang="hu-HU" smtClean="0"/>
              <a:t>2024. 07. 05.</a:t>
            </a:fld>
            <a:endParaRPr lang="hu-HU"/>
          </a:p>
        </p:txBody>
      </p:sp>
      <p:sp>
        <p:nvSpPr>
          <p:cNvPr id="8" name="Élőláb helye 7"/>
          <p:cNvSpPr>
            <a:spLocks noGrp="1"/>
          </p:cNvSpPr>
          <p:nvPr>
            <p:ph type="ftr" sz="quarter" idx="11"/>
          </p:nvPr>
        </p:nvSpPr>
        <p:spPr/>
        <p:txBody>
          <a:bodyPr/>
          <a:lstStyle/>
          <a:p>
            <a:r>
              <a:rPr lang="en-US"/>
              <a:t>B. Management – 5.1 Connected and automated mobility and future city logistics</a:t>
            </a:r>
            <a:endParaRPr lang="hu-HU"/>
          </a:p>
        </p:txBody>
      </p:sp>
      <p:sp>
        <p:nvSpPr>
          <p:cNvPr id="9" name="Dia számának helye 8"/>
          <p:cNvSpPr>
            <a:spLocks noGrp="1"/>
          </p:cNvSpPr>
          <p:nvPr>
            <p:ph type="sldNum" sz="quarter" idx="12"/>
          </p:nvPr>
        </p:nvSpPr>
        <p:spPr/>
        <p:txBody>
          <a:bodyPr/>
          <a:lstStyle/>
          <a:p>
            <a:fld id="{D57ED624-7FD4-4A6E-81EA-59ADBF780AD9}" type="slidenum">
              <a:rPr lang="hu-HU" smtClean="0"/>
              <a:t>‹#›</a:t>
            </a:fld>
            <a:endParaRPr lang="hu-HU"/>
          </a:p>
        </p:txBody>
      </p:sp>
    </p:spTree>
    <p:extLst>
      <p:ext uri="{BB962C8B-B14F-4D97-AF65-F5344CB8AC3E}">
        <p14:creationId xmlns:p14="http://schemas.microsoft.com/office/powerpoint/2010/main" val="41454770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p>
        </p:txBody>
      </p:sp>
      <p:sp>
        <p:nvSpPr>
          <p:cNvPr id="3" name="Dátum helye 2"/>
          <p:cNvSpPr>
            <a:spLocks noGrp="1"/>
          </p:cNvSpPr>
          <p:nvPr>
            <p:ph type="dt" sz="half" idx="10"/>
          </p:nvPr>
        </p:nvSpPr>
        <p:spPr/>
        <p:txBody>
          <a:bodyPr/>
          <a:lstStyle/>
          <a:p>
            <a:fld id="{64AD3B9D-148D-4A68-9E1E-328899D5A500}" type="datetime1">
              <a:rPr lang="hu-HU" smtClean="0"/>
              <a:t>2024. 07. 05.</a:t>
            </a:fld>
            <a:endParaRPr lang="hu-HU"/>
          </a:p>
        </p:txBody>
      </p:sp>
      <p:sp>
        <p:nvSpPr>
          <p:cNvPr id="4" name="Élőláb helye 3"/>
          <p:cNvSpPr>
            <a:spLocks noGrp="1"/>
          </p:cNvSpPr>
          <p:nvPr>
            <p:ph type="ftr" sz="quarter" idx="11"/>
          </p:nvPr>
        </p:nvSpPr>
        <p:spPr/>
        <p:txBody>
          <a:bodyPr/>
          <a:lstStyle/>
          <a:p>
            <a:r>
              <a:rPr lang="en-US"/>
              <a:t>B. Management – 5.1 Connected and automated mobility and future city logistics</a:t>
            </a:r>
            <a:endParaRPr lang="hu-HU"/>
          </a:p>
        </p:txBody>
      </p:sp>
      <p:sp>
        <p:nvSpPr>
          <p:cNvPr id="5" name="Dia számának helye 4"/>
          <p:cNvSpPr>
            <a:spLocks noGrp="1"/>
          </p:cNvSpPr>
          <p:nvPr>
            <p:ph type="sldNum" sz="quarter" idx="12"/>
          </p:nvPr>
        </p:nvSpPr>
        <p:spPr/>
        <p:txBody>
          <a:bodyPr/>
          <a:lstStyle/>
          <a:p>
            <a:fld id="{D57ED624-7FD4-4A6E-81EA-59ADBF780AD9}" type="slidenum">
              <a:rPr lang="hu-HU" smtClean="0"/>
              <a:t>‹#›</a:t>
            </a:fld>
            <a:endParaRPr lang="hu-HU"/>
          </a:p>
        </p:txBody>
      </p:sp>
    </p:spTree>
    <p:extLst>
      <p:ext uri="{BB962C8B-B14F-4D97-AF65-F5344CB8AC3E}">
        <p14:creationId xmlns:p14="http://schemas.microsoft.com/office/powerpoint/2010/main" val="41779055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átum helye 1"/>
          <p:cNvSpPr>
            <a:spLocks noGrp="1"/>
          </p:cNvSpPr>
          <p:nvPr>
            <p:ph type="dt" sz="half" idx="10"/>
          </p:nvPr>
        </p:nvSpPr>
        <p:spPr/>
        <p:txBody>
          <a:bodyPr/>
          <a:lstStyle/>
          <a:p>
            <a:fld id="{24F7AD3F-4675-484F-B499-7F46521AC683}" type="datetime1">
              <a:rPr lang="hu-HU" smtClean="0"/>
              <a:t>2024. 07. 05.</a:t>
            </a:fld>
            <a:endParaRPr lang="hu-HU"/>
          </a:p>
        </p:txBody>
      </p:sp>
      <p:sp>
        <p:nvSpPr>
          <p:cNvPr id="3" name="Élőláb helye 2"/>
          <p:cNvSpPr>
            <a:spLocks noGrp="1"/>
          </p:cNvSpPr>
          <p:nvPr>
            <p:ph type="ftr" sz="quarter" idx="11"/>
          </p:nvPr>
        </p:nvSpPr>
        <p:spPr/>
        <p:txBody>
          <a:bodyPr/>
          <a:lstStyle/>
          <a:p>
            <a:r>
              <a:rPr lang="en-US"/>
              <a:t>B. Management – 5.1 Connected and automated mobility and future city logistics</a:t>
            </a:r>
            <a:endParaRPr lang="hu-HU"/>
          </a:p>
        </p:txBody>
      </p:sp>
      <p:sp>
        <p:nvSpPr>
          <p:cNvPr id="4" name="Dia számának helye 3"/>
          <p:cNvSpPr>
            <a:spLocks noGrp="1"/>
          </p:cNvSpPr>
          <p:nvPr>
            <p:ph type="sldNum" sz="quarter" idx="12"/>
          </p:nvPr>
        </p:nvSpPr>
        <p:spPr/>
        <p:txBody>
          <a:bodyPr/>
          <a:lstStyle/>
          <a:p>
            <a:fld id="{D57ED624-7FD4-4A6E-81EA-59ADBF780AD9}" type="slidenum">
              <a:rPr lang="hu-HU" smtClean="0"/>
              <a:t>‹#›</a:t>
            </a:fld>
            <a:endParaRPr lang="hu-HU"/>
          </a:p>
        </p:txBody>
      </p:sp>
    </p:spTree>
    <p:extLst>
      <p:ext uri="{BB962C8B-B14F-4D97-AF65-F5344CB8AC3E}">
        <p14:creationId xmlns:p14="http://schemas.microsoft.com/office/powerpoint/2010/main" val="10188902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839788" y="457200"/>
            <a:ext cx="3932237" cy="1600200"/>
          </a:xfrm>
        </p:spPr>
        <p:txBody>
          <a:bodyPr anchor="b"/>
          <a:lstStyle>
            <a:lvl1pPr>
              <a:defRPr sz="3200"/>
            </a:lvl1pPr>
          </a:lstStyle>
          <a:p>
            <a:r>
              <a:rPr lang="hu-HU"/>
              <a:t>Mintacím szerkesztése</a:t>
            </a:r>
          </a:p>
        </p:txBody>
      </p:sp>
      <p:sp>
        <p:nvSpPr>
          <p:cNvPr id="3" name="Tartalom helye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Szöveg hely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a:t>Mintaszöveg szerkesztése</a:t>
            </a:r>
          </a:p>
        </p:txBody>
      </p:sp>
      <p:sp>
        <p:nvSpPr>
          <p:cNvPr id="5" name="Dátum helye 4"/>
          <p:cNvSpPr>
            <a:spLocks noGrp="1"/>
          </p:cNvSpPr>
          <p:nvPr>
            <p:ph type="dt" sz="half" idx="10"/>
          </p:nvPr>
        </p:nvSpPr>
        <p:spPr/>
        <p:txBody>
          <a:bodyPr/>
          <a:lstStyle/>
          <a:p>
            <a:fld id="{5D4E8524-088C-4265-9E93-AB5DF82F8CC7}" type="datetime1">
              <a:rPr lang="hu-HU" smtClean="0"/>
              <a:t>2024. 07. 05.</a:t>
            </a:fld>
            <a:endParaRPr lang="hu-HU"/>
          </a:p>
        </p:txBody>
      </p:sp>
      <p:sp>
        <p:nvSpPr>
          <p:cNvPr id="6" name="Élőláb helye 5"/>
          <p:cNvSpPr>
            <a:spLocks noGrp="1"/>
          </p:cNvSpPr>
          <p:nvPr>
            <p:ph type="ftr" sz="quarter" idx="11"/>
          </p:nvPr>
        </p:nvSpPr>
        <p:spPr/>
        <p:txBody>
          <a:bodyPr/>
          <a:lstStyle/>
          <a:p>
            <a:r>
              <a:rPr lang="en-US"/>
              <a:t>B. Management – 5.1 Connected and automated mobility and future city logistics</a:t>
            </a:r>
            <a:endParaRPr lang="hu-HU"/>
          </a:p>
        </p:txBody>
      </p:sp>
      <p:sp>
        <p:nvSpPr>
          <p:cNvPr id="7" name="Dia számának helye 6"/>
          <p:cNvSpPr>
            <a:spLocks noGrp="1"/>
          </p:cNvSpPr>
          <p:nvPr>
            <p:ph type="sldNum" sz="quarter" idx="12"/>
          </p:nvPr>
        </p:nvSpPr>
        <p:spPr/>
        <p:txBody>
          <a:bodyPr/>
          <a:lstStyle/>
          <a:p>
            <a:fld id="{D57ED624-7FD4-4A6E-81EA-59ADBF780AD9}" type="slidenum">
              <a:rPr lang="hu-HU" smtClean="0"/>
              <a:t>‹#›</a:t>
            </a:fld>
            <a:endParaRPr lang="hu-HU"/>
          </a:p>
        </p:txBody>
      </p:sp>
    </p:spTree>
    <p:extLst>
      <p:ext uri="{BB962C8B-B14F-4D97-AF65-F5344CB8AC3E}">
        <p14:creationId xmlns:p14="http://schemas.microsoft.com/office/powerpoint/2010/main" val="22343400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839788" y="457200"/>
            <a:ext cx="3932237" cy="1600200"/>
          </a:xfrm>
        </p:spPr>
        <p:txBody>
          <a:bodyPr anchor="b"/>
          <a:lstStyle>
            <a:lvl1pPr>
              <a:defRPr sz="3200"/>
            </a:lvl1pPr>
          </a:lstStyle>
          <a:p>
            <a:r>
              <a:rPr lang="hu-HU"/>
              <a:t>Mintacím szerkesztése</a:t>
            </a:r>
          </a:p>
        </p:txBody>
      </p:sp>
      <p:sp>
        <p:nvSpPr>
          <p:cNvPr id="3" name="Kép hely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u-HU"/>
              <a:t>Kép beszúrásához kattintson az ikonra</a:t>
            </a:r>
          </a:p>
        </p:txBody>
      </p:sp>
      <p:sp>
        <p:nvSpPr>
          <p:cNvPr id="4" name="Szöveg hely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a:t>Mintaszöveg szerkesztése</a:t>
            </a:r>
          </a:p>
        </p:txBody>
      </p:sp>
      <p:sp>
        <p:nvSpPr>
          <p:cNvPr id="5" name="Dátum helye 4"/>
          <p:cNvSpPr>
            <a:spLocks noGrp="1"/>
          </p:cNvSpPr>
          <p:nvPr>
            <p:ph type="dt" sz="half" idx="10"/>
          </p:nvPr>
        </p:nvSpPr>
        <p:spPr/>
        <p:txBody>
          <a:bodyPr/>
          <a:lstStyle/>
          <a:p>
            <a:fld id="{456A9631-0E93-438C-90E9-297C33F34D37}" type="datetime1">
              <a:rPr lang="hu-HU" smtClean="0"/>
              <a:t>2024. 07. 05.</a:t>
            </a:fld>
            <a:endParaRPr lang="hu-HU"/>
          </a:p>
        </p:txBody>
      </p:sp>
      <p:sp>
        <p:nvSpPr>
          <p:cNvPr id="6" name="Élőláb helye 5"/>
          <p:cNvSpPr>
            <a:spLocks noGrp="1"/>
          </p:cNvSpPr>
          <p:nvPr>
            <p:ph type="ftr" sz="quarter" idx="11"/>
          </p:nvPr>
        </p:nvSpPr>
        <p:spPr/>
        <p:txBody>
          <a:bodyPr/>
          <a:lstStyle/>
          <a:p>
            <a:r>
              <a:rPr lang="en-US"/>
              <a:t>B. Management – 5.1 Connected and automated mobility and future city logistics</a:t>
            </a:r>
            <a:endParaRPr lang="hu-HU"/>
          </a:p>
        </p:txBody>
      </p:sp>
      <p:sp>
        <p:nvSpPr>
          <p:cNvPr id="7" name="Dia számának helye 6"/>
          <p:cNvSpPr>
            <a:spLocks noGrp="1"/>
          </p:cNvSpPr>
          <p:nvPr>
            <p:ph type="sldNum" sz="quarter" idx="12"/>
          </p:nvPr>
        </p:nvSpPr>
        <p:spPr/>
        <p:txBody>
          <a:bodyPr/>
          <a:lstStyle/>
          <a:p>
            <a:fld id="{D57ED624-7FD4-4A6E-81EA-59ADBF780AD9}" type="slidenum">
              <a:rPr lang="hu-HU" smtClean="0"/>
              <a:t>‹#›</a:t>
            </a:fld>
            <a:endParaRPr lang="hu-HU"/>
          </a:p>
        </p:txBody>
      </p:sp>
    </p:spTree>
    <p:extLst>
      <p:ext uri="{BB962C8B-B14F-4D97-AF65-F5344CB8AC3E}">
        <p14:creationId xmlns:p14="http://schemas.microsoft.com/office/powerpoint/2010/main" val="7174145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ím hely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hu-HU"/>
              <a:t>Mintacím szerkesztése</a:t>
            </a:r>
          </a:p>
        </p:txBody>
      </p:sp>
      <p:sp>
        <p:nvSpPr>
          <p:cNvPr id="3" name="Szöveg hely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Dátum hely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7CBE82B-199A-4F49-8D60-334EA15AA345}" type="datetime1">
              <a:rPr lang="hu-HU" smtClean="0"/>
              <a:t>2024. 07. 05.</a:t>
            </a:fld>
            <a:endParaRPr lang="hu-HU"/>
          </a:p>
        </p:txBody>
      </p:sp>
      <p:sp>
        <p:nvSpPr>
          <p:cNvPr id="5" name="Élőláb hely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B. Management – 5.1 Connected and automated mobility and future city logistics</a:t>
            </a:r>
            <a:endParaRPr lang="hu-HU"/>
          </a:p>
        </p:txBody>
      </p:sp>
      <p:sp>
        <p:nvSpPr>
          <p:cNvPr id="6" name="Dia számának hely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7ED624-7FD4-4A6E-81EA-59ADBF780AD9}" type="slidenum">
              <a:rPr lang="hu-HU" smtClean="0"/>
              <a:t>‹#›</a:t>
            </a:fld>
            <a:endParaRPr lang="hu-HU"/>
          </a:p>
        </p:txBody>
      </p:sp>
    </p:spTree>
    <p:extLst>
      <p:ext uri="{BB962C8B-B14F-4D97-AF65-F5344CB8AC3E}">
        <p14:creationId xmlns:p14="http://schemas.microsoft.com/office/powerpoint/2010/main" val="650134946"/>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ím hely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hu-HU"/>
              <a:t>Mintacím szerkesztése</a:t>
            </a:r>
          </a:p>
        </p:txBody>
      </p:sp>
      <p:sp>
        <p:nvSpPr>
          <p:cNvPr id="3" name="Szöveg hely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Dátum hely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9535FA5-98FC-4AF2-ADCA-A8C068B46395}" type="datetime1">
              <a:rPr lang="hu-HU" smtClean="0"/>
              <a:t>2024. 07. 05.</a:t>
            </a:fld>
            <a:endParaRPr lang="hu-HU"/>
          </a:p>
        </p:txBody>
      </p:sp>
      <p:sp>
        <p:nvSpPr>
          <p:cNvPr id="5" name="Élőláb hely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B. Management – 5.1 Connected and automated mobility and future city logistics</a:t>
            </a:r>
            <a:endParaRPr lang="hu-HU"/>
          </a:p>
        </p:txBody>
      </p:sp>
      <p:sp>
        <p:nvSpPr>
          <p:cNvPr id="6" name="Dia számának hely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7ED624-7FD4-4A6E-81EA-59ADBF780AD9}" type="slidenum">
              <a:rPr lang="hu-HU" smtClean="0"/>
              <a:t>‹#›</a:t>
            </a:fld>
            <a:endParaRPr lang="hu-HU"/>
          </a:p>
        </p:txBody>
      </p:sp>
    </p:spTree>
    <p:extLst>
      <p:ext uri="{BB962C8B-B14F-4D97-AF65-F5344CB8AC3E}">
        <p14:creationId xmlns:p14="http://schemas.microsoft.com/office/powerpoint/2010/main" val="3787830865"/>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8" Type="http://schemas.openxmlformats.org/officeDocument/2006/relationships/hyperlink" Target="https://www.youtube.com/watch?v=oGgDelr8uls" TargetMode="External"/><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hyperlink" Target="https://ulaads.eu/first-autonomous-shuttle-on-public-roads-runs-in-the-ulaads-mechelen-trial/"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19.xml.rels><?xml version="1.0" encoding="UTF-8" standalone="yes"?>
<Relationships xmlns="http://schemas.openxmlformats.org/package/2006/relationships"><Relationship Id="rId8" Type="http://schemas.openxmlformats.org/officeDocument/2006/relationships/hyperlink" Target="https://www.nrso.ntua.gr/geyannis/wp-content/uploads/geyannis-pc479.pdf" TargetMode="External"/><Relationship Id="rId3" Type="http://schemas.openxmlformats.org/officeDocument/2006/relationships/hyperlink" Target="http://www3.weforum.org/docs/WEF_Technology_and_Innovation_The_Next_Economic_Growth_Engine.pdf" TargetMode="External"/><Relationship Id="rId7" Type="http://schemas.openxmlformats.org/officeDocument/2006/relationships/hyperlink" Target="https://www.easa.europa.eu/en/domains/drones-air-mobility/drones-air-mobility-landscape/benefits" TargetMode="External"/><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hyperlink" Target="https://transportgeography.org/contents/geography-city-logistics/autonomous-vehicles-urban-deliveries/" TargetMode="External"/><Relationship Id="rId5" Type="http://schemas.openxmlformats.org/officeDocument/2006/relationships/hyperlink" Target="https://www.sae.org/standards/content/j3016_202104/" TargetMode="External"/><Relationship Id="rId4" Type="http://schemas.openxmlformats.org/officeDocument/2006/relationships/hyperlink" Target="https://www.uitp.org/topics/automated-mobility/"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s://show-project.eu/"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hyperlink" Target="https://www.youtube.com/watch?v=RwL2wBHvGM4"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hyperlink" Target="https://www.locate2u.com/logistics/meet-europes-first-completely-autonomous-delivery-fleet/" TargetMode="External"/><Relationship Id="rId7" Type="http://schemas.openxmlformats.org/officeDocument/2006/relationships/image" Target="../media/image8.jpe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Alcím 2"/>
          <p:cNvSpPr txBox="1">
            <a:spLocks/>
          </p:cNvSpPr>
          <p:nvPr/>
        </p:nvSpPr>
        <p:spPr>
          <a:xfrm>
            <a:off x="127053" y="2631234"/>
            <a:ext cx="7176397" cy="195942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600"/>
              </a:spcBef>
              <a:buNone/>
            </a:pPr>
            <a:r>
              <a:rPr lang="en-US" sz="2400" b="1" dirty="0">
                <a:solidFill>
                  <a:srgbClr val="FFFFFF"/>
                </a:solidFill>
                <a:latin typeface="Trebuchet MS" panose="020B0603020202020204" pitchFamily="34" charset="0"/>
                <a:ea typeface="MS UI Gothic" panose="020B0600070205080204" pitchFamily="34" charset="-128"/>
              </a:rPr>
              <a:t>Topic 5.1:</a:t>
            </a:r>
          </a:p>
          <a:p>
            <a:pPr marL="0" indent="0" algn="ctr">
              <a:lnSpc>
                <a:spcPct val="100000"/>
              </a:lnSpc>
              <a:spcBef>
                <a:spcPts val="600"/>
              </a:spcBef>
              <a:buNone/>
            </a:pPr>
            <a:r>
              <a:rPr lang="en-US" sz="2400" b="1" dirty="0">
                <a:solidFill>
                  <a:srgbClr val="FFFFFF"/>
                </a:solidFill>
                <a:latin typeface="Trebuchet MS" panose="020B0603020202020204" pitchFamily="34" charset="0"/>
                <a:ea typeface="MS UI Gothic" panose="020B0600070205080204" pitchFamily="34" charset="-128"/>
              </a:rPr>
              <a:t>Connected and automated mobility and future city logistics</a:t>
            </a:r>
            <a:endParaRPr lang="hu-HU" sz="2400" b="1" dirty="0">
              <a:solidFill>
                <a:srgbClr val="FFFFFF"/>
              </a:solidFill>
              <a:latin typeface="Trebuchet MS" panose="020B0603020202020204" pitchFamily="34" charset="0"/>
              <a:ea typeface="MS UI Gothic" panose="020B0600070205080204" pitchFamily="34" charset="-128"/>
            </a:endParaRPr>
          </a:p>
        </p:txBody>
      </p:sp>
      <p:sp>
        <p:nvSpPr>
          <p:cNvPr id="8" name="TextBox 7">
            <a:extLst>
              <a:ext uri="{FF2B5EF4-FFF2-40B4-BE49-F238E27FC236}">
                <a16:creationId xmlns:a16="http://schemas.microsoft.com/office/drawing/2014/main" id="{5A28D72C-7668-B1FE-7769-9A2B7FEF9363}"/>
              </a:ext>
            </a:extLst>
          </p:cNvPr>
          <p:cNvSpPr txBox="1"/>
          <p:nvPr/>
        </p:nvSpPr>
        <p:spPr>
          <a:xfrm>
            <a:off x="0" y="167951"/>
            <a:ext cx="12192000" cy="578492"/>
          </a:xfrm>
          <a:prstGeom prst="rect">
            <a:avLst/>
          </a:prstGeom>
          <a:noFill/>
        </p:spPr>
        <p:txBody>
          <a:bodyPr wrap="square" rtlCol="0">
            <a:spAutoFit/>
          </a:bodyPr>
          <a:lstStyle/>
          <a:p>
            <a:pPr algn="ctr">
              <a:lnSpc>
                <a:spcPct val="150000"/>
              </a:lnSpc>
              <a:spcBef>
                <a:spcPts val="1000"/>
              </a:spcBef>
            </a:pPr>
            <a:r>
              <a:rPr lang="en-US" sz="2400" b="1" dirty="0">
                <a:solidFill>
                  <a:srgbClr val="59A63E"/>
                </a:solidFill>
                <a:latin typeface="Trebuchet MS" panose="020B0603020202020204" pitchFamily="34" charset="0"/>
                <a:ea typeface="MS UI Gothic" panose="020B0600070205080204" pitchFamily="34" charset="-128"/>
              </a:rPr>
              <a:t>Module B: Management</a:t>
            </a:r>
            <a:endParaRPr lang="el-GR" sz="2400" b="1" dirty="0">
              <a:solidFill>
                <a:srgbClr val="59A63E"/>
              </a:solidFill>
              <a:latin typeface="Trebuchet MS" panose="020B0603020202020204" pitchFamily="34" charset="0"/>
              <a:ea typeface="MS UI Gothic" panose="020B0600070205080204" pitchFamily="34" charset="-128"/>
            </a:endParaRPr>
          </a:p>
        </p:txBody>
      </p:sp>
      <p:sp>
        <p:nvSpPr>
          <p:cNvPr id="10" name="Slide Number Placeholder 9">
            <a:extLst>
              <a:ext uri="{FF2B5EF4-FFF2-40B4-BE49-F238E27FC236}">
                <a16:creationId xmlns:a16="http://schemas.microsoft.com/office/drawing/2014/main" id="{88275F68-7183-1A17-C852-B0AEA9E3DFA5}"/>
              </a:ext>
            </a:extLst>
          </p:cNvPr>
          <p:cNvSpPr>
            <a:spLocks noGrp="1"/>
          </p:cNvSpPr>
          <p:nvPr>
            <p:ph type="sldNum" sz="quarter" idx="12"/>
          </p:nvPr>
        </p:nvSpPr>
        <p:spPr/>
        <p:txBody>
          <a:bodyPr/>
          <a:lstStyle/>
          <a:p>
            <a:fld id="{D57ED624-7FD4-4A6E-81EA-59ADBF780AD9}" type="slidenum">
              <a:rPr lang="hu-HU" smtClean="0">
                <a:solidFill>
                  <a:schemeClr val="bg1"/>
                </a:solidFill>
              </a:rPr>
              <a:t>1</a:t>
            </a:fld>
            <a:endParaRPr lang="hu-HU" dirty="0">
              <a:solidFill>
                <a:schemeClr val="bg1"/>
              </a:solidFill>
            </a:endParaRPr>
          </a:p>
        </p:txBody>
      </p:sp>
    </p:spTree>
    <p:extLst>
      <p:ext uri="{BB962C8B-B14F-4D97-AF65-F5344CB8AC3E}">
        <p14:creationId xmlns:p14="http://schemas.microsoft.com/office/powerpoint/2010/main" val="990633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Cím 7"/>
          <p:cNvSpPr>
            <a:spLocks noGrp="1"/>
          </p:cNvSpPr>
          <p:nvPr>
            <p:ph type="title"/>
          </p:nvPr>
        </p:nvSpPr>
        <p:spPr>
          <a:xfrm>
            <a:off x="838200" y="45709"/>
            <a:ext cx="10515600" cy="1325563"/>
          </a:xfrm>
        </p:spPr>
        <p:txBody>
          <a:bodyPr/>
          <a:lstStyle/>
          <a:p>
            <a:pPr algn="just">
              <a:lnSpc>
                <a:spcPct val="150000"/>
              </a:lnSpc>
              <a:spcBef>
                <a:spcPts val="1000"/>
              </a:spcBef>
            </a:pPr>
            <a:r>
              <a:rPr lang="en-US" sz="2400" b="1" dirty="0">
                <a:latin typeface="Trebuchet MS" panose="020B0603020202020204" pitchFamily="34" charset="0"/>
                <a:ea typeface="MS UI Gothic" panose="020B0600070205080204" pitchFamily="34" charset="-128"/>
                <a:cs typeface="+mn-cs"/>
              </a:rPr>
              <a:t>2. Automated urban logistics and last-mile deliveries</a:t>
            </a:r>
            <a:br>
              <a:rPr lang="en-US" sz="2400" b="1" dirty="0">
                <a:latin typeface="Trebuchet MS" panose="020B0603020202020204" pitchFamily="34" charset="0"/>
                <a:ea typeface="MS UI Gothic" panose="020B0600070205080204" pitchFamily="34" charset="-128"/>
                <a:cs typeface="+mn-cs"/>
              </a:rPr>
            </a:br>
            <a:r>
              <a:rPr lang="en-US" sz="2400" b="1" dirty="0">
                <a:latin typeface="Trebuchet MS" panose="020B0603020202020204" pitchFamily="34" charset="0"/>
                <a:ea typeface="MS UI Gothic" panose="020B0600070205080204" pitchFamily="34" charset="-128"/>
                <a:cs typeface="+mn-cs"/>
              </a:rPr>
              <a:t>Unmanned Aerial Vehicles</a:t>
            </a:r>
            <a:endParaRPr lang="hu-HU" sz="2400" b="1" dirty="0">
              <a:latin typeface="Trebuchet MS" panose="020B0603020202020204" pitchFamily="34" charset="0"/>
              <a:ea typeface="MS UI Gothic" panose="020B0600070205080204" pitchFamily="34" charset="-128"/>
              <a:cs typeface="+mn-cs"/>
            </a:endParaRPr>
          </a:p>
        </p:txBody>
      </p:sp>
      <p:sp>
        <p:nvSpPr>
          <p:cNvPr id="5" name="Footer Placeholder 4">
            <a:extLst>
              <a:ext uri="{FF2B5EF4-FFF2-40B4-BE49-F238E27FC236}">
                <a16:creationId xmlns:a16="http://schemas.microsoft.com/office/drawing/2014/main" id="{92219D64-6E88-4E80-63C1-6EC6AE8E504B}"/>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rPr>
              <a:t>B. Management – 5.1 Connected and automated mobility and future city logistics</a:t>
            </a:r>
            <a:endParaRPr kumimoji="0" lang="hu-HU"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Content Placeholder 3">
            <a:extLst>
              <a:ext uri="{FF2B5EF4-FFF2-40B4-BE49-F238E27FC236}">
                <a16:creationId xmlns:a16="http://schemas.microsoft.com/office/drawing/2014/main" id="{E8145442-969C-993B-4E5B-71C4E2870860}"/>
              </a:ext>
            </a:extLst>
          </p:cNvPr>
          <p:cNvSpPr>
            <a:spLocks noGrp="1"/>
          </p:cNvSpPr>
          <p:nvPr>
            <p:ph idx="1"/>
          </p:nvPr>
        </p:nvSpPr>
        <p:spPr>
          <a:xfrm>
            <a:off x="1304924" y="1270821"/>
            <a:ext cx="10048875" cy="4316358"/>
          </a:xfrm>
        </p:spPr>
        <p:txBody>
          <a:bodyPr>
            <a:normAutofit/>
          </a:bodyPr>
          <a:lstStyle/>
          <a:p>
            <a:pPr marL="0" indent="0">
              <a:buNone/>
            </a:pPr>
            <a:r>
              <a:rPr lang="en-US" sz="2000" dirty="0"/>
              <a:t>Unmanned Aerial Vehicles – other use cases [5]</a:t>
            </a:r>
          </a:p>
          <a:p>
            <a:pPr marL="0" indent="0">
              <a:buNone/>
            </a:pPr>
            <a:r>
              <a:rPr lang="en-US" sz="2000" dirty="0"/>
              <a:t>Capabilities of UAVs:</a:t>
            </a:r>
          </a:p>
          <a:p>
            <a:r>
              <a:rPr lang="en-US" sz="2000" dirty="0"/>
              <a:t>Surveillance &amp; monitoring in real-time</a:t>
            </a:r>
          </a:p>
          <a:p>
            <a:r>
              <a:rPr lang="en-US" sz="2000" dirty="0"/>
              <a:t>Data acquisition</a:t>
            </a:r>
          </a:p>
          <a:p>
            <a:r>
              <a:rPr lang="en-US" sz="2000" dirty="0"/>
              <a:t>Precise aerial operations</a:t>
            </a:r>
          </a:p>
          <a:p>
            <a:pPr marL="0" indent="0">
              <a:buNone/>
            </a:pPr>
            <a:endParaRPr lang="en-US" sz="2000" dirty="0"/>
          </a:p>
          <a:p>
            <a:pPr marL="0" indent="0">
              <a:buNone/>
            </a:pPr>
            <a:r>
              <a:rPr lang="en-US" sz="2000" dirty="0"/>
              <a:t>To be use in cases, such as:</a:t>
            </a:r>
          </a:p>
          <a:p>
            <a:pPr marL="0" indent="0">
              <a:buNone/>
            </a:pPr>
            <a:r>
              <a:rPr lang="en-US" sz="2000" dirty="0"/>
              <a:t>+ Law Enforcement</a:t>
            </a:r>
          </a:p>
          <a:p>
            <a:pPr marL="0" indent="0">
              <a:buNone/>
            </a:pPr>
            <a:r>
              <a:rPr lang="en-US" sz="2000" dirty="0"/>
              <a:t>+ Rescue &amp; Fire Fighting Services</a:t>
            </a:r>
          </a:p>
          <a:p>
            <a:pPr marL="0" indent="0">
              <a:buNone/>
            </a:pPr>
            <a:r>
              <a:rPr lang="en-US" sz="2000" dirty="0"/>
              <a:t>+ Agriculture</a:t>
            </a:r>
          </a:p>
        </p:txBody>
      </p:sp>
    </p:spTree>
    <p:extLst>
      <p:ext uri="{BB962C8B-B14F-4D97-AF65-F5344CB8AC3E}">
        <p14:creationId xmlns:p14="http://schemas.microsoft.com/office/powerpoint/2010/main" val="30862234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Cím 7"/>
          <p:cNvSpPr>
            <a:spLocks noGrp="1"/>
          </p:cNvSpPr>
          <p:nvPr>
            <p:ph type="title"/>
          </p:nvPr>
        </p:nvSpPr>
        <p:spPr>
          <a:xfrm>
            <a:off x="838200" y="171837"/>
            <a:ext cx="10515600" cy="1325563"/>
          </a:xfrm>
        </p:spPr>
        <p:txBody>
          <a:bodyPr/>
          <a:lstStyle/>
          <a:p>
            <a:pPr algn="just">
              <a:lnSpc>
                <a:spcPct val="150000"/>
              </a:lnSpc>
              <a:spcBef>
                <a:spcPts val="1000"/>
              </a:spcBef>
            </a:pPr>
            <a:r>
              <a:rPr lang="en-US" sz="2400" b="1" dirty="0">
                <a:latin typeface="Trebuchet MS" panose="020B0603020202020204" pitchFamily="34" charset="0"/>
                <a:ea typeface="MS UI Gothic" panose="020B0600070205080204" pitchFamily="34" charset="-128"/>
                <a:cs typeface="+mn-cs"/>
              </a:rPr>
              <a:t>3. Advantages and challenges [4]</a:t>
            </a:r>
            <a:endParaRPr lang="hu-HU" sz="2400" b="1" dirty="0">
              <a:latin typeface="Trebuchet MS" panose="020B0603020202020204" pitchFamily="34" charset="0"/>
              <a:ea typeface="MS UI Gothic" panose="020B0600070205080204" pitchFamily="34" charset="-128"/>
              <a:cs typeface="+mn-cs"/>
            </a:endParaRPr>
          </a:p>
        </p:txBody>
      </p:sp>
      <p:graphicFrame>
        <p:nvGraphicFramePr>
          <p:cNvPr id="2" name="Content Placeholder 1">
            <a:extLst>
              <a:ext uri="{FF2B5EF4-FFF2-40B4-BE49-F238E27FC236}">
                <a16:creationId xmlns:a16="http://schemas.microsoft.com/office/drawing/2014/main" id="{5CCF46F9-4AE5-F834-6D26-D6C1440C7E85}"/>
              </a:ext>
            </a:extLst>
          </p:cNvPr>
          <p:cNvGraphicFramePr>
            <a:graphicFrameLocks noGrp="1"/>
          </p:cNvGraphicFramePr>
          <p:nvPr>
            <p:ph idx="1"/>
            <p:extLst>
              <p:ext uri="{D42A27DB-BD31-4B8C-83A1-F6EECF244321}">
                <p14:modId xmlns:p14="http://schemas.microsoft.com/office/powerpoint/2010/main" val="699113983"/>
              </p:ext>
            </p:extLst>
          </p:nvPr>
        </p:nvGraphicFramePr>
        <p:xfrm>
          <a:off x="5551715" y="1085429"/>
          <a:ext cx="6979297" cy="468714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Footer Placeholder 4">
            <a:extLst>
              <a:ext uri="{FF2B5EF4-FFF2-40B4-BE49-F238E27FC236}">
                <a16:creationId xmlns:a16="http://schemas.microsoft.com/office/drawing/2014/main" id="{92219D64-6E88-4E80-63C1-6EC6AE8E504B}"/>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rPr>
              <a:t>B. Management – 5.1 Connected and automated mobility and future city logistics</a:t>
            </a:r>
            <a:endParaRPr kumimoji="0" lang="hu-HU"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AE6CF29D-148F-56F7-D1C5-E70374B2A3BF}"/>
              </a:ext>
            </a:extLst>
          </p:cNvPr>
          <p:cNvSpPr txBox="1"/>
          <p:nvPr/>
        </p:nvSpPr>
        <p:spPr>
          <a:xfrm>
            <a:off x="838200" y="3013501"/>
            <a:ext cx="7420169" cy="646331"/>
          </a:xfrm>
          <a:prstGeom prst="rect">
            <a:avLst/>
          </a:prstGeom>
          <a:noFill/>
        </p:spPr>
        <p:txBody>
          <a:bodyPr wrap="square">
            <a:spAutoFit/>
          </a:bodyPr>
          <a:lstStyle/>
          <a:p>
            <a:r>
              <a:rPr kumimoji="0" lang="en-US" b="0" i="0" u="none" strike="noStrike" kern="1200" cap="none" spc="0" normalizeH="0" baseline="0" noProof="0" dirty="0">
                <a:ln>
                  <a:noFill/>
                </a:ln>
                <a:solidFill>
                  <a:prstClr val="black"/>
                </a:solidFill>
                <a:effectLst/>
                <a:uLnTx/>
                <a:uFillTx/>
                <a:latin typeface="Calibri" panose="020F0502020204030204"/>
                <a:ea typeface="+mn-ea"/>
                <a:cs typeface="+mn-cs"/>
              </a:rPr>
              <a:t>EIT Urban Mobility: What is the future of urban logistics? (</a:t>
            </a:r>
            <a:r>
              <a:rPr kumimoji="0" lang="en-US" b="0" i="0" u="none" strike="noStrike" kern="1200" cap="none" spc="0" normalizeH="0" baseline="0" noProof="0" dirty="0">
                <a:ln>
                  <a:noFill/>
                </a:ln>
                <a:solidFill>
                  <a:prstClr val="black"/>
                </a:solidFill>
                <a:effectLst/>
                <a:uLnTx/>
                <a:uFillTx/>
                <a:latin typeface="Calibri" panose="020F0502020204030204"/>
                <a:ea typeface="+mn-ea"/>
                <a:cs typeface="+mn-cs"/>
                <a:hlinkClick r:id="rId8"/>
              </a:rPr>
              <a:t>https://www.youtube.com/watch?v=oGgDelr8uls</a:t>
            </a:r>
            <a:r>
              <a:rPr kumimoji="0" lang="en-US" b="0" i="0" u="none" strike="noStrike" kern="1200" cap="none" spc="0" normalizeH="0" baseline="0" noProof="0" dirty="0">
                <a:ln>
                  <a:noFill/>
                </a:ln>
                <a:solidFill>
                  <a:prstClr val="black"/>
                </a:solidFill>
                <a:effectLst/>
                <a:uLnTx/>
                <a:uFillTx/>
                <a:latin typeface="Calibri" panose="020F0502020204030204"/>
                <a:ea typeface="+mn-ea"/>
                <a:cs typeface="+mn-cs"/>
              </a:rPr>
              <a:t>)</a:t>
            </a:r>
            <a:endParaRPr lang="el-GR" dirty="0"/>
          </a:p>
        </p:txBody>
      </p:sp>
    </p:spTree>
    <p:extLst>
      <p:ext uri="{BB962C8B-B14F-4D97-AF65-F5344CB8AC3E}">
        <p14:creationId xmlns:p14="http://schemas.microsoft.com/office/powerpoint/2010/main" val="31168224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Cím 7"/>
          <p:cNvSpPr>
            <a:spLocks noGrp="1"/>
          </p:cNvSpPr>
          <p:nvPr>
            <p:ph type="title"/>
          </p:nvPr>
        </p:nvSpPr>
        <p:spPr>
          <a:xfrm>
            <a:off x="838200" y="171837"/>
            <a:ext cx="10515600" cy="1325563"/>
          </a:xfrm>
        </p:spPr>
        <p:txBody>
          <a:bodyPr/>
          <a:lstStyle/>
          <a:p>
            <a:pPr algn="just">
              <a:lnSpc>
                <a:spcPct val="150000"/>
              </a:lnSpc>
              <a:spcBef>
                <a:spcPts val="1000"/>
              </a:spcBef>
            </a:pPr>
            <a:r>
              <a:rPr lang="en-US" sz="2400" b="1" dirty="0">
                <a:latin typeface="Trebuchet MS" panose="020B0603020202020204" pitchFamily="34" charset="0"/>
                <a:ea typeface="MS UI Gothic" panose="020B0600070205080204" pitchFamily="34" charset="-128"/>
                <a:cs typeface="+mn-cs"/>
              </a:rPr>
              <a:t>3. Advantages and challenges</a:t>
            </a:r>
            <a:endParaRPr lang="hu-HU" sz="2400" b="1" dirty="0">
              <a:latin typeface="Trebuchet MS" panose="020B0603020202020204" pitchFamily="34" charset="0"/>
              <a:ea typeface="MS UI Gothic" panose="020B0600070205080204" pitchFamily="34" charset="-128"/>
              <a:cs typeface="+mn-cs"/>
            </a:endParaRPr>
          </a:p>
        </p:txBody>
      </p:sp>
      <p:sp>
        <p:nvSpPr>
          <p:cNvPr id="3" name="Tartalom helye 2"/>
          <p:cNvSpPr>
            <a:spLocks noGrp="1"/>
          </p:cNvSpPr>
          <p:nvPr>
            <p:ph idx="1"/>
          </p:nvPr>
        </p:nvSpPr>
        <p:spPr>
          <a:xfrm>
            <a:off x="1224116" y="1264076"/>
            <a:ext cx="9743768" cy="4517600"/>
          </a:xfrm>
        </p:spPr>
        <p:txBody>
          <a:bodyPr>
            <a:normAutofit fontScale="92500"/>
          </a:bodyPr>
          <a:lstStyle/>
          <a:p>
            <a:pPr marL="0" indent="0">
              <a:buNone/>
            </a:pPr>
            <a:r>
              <a:rPr lang="en-US" sz="2400" i="1" dirty="0"/>
              <a:t>Environmental impact of autonomous road vehicles [6]-[7]</a:t>
            </a:r>
          </a:p>
          <a:p>
            <a:pPr marL="0" indent="0">
              <a:buNone/>
            </a:pPr>
            <a:r>
              <a:rPr lang="en-US" sz="2400" dirty="0"/>
              <a:t>+ Large-scale implementation is expected to normalize traffic flows with positive impact on congestion, emissions and energy consumption.</a:t>
            </a:r>
          </a:p>
          <a:p>
            <a:pPr marL="0" indent="0">
              <a:buNone/>
            </a:pPr>
            <a:r>
              <a:rPr lang="en-US" sz="2400" dirty="0"/>
              <a:t>+ AVs can search for parking away from the trip’s final destination and contribute to the decrease of parking-related congestion.</a:t>
            </a:r>
          </a:p>
          <a:p>
            <a:pPr marL="0" indent="0">
              <a:buNone/>
            </a:pPr>
            <a:endParaRPr lang="en-US" sz="2400" dirty="0"/>
          </a:p>
          <a:p>
            <a:pPr>
              <a:buFontTx/>
              <a:buChar char="-"/>
            </a:pPr>
            <a:r>
              <a:rPr lang="en-US" sz="2400" dirty="0"/>
              <a:t>Urban sprawl due to the reduction of the value of time for AV users.</a:t>
            </a:r>
          </a:p>
          <a:p>
            <a:pPr>
              <a:buFontTx/>
              <a:buChar char="-"/>
            </a:pPr>
            <a:r>
              <a:rPr lang="en-US" sz="2400" dirty="0"/>
              <a:t>Local increase of congestion, accidents, emissions, and energy consumption due to mixed (autonomous and non-autonomous) traffic in the transition period.</a:t>
            </a:r>
          </a:p>
          <a:p>
            <a:pPr>
              <a:buFontTx/>
              <a:buChar char="-"/>
            </a:pPr>
            <a:r>
              <a:rPr lang="en-US" sz="2400" dirty="0"/>
              <a:t>Increased impact on climate change due to manufacturing, maintenance, and end-of-life processes (depending on technology, policy and business model development in the related sectors).</a:t>
            </a:r>
          </a:p>
        </p:txBody>
      </p:sp>
      <p:sp>
        <p:nvSpPr>
          <p:cNvPr id="5" name="Footer Placeholder 4">
            <a:extLst>
              <a:ext uri="{FF2B5EF4-FFF2-40B4-BE49-F238E27FC236}">
                <a16:creationId xmlns:a16="http://schemas.microsoft.com/office/drawing/2014/main" id="{92219D64-6E88-4E80-63C1-6EC6AE8E504B}"/>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rPr>
              <a:t>B. Management – 5.1 Connected and automated mobility and future city logistics</a:t>
            </a:r>
            <a:endParaRPr kumimoji="0" lang="hu-HU"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618642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Cím 7"/>
          <p:cNvSpPr>
            <a:spLocks noGrp="1"/>
          </p:cNvSpPr>
          <p:nvPr>
            <p:ph type="title"/>
          </p:nvPr>
        </p:nvSpPr>
        <p:spPr>
          <a:xfrm>
            <a:off x="838200" y="171837"/>
            <a:ext cx="10515600" cy="1325563"/>
          </a:xfrm>
        </p:spPr>
        <p:txBody>
          <a:bodyPr/>
          <a:lstStyle/>
          <a:p>
            <a:pPr algn="just">
              <a:lnSpc>
                <a:spcPct val="150000"/>
              </a:lnSpc>
              <a:spcBef>
                <a:spcPts val="1000"/>
              </a:spcBef>
            </a:pPr>
            <a:r>
              <a:rPr lang="en-US" sz="2400" b="1" dirty="0">
                <a:latin typeface="Trebuchet MS" panose="020B0603020202020204" pitchFamily="34" charset="0"/>
                <a:ea typeface="MS UI Gothic" panose="020B0600070205080204" pitchFamily="34" charset="-128"/>
                <a:cs typeface="+mn-cs"/>
              </a:rPr>
              <a:t>3. Advantages and challenges</a:t>
            </a:r>
            <a:endParaRPr lang="hu-HU" sz="2400" b="1" dirty="0">
              <a:latin typeface="Trebuchet MS" panose="020B0603020202020204" pitchFamily="34" charset="0"/>
              <a:ea typeface="MS UI Gothic" panose="020B0600070205080204" pitchFamily="34" charset="-128"/>
              <a:cs typeface="+mn-cs"/>
            </a:endParaRPr>
          </a:p>
        </p:txBody>
      </p:sp>
      <p:sp>
        <p:nvSpPr>
          <p:cNvPr id="3" name="Tartalom helye 2"/>
          <p:cNvSpPr>
            <a:spLocks noGrp="1"/>
          </p:cNvSpPr>
          <p:nvPr>
            <p:ph idx="1"/>
          </p:nvPr>
        </p:nvSpPr>
        <p:spPr>
          <a:xfrm>
            <a:off x="1224116" y="1264075"/>
            <a:ext cx="9743768" cy="4670193"/>
          </a:xfrm>
        </p:spPr>
        <p:txBody>
          <a:bodyPr>
            <a:normAutofit fontScale="92500" lnSpcReduction="10000"/>
          </a:bodyPr>
          <a:lstStyle/>
          <a:p>
            <a:pPr marL="0" indent="0">
              <a:buNone/>
            </a:pPr>
            <a:r>
              <a:rPr lang="en-US" sz="2400" i="1" dirty="0"/>
              <a:t>Social impact of autonomous road vehicles [6]-[7]</a:t>
            </a:r>
          </a:p>
          <a:p>
            <a:pPr marL="0" indent="0">
              <a:buNone/>
            </a:pPr>
            <a:r>
              <a:rPr lang="en-US" sz="2400" dirty="0"/>
              <a:t>+ Removal of human error in driving with significantly positive impact on road safety.</a:t>
            </a:r>
          </a:p>
          <a:p>
            <a:pPr marL="0" indent="0">
              <a:buNone/>
            </a:pPr>
            <a:r>
              <a:rPr lang="en-US" sz="2400" dirty="0"/>
              <a:t>+ AVs can be more inclusive and accessible by all users, including those who are permanently or temporarily unable to drive. </a:t>
            </a:r>
          </a:p>
          <a:p>
            <a:pPr marL="0" indent="0">
              <a:buNone/>
            </a:pPr>
            <a:r>
              <a:rPr lang="en-US" sz="2400" dirty="0"/>
              <a:t>+ AVs allow for the “driver” to engage to other activities instead of driving, while in traffic.</a:t>
            </a:r>
          </a:p>
          <a:p>
            <a:pPr marL="0" indent="0">
              <a:buNone/>
            </a:pPr>
            <a:endParaRPr lang="en-US" sz="2400" dirty="0"/>
          </a:p>
          <a:p>
            <a:pPr>
              <a:buFontTx/>
              <a:buChar char="-"/>
            </a:pPr>
            <a:r>
              <a:rPr lang="en-US" sz="2400" dirty="0"/>
              <a:t>Potential surge in the number of daily trips due to the above benefits.</a:t>
            </a:r>
          </a:p>
          <a:p>
            <a:pPr>
              <a:buFontTx/>
              <a:buChar char="-"/>
            </a:pPr>
            <a:r>
              <a:rPr lang="en-US" sz="2400" dirty="0"/>
              <a:t>Possible increase of the distance that people are willing to travel, affecting location choices and </a:t>
            </a:r>
            <a:r>
              <a:rPr lang="en-US" sz="2400" dirty="0" err="1"/>
              <a:t>favouring</a:t>
            </a:r>
            <a:r>
              <a:rPr lang="en-US" sz="2400" dirty="0"/>
              <a:t> urban sprawl. </a:t>
            </a:r>
          </a:p>
          <a:p>
            <a:pPr>
              <a:buFontTx/>
              <a:buChar char="-"/>
            </a:pPr>
            <a:r>
              <a:rPr lang="en-US" sz="2400" dirty="0"/>
              <a:t>Personal data security issues and vulnerabilities to cyber-attacks, affecting social acceptance of AVs.</a:t>
            </a:r>
          </a:p>
        </p:txBody>
      </p:sp>
      <p:sp>
        <p:nvSpPr>
          <p:cNvPr id="5" name="Footer Placeholder 4">
            <a:extLst>
              <a:ext uri="{FF2B5EF4-FFF2-40B4-BE49-F238E27FC236}">
                <a16:creationId xmlns:a16="http://schemas.microsoft.com/office/drawing/2014/main" id="{92219D64-6E88-4E80-63C1-6EC6AE8E504B}"/>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rPr>
              <a:t>B. Management – 5.1 Connected and automated mobility and future city logistics</a:t>
            </a:r>
            <a:endParaRPr kumimoji="0" lang="hu-HU"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702210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Cím 7"/>
          <p:cNvSpPr>
            <a:spLocks noGrp="1"/>
          </p:cNvSpPr>
          <p:nvPr>
            <p:ph type="title"/>
          </p:nvPr>
        </p:nvSpPr>
        <p:spPr>
          <a:xfrm>
            <a:off x="838200" y="171837"/>
            <a:ext cx="10515600" cy="1325563"/>
          </a:xfrm>
        </p:spPr>
        <p:txBody>
          <a:bodyPr/>
          <a:lstStyle/>
          <a:p>
            <a:pPr algn="just">
              <a:lnSpc>
                <a:spcPct val="150000"/>
              </a:lnSpc>
              <a:spcBef>
                <a:spcPts val="1000"/>
              </a:spcBef>
            </a:pPr>
            <a:r>
              <a:rPr lang="en-US" sz="2400" b="1" dirty="0">
                <a:latin typeface="Trebuchet MS" panose="020B0603020202020204" pitchFamily="34" charset="0"/>
                <a:ea typeface="MS UI Gothic" panose="020B0600070205080204" pitchFamily="34" charset="-128"/>
                <a:cs typeface="+mn-cs"/>
              </a:rPr>
              <a:t>3. Advantages and challenges</a:t>
            </a:r>
            <a:endParaRPr lang="hu-HU" sz="2400" b="1" dirty="0">
              <a:latin typeface="Trebuchet MS" panose="020B0603020202020204" pitchFamily="34" charset="0"/>
              <a:ea typeface="MS UI Gothic" panose="020B0600070205080204" pitchFamily="34" charset="-128"/>
              <a:cs typeface="+mn-cs"/>
            </a:endParaRPr>
          </a:p>
        </p:txBody>
      </p:sp>
      <p:sp>
        <p:nvSpPr>
          <p:cNvPr id="3" name="Tartalom helye 2"/>
          <p:cNvSpPr>
            <a:spLocks noGrp="1"/>
          </p:cNvSpPr>
          <p:nvPr>
            <p:ph idx="1"/>
          </p:nvPr>
        </p:nvSpPr>
        <p:spPr>
          <a:xfrm>
            <a:off x="1093070" y="1255925"/>
            <a:ext cx="8843810" cy="4346150"/>
          </a:xfrm>
        </p:spPr>
        <p:txBody>
          <a:bodyPr>
            <a:normAutofit/>
          </a:bodyPr>
          <a:lstStyle/>
          <a:p>
            <a:pPr marL="0" indent="0">
              <a:buNone/>
            </a:pPr>
            <a:r>
              <a:rPr lang="en-US" sz="2000" i="1" dirty="0"/>
              <a:t>Economic impact of autonomous road vehicles [6]-[7]</a:t>
            </a:r>
          </a:p>
          <a:p>
            <a:pPr marL="0" indent="0">
              <a:buNone/>
            </a:pPr>
            <a:endParaRPr lang="en-US" sz="2000" dirty="0"/>
          </a:p>
          <a:p>
            <a:r>
              <a:rPr lang="en-US" sz="2000" dirty="0"/>
              <a:t>The penetration of AVs into transport networks and mobility services enables new forms of cooperation between the automotive and the telecommunication sectors.</a:t>
            </a:r>
          </a:p>
          <a:p>
            <a:r>
              <a:rPr lang="en-US" sz="2000" dirty="0"/>
              <a:t>It also affects other economic sectors, such as automobile manufacturing industry, as well as car repair and maintenance.</a:t>
            </a:r>
          </a:p>
          <a:p>
            <a:r>
              <a:rPr lang="en-US" sz="2000" dirty="0"/>
              <a:t>It is expected to introduce changes in the car insurance sector due to the shift of road accident liability from the driver to the cars’ manufacturer, technology provider and/or software developer.</a:t>
            </a:r>
          </a:p>
        </p:txBody>
      </p:sp>
      <p:sp>
        <p:nvSpPr>
          <p:cNvPr id="5" name="Footer Placeholder 4">
            <a:extLst>
              <a:ext uri="{FF2B5EF4-FFF2-40B4-BE49-F238E27FC236}">
                <a16:creationId xmlns:a16="http://schemas.microsoft.com/office/drawing/2014/main" id="{92219D64-6E88-4E80-63C1-6EC6AE8E504B}"/>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rPr>
              <a:t>B. Management – 5.1 Connected and automated mobility and future city logistics</a:t>
            </a:r>
            <a:endParaRPr kumimoji="0" lang="hu-HU"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451766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Cím 7"/>
          <p:cNvSpPr>
            <a:spLocks noGrp="1"/>
          </p:cNvSpPr>
          <p:nvPr>
            <p:ph type="title"/>
          </p:nvPr>
        </p:nvSpPr>
        <p:spPr>
          <a:xfrm>
            <a:off x="838200" y="171837"/>
            <a:ext cx="10515600" cy="1325563"/>
          </a:xfrm>
        </p:spPr>
        <p:txBody>
          <a:bodyPr/>
          <a:lstStyle/>
          <a:p>
            <a:pPr algn="just">
              <a:lnSpc>
                <a:spcPct val="150000"/>
              </a:lnSpc>
              <a:spcBef>
                <a:spcPts val="1000"/>
              </a:spcBef>
            </a:pPr>
            <a:r>
              <a:rPr lang="en-US" sz="2400" b="1" dirty="0">
                <a:latin typeface="Trebuchet MS" panose="020B0603020202020204" pitchFamily="34" charset="0"/>
                <a:ea typeface="MS UI Gothic" panose="020B0600070205080204" pitchFamily="34" charset="-128"/>
                <a:cs typeface="+mn-cs"/>
              </a:rPr>
              <a:t>3. Advantages and challenges</a:t>
            </a:r>
            <a:endParaRPr lang="hu-HU" sz="2400" b="1" dirty="0">
              <a:latin typeface="Trebuchet MS" panose="020B0603020202020204" pitchFamily="34" charset="0"/>
              <a:ea typeface="MS UI Gothic" panose="020B0600070205080204" pitchFamily="34" charset="-128"/>
              <a:cs typeface="+mn-cs"/>
            </a:endParaRPr>
          </a:p>
        </p:txBody>
      </p:sp>
      <p:sp>
        <p:nvSpPr>
          <p:cNvPr id="3" name="Tartalom helye 2"/>
          <p:cNvSpPr>
            <a:spLocks noGrp="1"/>
          </p:cNvSpPr>
          <p:nvPr>
            <p:ph idx="1"/>
          </p:nvPr>
        </p:nvSpPr>
        <p:spPr>
          <a:xfrm>
            <a:off x="1093070" y="1255925"/>
            <a:ext cx="8843810" cy="4346150"/>
          </a:xfrm>
        </p:spPr>
        <p:txBody>
          <a:bodyPr>
            <a:normAutofit/>
          </a:bodyPr>
          <a:lstStyle/>
          <a:p>
            <a:pPr marL="0" indent="0">
              <a:buNone/>
            </a:pPr>
            <a:r>
              <a:rPr lang="en-US" sz="2000" i="1" dirty="0"/>
              <a:t>Economic impact of autonomous road vehicles [6]-[7]</a:t>
            </a:r>
          </a:p>
          <a:p>
            <a:pPr marL="0" indent="0">
              <a:buNone/>
            </a:pPr>
            <a:endParaRPr lang="en-US" sz="2000" dirty="0"/>
          </a:p>
          <a:p>
            <a:r>
              <a:rPr lang="en-US" sz="2000" dirty="0"/>
              <a:t>AVs in shared mobility, public transport and logistics are expected to decrease the demand for professional drivers. </a:t>
            </a:r>
          </a:p>
          <a:p>
            <a:r>
              <a:rPr lang="en-US" sz="2000" dirty="0"/>
              <a:t>Changes are also foreseen for the workers in freight storage and management facilities, as well as passenger stations. </a:t>
            </a:r>
          </a:p>
          <a:p>
            <a:r>
              <a:rPr lang="en-US" sz="2000" dirty="0"/>
              <a:t>It is also expected to affect professions related to car manufacturing, repair and maintenance.</a:t>
            </a:r>
          </a:p>
          <a:p>
            <a:endParaRPr lang="en-US" sz="2000" dirty="0"/>
          </a:p>
          <a:p>
            <a:r>
              <a:rPr lang="en-US" sz="2000" dirty="0"/>
              <a:t>New job opportunities in technology intensive sectors.</a:t>
            </a:r>
          </a:p>
          <a:p>
            <a:r>
              <a:rPr lang="en-US" sz="2000" dirty="0"/>
              <a:t>Upskilling and new job opportunities are important.</a:t>
            </a:r>
          </a:p>
        </p:txBody>
      </p:sp>
      <p:sp>
        <p:nvSpPr>
          <p:cNvPr id="5" name="Footer Placeholder 4">
            <a:extLst>
              <a:ext uri="{FF2B5EF4-FFF2-40B4-BE49-F238E27FC236}">
                <a16:creationId xmlns:a16="http://schemas.microsoft.com/office/drawing/2014/main" id="{92219D64-6E88-4E80-63C1-6EC6AE8E504B}"/>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rPr>
              <a:t>B. Management – 5.1 Connected and automated mobility and future city logistics</a:t>
            </a:r>
            <a:endParaRPr kumimoji="0" lang="hu-HU"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856873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Cím 7"/>
          <p:cNvSpPr>
            <a:spLocks noGrp="1"/>
          </p:cNvSpPr>
          <p:nvPr>
            <p:ph type="title"/>
          </p:nvPr>
        </p:nvSpPr>
        <p:spPr>
          <a:xfrm>
            <a:off x="838200" y="171837"/>
            <a:ext cx="10515600" cy="1325563"/>
          </a:xfrm>
        </p:spPr>
        <p:txBody>
          <a:bodyPr/>
          <a:lstStyle/>
          <a:p>
            <a:pPr algn="just">
              <a:lnSpc>
                <a:spcPct val="150000"/>
              </a:lnSpc>
              <a:spcBef>
                <a:spcPts val="1000"/>
              </a:spcBef>
            </a:pPr>
            <a:r>
              <a:rPr lang="en-US" sz="2400" b="1" dirty="0">
                <a:latin typeface="Trebuchet MS" panose="020B0603020202020204" pitchFamily="34" charset="0"/>
                <a:ea typeface="MS UI Gothic" panose="020B0600070205080204" pitchFamily="34" charset="-128"/>
                <a:cs typeface="+mn-cs"/>
              </a:rPr>
              <a:t>3. Advantages and challenges</a:t>
            </a:r>
            <a:endParaRPr lang="hu-HU" sz="2400" b="1" dirty="0">
              <a:latin typeface="Trebuchet MS" panose="020B0603020202020204" pitchFamily="34" charset="0"/>
              <a:ea typeface="MS UI Gothic" panose="020B0600070205080204" pitchFamily="34" charset="-128"/>
              <a:cs typeface="+mn-cs"/>
            </a:endParaRPr>
          </a:p>
        </p:txBody>
      </p:sp>
      <p:sp>
        <p:nvSpPr>
          <p:cNvPr id="3" name="Tartalom helye 2"/>
          <p:cNvSpPr>
            <a:spLocks noGrp="1"/>
          </p:cNvSpPr>
          <p:nvPr>
            <p:ph idx="1"/>
          </p:nvPr>
        </p:nvSpPr>
        <p:spPr>
          <a:xfrm>
            <a:off x="1224114" y="1264077"/>
            <a:ext cx="10129685" cy="2334529"/>
          </a:xfrm>
        </p:spPr>
        <p:txBody>
          <a:bodyPr>
            <a:normAutofit lnSpcReduction="10000"/>
          </a:bodyPr>
          <a:lstStyle/>
          <a:p>
            <a:pPr marL="0" indent="0">
              <a:buNone/>
            </a:pPr>
            <a:r>
              <a:rPr lang="en-US" sz="2200" i="1" dirty="0"/>
              <a:t>Spatial impact of autonomous road vehicles [6]-[7]</a:t>
            </a:r>
          </a:p>
          <a:p>
            <a:pPr marL="0" indent="0">
              <a:buNone/>
            </a:pPr>
            <a:endParaRPr lang="en-US" sz="2200" i="1" dirty="0"/>
          </a:p>
          <a:p>
            <a:pPr marL="0" indent="0">
              <a:buNone/>
            </a:pPr>
            <a:r>
              <a:rPr lang="en-US" sz="2200" dirty="0"/>
              <a:t>+ On-demand accessibility to underserved and remote areas.</a:t>
            </a:r>
          </a:p>
          <a:p>
            <a:pPr marL="0" indent="0">
              <a:buNone/>
            </a:pPr>
            <a:r>
              <a:rPr lang="en-US" sz="2200" dirty="0"/>
              <a:t>+ Accessibility to areas of poor road geometry.</a:t>
            </a:r>
          </a:p>
          <a:p>
            <a:pPr marL="0" indent="0">
              <a:buNone/>
            </a:pPr>
            <a:r>
              <a:rPr lang="en-US" sz="2200" dirty="0"/>
              <a:t>+ Availability of public space in congested or sensitive urban areas </a:t>
            </a:r>
            <a:r>
              <a:rPr lang="en-US" sz="2200" i="1" dirty="0"/>
              <a:t>depending on the increase of traffic due to induced demand.</a:t>
            </a:r>
          </a:p>
        </p:txBody>
      </p:sp>
      <p:sp>
        <p:nvSpPr>
          <p:cNvPr id="5" name="Footer Placeholder 4">
            <a:extLst>
              <a:ext uri="{FF2B5EF4-FFF2-40B4-BE49-F238E27FC236}">
                <a16:creationId xmlns:a16="http://schemas.microsoft.com/office/drawing/2014/main" id="{92219D64-6E88-4E80-63C1-6EC6AE8E504B}"/>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rPr>
              <a:t>B. Management – 5.1 Connected and automated mobility and future city logistics</a:t>
            </a:r>
            <a:endParaRPr kumimoji="0" lang="hu-HU"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FD476E08-5664-2772-F00A-E2DBA6CB75CA}"/>
              </a:ext>
            </a:extLst>
          </p:cNvPr>
          <p:cNvSpPr txBox="1"/>
          <p:nvPr/>
        </p:nvSpPr>
        <p:spPr>
          <a:xfrm>
            <a:off x="902568" y="4591506"/>
            <a:ext cx="10772775" cy="430887"/>
          </a:xfrm>
          <a:prstGeom prst="rect">
            <a:avLst/>
          </a:prstGeom>
          <a:solidFill>
            <a:srgbClr val="48993D"/>
          </a:solidFill>
        </p:spPr>
        <p:txBody>
          <a:bodyPr wrap="square">
            <a:spAutoFit/>
          </a:bodyPr>
          <a:lstStyle/>
          <a:p>
            <a:pPr algn="ctr"/>
            <a:r>
              <a:rPr lang="en-US" sz="2200" dirty="0">
                <a:solidFill>
                  <a:schemeClr val="bg1"/>
                </a:solidFill>
              </a:rPr>
              <a:t>Combined benefits can be achieved from the use of AVs in a shared mobility environment. </a:t>
            </a:r>
          </a:p>
        </p:txBody>
      </p:sp>
    </p:spTree>
    <p:extLst>
      <p:ext uri="{BB962C8B-B14F-4D97-AF65-F5344CB8AC3E}">
        <p14:creationId xmlns:p14="http://schemas.microsoft.com/office/powerpoint/2010/main" val="14754233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Cím 7"/>
          <p:cNvSpPr>
            <a:spLocks noGrp="1"/>
          </p:cNvSpPr>
          <p:nvPr>
            <p:ph type="title"/>
          </p:nvPr>
        </p:nvSpPr>
        <p:spPr>
          <a:xfrm>
            <a:off x="838200" y="171837"/>
            <a:ext cx="10515600" cy="1325563"/>
          </a:xfrm>
        </p:spPr>
        <p:txBody>
          <a:bodyPr/>
          <a:lstStyle/>
          <a:p>
            <a:pPr algn="just">
              <a:lnSpc>
                <a:spcPct val="150000"/>
              </a:lnSpc>
              <a:spcBef>
                <a:spcPts val="1000"/>
              </a:spcBef>
            </a:pPr>
            <a:r>
              <a:rPr kumimoji="0" lang="en-US" sz="2400" b="1" i="0" u="none" strike="noStrike" kern="1200" cap="none" spc="0" normalizeH="0" baseline="0" noProof="0" dirty="0">
                <a:ln>
                  <a:noFill/>
                </a:ln>
                <a:solidFill>
                  <a:prstClr val="black"/>
                </a:solidFill>
                <a:effectLst/>
                <a:uLnTx/>
                <a:uFillTx/>
                <a:latin typeface="Trebuchet MS" panose="020B0603020202020204" pitchFamily="34" charset="0"/>
                <a:ea typeface="MS UI Gothic" panose="020B0600070205080204" pitchFamily="34" charset="-128"/>
                <a:cs typeface="+mj-cs"/>
              </a:rPr>
              <a:t>3. Advantages and challenges</a:t>
            </a:r>
            <a:endParaRPr lang="hu-HU" sz="2400" b="1" dirty="0">
              <a:latin typeface="Trebuchet MS" panose="020B0603020202020204" pitchFamily="34" charset="0"/>
              <a:ea typeface="MS UI Gothic" panose="020B0600070205080204" pitchFamily="34" charset="-128"/>
              <a:cs typeface="+mn-cs"/>
            </a:endParaRPr>
          </a:p>
        </p:txBody>
      </p:sp>
      <p:sp>
        <p:nvSpPr>
          <p:cNvPr id="5" name="Footer Placeholder 4">
            <a:extLst>
              <a:ext uri="{FF2B5EF4-FFF2-40B4-BE49-F238E27FC236}">
                <a16:creationId xmlns:a16="http://schemas.microsoft.com/office/drawing/2014/main" id="{92219D64-6E88-4E80-63C1-6EC6AE8E504B}"/>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rPr>
              <a:t>B. Management – 5.1 Connected and automated mobility and future city logistics</a:t>
            </a:r>
            <a:endParaRPr kumimoji="0" lang="hu-HU"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aphicFrame>
        <p:nvGraphicFramePr>
          <p:cNvPr id="7" name="Content Placeholder 6">
            <a:extLst>
              <a:ext uri="{FF2B5EF4-FFF2-40B4-BE49-F238E27FC236}">
                <a16:creationId xmlns:a16="http://schemas.microsoft.com/office/drawing/2014/main" id="{AF1B2F66-A96C-5C60-656D-DBFE61C9A08A}"/>
              </a:ext>
            </a:extLst>
          </p:cNvPr>
          <p:cNvGraphicFramePr>
            <a:graphicFrameLocks noGrp="1"/>
          </p:cNvGraphicFramePr>
          <p:nvPr>
            <p:ph idx="1"/>
            <p:extLst>
              <p:ext uri="{D42A27DB-BD31-4B8C-83A1-F6EECF244321}">
                <p14:modId xmlns:p14="http://schemas.microsoft.com/office/powerpoint/2010/main" val="1039058034"/>
              </p:ext>
            </p:extLst>
          </p:nvPr>
        </p:nvGraphicFramePr>
        <p:xfrm>
          <a:off x="974270" y="2525779"/>
          <a:ext cx="4676192" cy="1315720"/>
        </p:xfrm>
        <a:graphic>
          <a:graphicData uri="http://schemas.openxmlformats.org/drawingml/2006/table">
            <a:tbl>
              <a:tblPr firstRow="1" bandRow="1">
                <a:tableStyleId>{5C22544A-7EE6-4342-B048-85BDC9FD1C3A}</a:tableStyleId>
              </a:tblPr>
              <a:tblGrid>
                <a:gridCol w="4676192">
                  <a:extLst>
                    <a:ext uri="{9D8B030D-6E8A-4147-A177-3AD203B41FA5}">
                      <a16:colId xmlns:a16="http://schemas.microsoft.com/office/drawing/2014/main" val="3838256295"/>
                    </a:ext>
                  </a:extLst>
                </a:gridCol>
              </a:tblGrid>
              <a:tr h="370840">
                <a:tc>
                  <a:txBody>
                    <a:bodyPr/>
                    <a:lstStyle/>
                    <a:p>
                      <a:r>
                        <a:rPr lang="en-US" dirty="0"/>
                        <a:t>Infrastructure and services</a:t>
                      </a:r>
                      <a:endParaRPr lang="el-GR" dirty="0"/>
                    </a:p>
                  </a:txBody>
                  <a:tcPr/>
                </a:tc>
                <a:extLst>
                  <a:ext uri="{0D108BD9-81ED-4DB2-BD59-A6C34878D82A}">
                    <a16:rowId xmlns:a16="http://schemas.microsoft.com/office/drawing/2014/main" val="3524172362"/>
                  </a:ext>
                </a:extLst>
              </a:tr>
              <a:tr h="370840">
                <a:tc>
                  <a:txBody>
                    <a:bodyPr/>
                    <a:lstStyle/>
                    <a:p>
                      <a:pPr marL="285750" indent="-285750">
                        <a:buFont typeface="Arial" panose="020B0604020202020204" pitchFamily="34" charset="0"/>
                        <a:buChar char="•"/>
                      </a:pPr>
                      <a:r>
                        <a:rPr lang="en-US" sz="1400" dirty="0"/>
                        <a:t>Available transport and telecommunication infrastructure and their integration – smart city infrastructure</a:t>
                      </a:r>
                    </a:p>
                    <a:p>
                      <a:pPr marL="285750" indent="-285750">
                        <a:buFont typeface="Arial" panose="020B0604020202020204" pitchFamily="34" charset="0"/>
                        <a:buChar char="•"/>
                      </a:pPr>
                      <a:r>
                        <a:rPr lang="en-US" sz="1400" dirty="0"/>
                        <a:t>Existing digital services and business models</a:t>
                      </a:r>
                    </a:p>
                    <a:p>
                      <a:pPr marL="285750" indent="-285750">
                        <a:buFont typeface="Arial" panose="020B0604020202020204" pitchFamily="34" charset="0"/>
                        <a:buChar char="•"/>
                      </a:pPr>
                      <a:r>
                        <a:rPr lang="en-US" sz="1400" dirty="0"/>
                        <a:t>Investment costs for automation</a:t>
                      </a:r>
                      <a:endParaRPr lang="el-GR" sz="1400" dirty="0"/>
                    </a:p>
                  </a:txBody>
                  <a:tcPr/>
                </a:tc>
                <a:extLst>
                  <a:ext uri="{0D108BD9-81ED-4DB2-BD59-A6C34878D82A}">
                    <a16:rowId xmlns:a16="http://schemas.microsoft.com/office/drawing/2014/main" val="1217224990"/>
                  </a:ext>
                </a:extLst>
              </a:tr>
            </a:tbl>
          </a:graphicData>
        </a:graphic>
      </p:graphicFrame>
      <p:sp>
        <p:nvSpPr>
          <p:cNvPr id="9" name="TextBox 8">
            <a:extLst>
              <a:ext uri="{FF2B5EF4-FFF2-40B4-BE49-F238E27FC236}">
                <a16:creationId xmlns:a16="http://schemas.microsoft.com/office/drawing/2014/main" id="{6F48EEB8-958F-995C-75F9-D8FFEC908B0D}"/>
              </a:ext>
            </a:extLst>
          </p:cNvPr>
          <p:cNvSpPr txBox="1"/>
          <p:nvPr/>
        </p:nvSpPr>
        <p:spPr>
          <a:xfrm>
            <a:off x="2004527" y="5629407"/>
            <a:ext cx="10187473" cy="369332"/>
          </a:xfrm>
          <a:prstGeom prst="rect">
            <a:avLst/>
          </a:prstGeom>
          <a:noFill/>
        </p:spPr>
        <p:txBody>
          <a:bodyPr wrap="square" rtlCol="0">
            <a:spAutoFit/>
          </a:bodyPr>
          <a:lstStyle/>
          <a:p>
            <a:pPr algn="r"/>
            <a:r>
              <a:rPr lang="en-US" dirty="0"/>
              <a:t>Own elaboration from [4]</a:t>
            </a:r>
            <a:endParaRPr lang="el-GR" dirty="0"/>
          </a:p>
        </p:txBody>
      </p:sp>
      <p:graphicFrame>
        <p:nvGraphicFramePr>
          <p:cNvPr id="10" name="Content Placeholder 6">
            <a:extLst>
              <a:ext uri="{FF2B5EF4-FFF2-40B4-BE49-F238E27FC236}">
                <a16:creationId xmlns:a16="http://schemas.microsoft.com/office/drawing/2014/main" id="{12635AD1-5E4D-62B9-FA61-5E2C084D99C0}"/>
              </a:ext>
            </a:extLst>
          </p:cNvPr>
          <p:cNvGraphicFramePr>
            <a:graphicFrameLocks/>
          </p:cNvGraphicFramePr>
          <p:nvPr>
            <p:extLst>
              <p:ext uri="{D42A27DB-BD31-4B8C-83A1-F6EECF244321}">
                <p14:modId xmlns:p14="http://schemas.microsoft.com/office/powerpoint/2010/main" val="2937124388"/>
              </p:ext>
            </p:extLst>
          </p:nvPr>
        </p:nvGraphicFramePr>
        <p:xfrm>
          <a:off x="3757904" y="3956076"/>
          <a:ext cx="4676192" cy="1315720"/>
        </p:xfrm>
        <a:graphic>
          <a:graphicData uri="http://schemas.openxmlformats.org/drawingml/2006/table">
            <a:tbl>
              <a:tblPr firstRow="1" bandRow="1">
                <a:tableStyleId>{00A15C55-8517-42AA-B614-E9B94910E393}</a:tableStyleId>
              </a:tblPr>
              <a:tblGrid>
                <a:gridCol w="4676192">
                  <a:extLst>
                    <a:ext uri="{9D8B030D-6E8A-4147-A177-3AD203B41FA5}">
                      <a16:colId xmlns:a16="http://schemas.microsoft.com/office/drawing/2014/main" val="3838256295"/>
                    </a:ext>
                  </a:extLst>
                </a:gridCol>
              </a:tblGrid>
              <a:tr h="370840">
                <a:tc>
                  <a:txBody>
                    <a:bodyPr/>
                    <a:lstStyle/>
                    <a:p>
                      <a:r>
                        <a:rPr lang="en-US" dirty="0"/>
                        <a:t>Governance</a:t>
                      </a:r>
                      <a:endParaRPr lang="el-GR" dirty="0"/>
                    </a:p>
                  </a:txBody>
                  <a:tcPr/>
                </a:tc>
                <a:extLst>
                  <a:ext uri="{0D108BD9-81ED-4DB2-BD59-A6C34878D82A}">
                    <a16:rowId xmlns:a16="http://schemas.microsoft.com/office/drawing/2014/main" val="3524172362"/>
                  </a:ext>
                </a:extLst>
              </a:tr>
              <a:tr h="370840">
                <a:tc>
                  <a:txBody>
                    <a:bodyPr/>
                    <a:lstStyle/>
                    <a:p>
                      <a:pPr marL="285750" indent="-285750">
                        <a:buFont typeface="Arial" panose="020B0604020202020204" pitchFamily="34" charset="0"/>
                        <a:buChar char="•"/>
                      </a:pPr>
                      <a:r>
                        <a:rPr lang="en-US" sz="1400" dirty="0"/>
                        <a:t>Regulations and specifications for automation adoption</a:t>
                      </a:r>
                    </a:p>
                    <a:p>
                      <a:pPr marL="285750" indent="-285750">
                        <a:buFont typeface="Arial" panose="020B0604020202020204" pitchFamily="34" charset="0"/>
                        <a:buChar char="•"/>
                      </a:pPr>
                      <a:r>
                        <a:rPr lang="en-US" sz="1400" dirty="0"/>
                        <a:t>Public and private stakeholder cooperation</a:t>
                      </a:r>
                    </a:p>
                    <a:p>
                      <a:pPr marL="285750" indent="-285750">
                        <a:buFont typeface="Arial" panose="020B0604020202020204" pitchFamily="34" charset="0"/>
                        <a:buChar char="•"/>
                      </a:pPr>
                      <a:r>
                        <a:rPr lang="en-US" sz="1400" dirty="0"/>
                        <a:t>Big data governance</a:t>
                      </a:r>
                    </a:p>
                    <a:p>
                      <a:pPr marL="285750" indent="-285750">
                        <a:buFont typeface="Arial" panose="020B0604020202020204" pitchFamily="34" charset="0"/>
                        <a:buChar char="•"/>
                      </a:pPr>
                      <a:r>
                        <a:rPr lang="en-US" sz="1400" dirty="0"/>
                        <a:t>Public awareness / Upskilling in the urban logistics sector</a:t>
                      </a:r>
                      <a:endParaRPr lang="el-GR" sz="1400" dirty="0"/>
                    </a:p>
                  </a:txBody>
                  <a:tcPr/>
                </a:tc>
                <a:extLst>
                  <a:ext uri="{0D108BD9-81ED-4DB2-BD59-A6C34878D82A}">
                    <a16:rowId xmlns:a16="http://schemas.microsoft.com/office/drawing/2014/main" val="1217224990"/>
                  </a:ext>
                </a:extLst>
              </a:tr>
            </a:tbl>
          </a:graphicData>
        </a:graphic>
      </p:graphicFrame>
      <p:graphicFrame>
        <p:nvGraphicFramePr>
          <p:cNvPr id="11" name="Content Placeholder 6">
            <a:extLst>
              <a:ext uri="{FF2B5EF4-FFF2-40B4-BE49-F238E27FC236}">
                <a16:creationId xmlns:a16="http://schemas.microsoft.com/office/drawing/2014/main" id="{8AF006A1-1E47-BEDA-CEEE-7B224356A8D2}"/>
              </a:ext>
            </a:extLst>
          </p:cNvPr>
          <p:cNvGraphicFramePr>
            <a:graphicFrameLocks/>
          </p:cNvGraphicFramePr>
          <p:nvPr>
            <p:extLst>
              <p:ext uri="{D42A27DB-BD31-4B8C-83A1-F6EECF244321}">
                <p14:modId xmlns:p14="http://schemas.microsoft.com/office/powerpoint/2010/main" val="3860923065"/>
              </p:ext>
            </p:extLst>
          </p:nvPr>
        </p:nvGraphicFramePr>
        <p:xfrm>
          <a:off x="5815304" y="2739139"/>
          <a:ext cx="4676192" cy="1102360"/>
        </p:xfrm>
        <a:graphic>
          <a:graphicData uri="http://schemas.openxmlformats.org/drawingml/2006/table">
            <a:tbl>
              <a:tblPr firstRow="1" bandRow="1">
                <a:tableStyleId>{00A15C55-8517-42AA-B614-E9B94910E393}</a:tableStyleId>
              </a:tblPr>
              <a:tblGrid>
                <a:gridCol w="4676192">
                  <a:extLst>
                    <a:ext uri="{9D8B030D-6E8A-4147-A177-3AD203B41FA5}">
                      <a16:colId xmlns:a16="http://schemas.microsoft.com/office/drawing/2014/main" val="3838256295"/>
                    </a:ext>
                  </a:extLst>
                </a:gridCol>
              </a:tblGrid>
              <a:tr h="370840">
                <a:tc>
                  <a:txBody>
                    <a:bodyPr/>
                    <a:lstStyle/>
                    <a:p>
                      <a:r>
                        <a:rPr lang="en-US" dirty="0"/>
                        <a:t>Society</a:t>
                      </a:r>
                      <a:endParaRPr lang="el-GR" dirty="0"/>
                    </a:p>
                  </a:txBody>
                  <a:tcPr>
                    <a:solidFill>
                      <a:schemeClr val="accent2">
                        <a:lumMod val="75000"/>
                      </a:schemeClr>
                    </a:solidFill>
                  </a:tcPr>
                </a:tc>
                <a:extLst>
                  <a:ext uri="{0D108BD9-81ED-4DB2-BD59-A6C34878D82A}">
                    <a16:rowId xmlns:a16="http://schemas.microsoft.com/office/drawing/2014/main" val="3524172362"/>
                  </a:ext>
                </a:extLst>
              </a:tr>
              <a:tr h="370840">
                <a:tc>
                  <a:txBody>
                    <a:bodyPr/>
                    <a:lstStyle/>
                    <a:p>
                      <a:pPr marL="285750" indent="-285750">
                        <a:buFont typeface="Arial" panose="020B0604020202020204" pitchFamily="34" charset="0"/>
                        <a:buChar char="•"/>
                      </a:pPr>
                      <a:r>
                        <a:rPr lang="en-US" sz="1400" dirty="0"/>
                        <a:t>Public acceptance in view of security and ethics</a:t>
                      </a:r>
                    </a:p>
                    <a:p>
                      <a:pPr marL="285750" indent="-285750">
                        <a:buFont typeface="Arial" panose="020B0604020202020204" pitchFamily="34" charset="0"/>
                        <a:buChar char="•"/>
                      </a:pPr>
                      <a:r>
                        <a:rPr lang="en-US" sz="1400" dirty="0"/>
                        <a:t>Capacity to use new digital services</a:t>
                      </a:r>
                    </a:p>
                    <a:p>
                      <a:pPr marL="285750" indent="-285750">
                        <a:buFont typeface="Arial" panose="020B0604020202020204" pitchFamily="34" charset="0"/>
                        <a:buChar char="•"/>
                      </a:pPr>
                      <a:r>
                        <a:rPr lang="en-US" sz="1400" dirty="0"/>
                        <a:t>Impact on job creation and job losses</a:t>
                      </a:r>
                      <a:endParaRPr lang="el-GR" sz="1400" dirty="0"/>
                    </a:p>
                  </a:txBody>
                  <a:tcPr>
                    <a:solidFill>
                      <a:schemeClr val="accent2">
                        <a:lumMod val="60000"/>
                        <a:lumOff val="40000"/>
                      </a:schemeClr>
                    </a:solidFill>
                  </a:tcPr>
                </a:tc>
                <a:extLst>
                  <a:ext uri="{0D108BD9-81ED-4DB2-BD59-A6C34878D82A}">
                    <a16:rowId xmlns:a16="http://schemas.microsoft.com/office/drawing/2014/main" val="1217224990"/>
                  </a:ext>
                </a:extLst>
              </a:tr>
            </a:tbl>
          </a:graphicData>
        </a:graphic>
      </p:graphicFrame>
      <p:graphicFrame>
        <p:nvGraphicFramePr>
          <p:cNvPr id="12" name="Content Placeholder 6">
            <a:extLst>
              <a:ext uri="{FF2B5EF4-FFF2-40B4-BE49-F238E27FC236}">
                <a16:creationId xmlns:a16="http://schemas.microsoft.com/office/drawing/2014/main" id="{6C9B2BEF-98D3-C38C-CC46-7B9CE2CB0F48}"/>
              </a:ext>
            </a:extLst>
          </p:cNvPr>
          <p:cNvGraphicFramePr>
            <a:graphicFrameLocks/>
          </p:cNvGraphicFramePr>
          <p:nvPr>
            <p:extLst>
              <p:ext uri="{D42A27DB-BD31-4B8C-83A1-F6EECF244321}">
                <p14:modId xmlns:p14="http://schemas.microsoft.com/office/powerpoint/2010/main" val="92241648"/>
              </p:ext>
            </p:extLst>
          </p:nvPr>
        </p:nvGraphicFramePr>
        <p:xfrm>
          <a:off x="974270" y="1520563"/>
          <a:ext cx="4676192" cy="889000"/>
        </p:xfrm>
        <a:graphic>
          <a:graphicData uri="http://schemas.openxmlformats.org/drawingml/2006/table">
            <a:tbl>
              <a:tblPr firstRow="1" bandRow="1">
                <a:tableStyleId>{21E4AEA4-8DFA-4A89-87EB-49C32662AFE0}</a:tableStyleId>
              </a:tblPr>
              <a:tblGrid>
                <a:gridCol w="4676192">
                  <a:extLst>
                    <a:ext uri="{9D8B030D-6E8A-4147-A177-3AD203B41FA5}">
                      <a16:colId xmlns:a16="http://schemas.microsoft.com/office/drawing/2014/main" val="3838256295"/>
                    </a:ext>
                  </a:extLst>
                </a:gridCol>
              </a:tblGrid>
              <a:tr h="370840">
                <a:tc>
                  <a:txBody>
                    <a:bodyPr/>
                    <a:lstStyle/>
                    <a:p>
                      <a:r>
                        <a:rPr lang="en-US" dirty="0"/>
                        <a:t>Automation technology</a:t>
                      </a:r>
                      <a:endParaRPr lang="el-GR" dirty="0"/>
                    </a:p>
                  </a:txBody>
                  <a:tcPr/>
                </a:tc>
                <a:extLst>
                  <a:ext uri="{0D108BD9-81ED-4DB2-BD59-A6C34878D82A}">
                    <a16:rowId xmlns:a16="http://schemas.microsoft.com/office/drawing/2014/main" val="3524172362"/>
                  </a:ext>
                </a:extLst>
              </a:tr>
              <a:tr h="370840">
                <a:tc>
                  <a:txBody>
                    <a:bodyPr/>
                    <a:lstStyle/>
                    <a:p>
                      <a:pPr marL="285750" indent="-285750">
                        <a:buFont typeface="Arial" panose="020B0604020202020204" pitchFamily="34" charset="0"/>
                        <a:buChar char="•"/>
                      </a:pPr>
                      <a:r>
                        <a:rPr lang="en-US" sz="1400" dirty="0"/>
                        <a:t>Effectiveness, efficiency, safety, security, resilience, liability, user-friendliness…</a:t>
                      </a:r>
                    </a:p>
                  </a:txBody>
                  <a:tcPr/>
                </a:tc>
                <a:extLst>
                  <a:ext uri="{0D108BD9-81ED-4DB2-BD59-A6C34878D82A}">
                    <a16:rowId xmlns:a16="http://schemas.microsoft.com/office/drawing/2014/main" val="1217224990"/>
                  </a:ext>
                </a:extLst>
              </a:tr>
            </a:tbl>
          </a:graphicData>
        </a:graphic>
      </p:graphicFrame>
      <p:graphicFrame>
        <p:nvGraphicFramePr>
          <p:cNvPr id="13" name="Content Placeholder 6">
            <a:extLst>
              <a:ext uri="{FF2B5EF4-FFF2-40B4-BE49-F238E27FC236}">
                <a16:creationId xmlns:a16="http://schemas.microsoft.com/office/drawing/2014/main" id="{207A7657-12E9-C5E7-3C14-82E95C470421}"/>
              </a:ext>
            </a:extLst>
          </p:cNvPr>
          <p:cNvGraphicFramePr>
            <a:graphicFrameLocks/>
          </p:cNvGraphicFramePr>
          <p:nvPr>
            <p:extLst>
              <p:ext uri="{D42A27DB-BD31-4B8C-83A1-F6EECF244321}">
                <p14:modId xmlns:p14="http://schemas.microsoft.com/office/powerpoint/2010/main" val="1708927752"/>
              </p:ext>
            </p:extLst>
          </p:nvPr>
        </p:nvGraphicFramePr>
        <p:xfrm>
          <a:off x="5815304" y="1520563"/>
          <a:ext cx="4676192" cy="1102360"/>
        </p:xfrm>
        <a:graphic>
          <a:graphicData uri="http://schemas.openxmlformats.org/drawingml/2006/table">
            <a:tbl>
              <a:tblPr firstRow="1" bandRow="1">
                <a:tableStyleId>{00A15C55-8517-42AA-B614-E9B94910E393}</a:tableStyleId>
              </a:tblPr>
              <a:tblGrid>
                <a:gridCol w="4676192">
                  <a:extLst>
                    <a:ext uri="{9D8B030D-6E8A-4147-A177-3AD203B41FA5}">
                      <a16:colId xmlns:a16="http://schemas.microsoft.com/office/drawing/2014/main" val="3838256295"/>
                    </a:ext>
                  </a:extLst>
                </a:gridCol>
              </a:tblGrid>
              <a:tr h="370840">
                <a:tc>
                  <a:txBody>
                    <a:bodyPr/>
                    <a:lstStyle/>
                    <a:p>
                      <a:r>
                        <a:rPr lang="en-US" dirty="0"/>
                        <a:t>Business</a:t>
                      </a:r>
                      <a:endParaRPr lang="el-GR" dirty="0"/>
                    </a:p>
                  </a:txBody>
                  <a:tcPr>
                    <a:solidFill>
                      <a:srgbClr val="800080"/>
                    </a:solidFill>
                  </a:tcPr>
                </a:tc>
                <a:extLst>
                  <a:ext uri="{0D108BD9-81ED-4DB2-BD59-A6C34878D82A}">
                    <a16:rowId xmlns:a16="http://schemas.microsoft.com/office/drawing/2014/main" val="3524172362"/>
                  </a:ext>
                </a:extLst>
              </a:tr>
              <a:tr h="370840">
                <a:tc>
                  <a:txBody>
                    <a:bodyPr/>
                    <a:lstStyle/>
                    <a:p>
                      <a:pPr marL="285750" indent="-285750">
                        <a:buFont typeface="Arial" panose="020B0604020202020204" pitchFamily="34" charset="0"/>
                        <a:buChar char="•"/>
                      </a:pPr>
                      <a:r>
                        <a:rPr lang="en-US" sz="1400" dirty="0"/>
                        <a:t>Economically, socially and environmentally sustainable business models</a:t>
                      </a:r>
                    </a:p>
                    <a:p>
                      <a:pPr marL="285750" indent="-285750">
                        <a:buFont typeface="Arial" panose="020B0604020202020204" pitchFamily="34" charset="0"/>
                        <a:buChar char="•"/>
                      </a:pPr>
                      <a:r>
                        <a:rPr lang="en-US" sz="1400" dirty="0"/>
                        <a:t>Competitiveness and business innovation </a:t>
                      </a:r>
                    </a:p>
                  </a:txBody>
                  <a:tcPr>
                    <a:solidFill>
                      <a:srgbClr val="FFCCFF"/>
                    </a:solidFill>
                  </a:tcPr>
                </a:tc>
                <a:extLst>
                  <a:ext uri="{0D108BD9-81ED-4DB2-BD59-A6C34878D82A}">
                    <a16:rowId xmlns:a16="http://schemas.microsoft.com/office/drawing/2014/main" val="1217224990"/>
                  </a:ext>
                </a:extLst>
              </a:tr>
            </a:tbl>
          </a:graphicData>
        </a:graphic>
      </p:graphicFrame>
      <p:sp>
        <p:nvSpPr>
          <p:cNvPr id="2" name="Tartalom helye 2">
            <a:extLst>
              <a:ext uri="{FF2B5EF4-FFF2-40B4-BE49-F238E27FC236}">
                <a16:creationId xmlns:a16="http://schemas.microsoft.com/office/drawing/2014/main" id="{F54B998F-A998-EC2F-ED7A-89B2B8ABFEEA}"/>
              </a:ext>
            </a:extLst>
          </p:cNvPr>
          <p:cNvSpPr txBox="1">
            <a:spLocks/>
          </p:cNvSpPr>
          <p:nvPr/>
        </p:nvSpPr>
        <p:spPr>
          <a:xfrm>
            <a:off x="974270" y="1162952"/>
            <a:ext cx="8843810" cy="330279"/>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000" b="1" dirty="0"/>
              <a:t>Challenges for implementation</a:t>
            </a:r>
          </a:p>
        </p:txBody>
      </p:sp>
    </p:spTree>
    <p:extLst>
      <p:ext uri="{BB962C8B-B14F-4D97-AF65-F5344CB8AC3E}">
        <p14:creationId xmlns:p14="http://schemas.microsoft.com/office/powerpoint/2010/main" val="20179687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Cím 7"/>
          <p:cNvSpPr>
            <a:spLocks noGrp="1"/>
          </p:cNvSpPr>
          <p:nvPr>
            <p:ph type="title"/>
          </p:nvPr>
        </p:nvSpPr>
        <p:spPr>
          <a:xfrm>
            <a:off x="838200" y="171837"/>
            <a:ext cx="10515600" cy="1325563"/>
          </a:xfrm>
        </p:spPr>
        <p:txBody>
          <a:bodyPr/>
          <a:lstStyle/>
          <a:p>
            <a:pPr algn="just">
              <a:lnSpc>
                <a:spcPct val="150000"/>
              </a:lnSpc>
              <a:spcBef>
                <a:spcPts val="1000"/>
              </a:spcBef>
            </a:pPr>
            <a:r>
              <a:rPr lang="en-US" sz="2400" b="1" dirty="0">
                <a:latin typeface="Trebuchet MS" panose="020B0603020202020204" pitchFamily="34" charset="0"/>
                <a:ea typeface="MS UI Gothic" panose="020B0600070205080204" pitchFamily="34" charset="-128"/>
                <a:cs typeface="+mn-cs"/>
              </a:rPr>
              <a:t>4. Good practice</a:t>
            </a:r>
            <a:endParaRPr lang="hu-HU" sz="2400" b="1" dirty="0">
              <a:latin typeface="Trebuchet MS" panose="020B0603020202020204" pitchFamily="34" charset="0"/>
              <a:ea typeface="MS UI Gothic" panose="020B0600070205080204" pitchFamily="34" charset="-128"/>
              <a:cs typeface="+mn-cs"/>
            </a:endParaRPr>
          </a:p>
        </p:txBody>
      </p:sp>
      <p:sp>
        <p:nvSpPr>
          <p:cNvPr id="3" name="Tartalom helye 2"/>
          <p:cNvSpPr>
            <a:spLocks noGrp="1"/>
          </p:cNvSpPr>
          <p:nvPr>
            <p:ph idx="1"/>
          </p:nvPr>
        </p:nvSpPr>
        <p:spPr>
          <a:xfrm>
            <a:off x="1224116" y="1264075"/>
            <a:ext cx="9743768" cy="4670193"/>
          </a:xfrm>
        </p:spPr>
        <p:txBody>
          <a:bodyPr>
            <a:normAutofit/>
          </a:bodyPr>
          <a:lstStyle/>
          <a:p>
            <a:pPr marL="0" indent="0">
              <a:buNone/>
            </a:pPr>
            <a:r>
              <a:rPr lang="en-US" sz="2400" i="1" dirty="0" err="1"/>
              <a:t>ULaaDS</a:t>
            </a:r>
            <a:r>
              <a:rPr lang="en-US" sz="2400" i="1" dirty="0"/>
              <a:t> </a:t>
            </a:r>
            <a:r>
              <a:rPr lang="en-US" sz="2400" i="1" dirty="0" err="1"/>
              <a:t>Mechelen</a:t>
            </a:r>
            <a:r>
              <a:rPr lang="en-US" sz="2400" i="1" dirty="0"/>
              <a:t> Trial:</a:t>
            </a:r>
          </a:p>
          <a:p>
            <a:pPr marL="0" indent="0">
              <a:buNone/>
            </a:pPr>
            <a:r>
              <a:rPr lang="en-US" sz="2400" dirty="0">
                <a:hlinkClick r:id="rId3"/>
              </a:rPr>
              <a:t>https://ulaads.eu/first-autonomous-shuttle-on-public-roads-runs-in-the-ulaads-mechelen-trial/</a:t>
            </a:r>
            <a:r>
              <a:rPr lang="en-US" sz="2400" dirty="0"/>
              <a:t> </a:t>
            </a:r>
          </a:p>
        </p:txBody>
      </p:sp>
      <p:sp>
        <p:nvSpPr>
          <p:cNvPr id="5" name="Footer Placeholder 4">
            <a:extLst>
              <a:ext uri="{FF2B5EF4-FFF2-40B4-BE49-F238E27FC236}">
                <a16:creationId xmlns:a16="http://schemas.microsoft.com/office/drawing/2014/main" id="{92219D64-6E88-4E80-63C1-6EC6AE8E504B}"/>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rPr>
              <a:t>B. Management – 5.1 Connected and automated mobility and future city logistics</a:t>
            </a:r>
            <a:endParaRPr kumimoji="0" lang="hu-HU"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2" name="Picture 1">
            <a:extLst>
              <a:ext uri="{FF2B5EF4-FFF2-40B4-BE49-F238E27FC236}">
                <a16:creationId xmlns:a16="http://schemas.microsoft.com/office/drawing/2014/main" id="{B7BB2219-C6A3-42A0-848D-8DCD9B8FF4FE}"/>
              </a:ext>
            </a:extLst>
          </p:cNvPr>
          <p:cNvPicPr>
            <a:picLocks noChangeAspect="1"/>
          </p:cNvPicPr>
          <p:nvPr/>
        </p:nvPicPr>
        <p:blipFill>
          <a:blip r:embed="rId4"/>
          <a:stretch>
            <a:fillRect/>
          </a:stretch>
        </p:blipFill>
        <p:spPr>
          <a:xfrm>
            <a:off x="4070247" y="2589638"/>
            <a:ext cx="4051505" cy="3038629"/>
          </a:xfrm>
          <a:prstGeom prst="rect">
            <a:avLst/>
          </a:prstGeom>
        </p:spPr>
      </p:pic>
    </p:spTree>
    <p:extLst>
      <p:ext uri="{BB962C8B-B14F-4D97-AF65-F5344CB8AC3E}">
        <p14:creationId xmlns:p14="http://schemas.microsoft.com/office/powerpoint/2010/main" val="35377827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Cím 7"/>
          <p:cNvSpPr>
            <a:spLocks noGrp="1"/>
          </p:cNvSpPr>
          <p:nvPr>
            <p:ph type="title"/>
          </p:nvPr>
        </p:nvSpPr>
        <p:spPr>
          <a:xfrm>
            <a:off x="966022" y="1027187"/>
            <a:ext cx="1777178" cy="365126"/>
          </a:xfrm>
        </p:spPr>
        <p:txBody>
          <a:bodyPr>
            <a:normAutofit fontScale="90000"/>
          </a:bodyPr>
          <a:lstStyle/>
          <a:p>
            <a:pPr>
              <a:lnSpc>
                <a:spcPct val="150000"/>
              </a:lnSpc>
              <a:spcBef>
                <a:spcPts val="1000"/>
              </a:spcBef>
            </a:pPr>
            <a:r>
              <a:rPr lang="en-US" sz="2400" b="1" dirty="0">
                <a:solidFill>
                  <a:srgbClr val="59A63E"/>
                </a:solidFill>
                <a:latin typeface="Trebuchet MS" panose="020B0603020202020204" pitchFamily="34" charset="0"/>
                <a:ea typeface="MS UI Gothic" panose="020B0600070205080204" pitchFamily="34" charset="-128"/>
                <a:cs typeface="+mn-cs"/>
              </a:rPr>
              <a:t>References</a:t>
            </a:r>
            <a:endParaRPr lang="hu-HU" sz="2400" b="1" dirty="0">
              <a:solidFill>
                <a:srgbClr val="59A63E"/>
              </a:solidFill>
              <a:latin typeface="Trebuchet MS" panose="020B0603020202020204" pitchFamily="34" charset="0"/>
              <a:ea typeface="MS UI Gothic" panose="020B0600070205080204" pitchFamily="34" charset="-128"/>
              <a:cs typeface="+mn-cs"/>
            </a:endParaRPr>
          </a:p>
        </p:txBody>
      </p:sp>
      <p:sp>
        <p:nvSpPr>
          <p:cNvPr id="4" name="Slide Number Placeholder 3">
            <a:extLst>
              <a:ext uri="{FF2B5EF4-FFF2-40B4-BE49-F238E27FC236}">
                <a16:creationId xmlns:a16="http://schemas.microsoft.com/office/drawing/2014/main" id="{CA0147F0-A818-D71B-F779-0C90EE6DE2F9}"/>
              </a:ext>
            </a:extLst>
          </p:cNvPr>
          <p:cNvSpPr>
            <a:spLocks noGrp="1"/>
          </p:cNvSpPr>
          <p:nvPr>
            <p:ph type="sldNum" sz="quarter" idx="12"/>
          </p:nvPr>
        </p:nvSpPr>
        <p:spPr/>
        <p:txBody>
          <a:bodyPr/>
          <a:lstStyle/>
          <a:p>
            <a:fld id="{D57ED624-7FD4-4A6E-81EA-59ADBF780AD9}" type="slidenum">
              <a:rPr lang="hu-HU" smtClean="0">
                <a:solidFill>
                  <a:schemeClr val="bg1"/>
                </a:solidFill>
              </a:rPr>
              <a:t>19</a:t>
            </a:fld>
            <a:endParaRPr lang="hu-HU" dirty="0">
              <a:solidFill>
                <a:schemeClr val="bg1"/>
              </a:solidFill>
            </a:endParaRPr>
          </a:p>
        </p:txBody>
      </p:sp>
      <p:sp>
        <p:nvSpPr>
          <p:cNvPr id="13" name="TextBox 12">
            <a:extLst>
              <a:ext uri="{FF2B5EF4-FFF2-40B4-BE49-F238E27FC236}">
                <a16:creationId xmlns:a16="http://schemas.microsoft.com/office/drawing/2014/main" id="{722A1A89-7A0B-10B1-9A53-4A1E3B1C7F4D}"/>
              </a:ext>
            </a:extLst>
          </p:cNvPr>
          <p:cNvSpPr txBox="1"/>
          <p:nvPr/>
        </p:nvSpPr>
        <p:spPr>
          <a:xfrm>
            <a:off x="2619375" y="839773"/>
            <a:ext cx="9391650" cy="5339923"/>
          </a:xfrm>
          <a:prstGeom prst="rect">
            <a:avLst/>
          </a:prstGeom>
          <a:noFill/>
        </p:spPr>
        <p:txBody>
          <a:bodyPr wrap="square" rtlCol="0">
            <a:spAutoFit/>
          </a:bodyPr>
          <a:lstStyle/>
          <a:p>
            <a:pPr marL="354013" indent="-354013">
              <a:spcBef>
                <a:spcPts val="600"/>
              </a:spcBef>
            </a:pPr>
            <a:r>
              <a:rPr lang="en-US" sz="1200" dirty="0"/>
              <a:t>[1] World Economic Forum (2018). Technology and innovation. The next economic growth engine (</a:t>
            </a:r>
            <a:r>
              <a:rPr lang="en-US" sz="1200" dirty="0">
                <a:hlinkClick r:id="rId3"/>
              </a:rPr>
              <a:t>http://www3.weforum.org/docs/WEF_Technology_and_Innovation_The_Next_Economic_Growth_Engine.pdf</a:t>
            </a:r>
            <a:r>
              <a:rPr lang="en-US" sz="1200" dirty="0"/>
              <a:t>) </a:t>
            </a:r>
          </a:p>
          <a:p>
            <a:pPr marL="354013" indent="-354013">
              <a:spcBef>
                <a:spcPts val="600"/>
              </a:spcBef>
            </a:pPr>
            <a:r>
              <a:rPr lang="en-US" sz="1200" dirty="0"/>
              <a:t>[2] UITP, Automated mobility (</a:t>
            </a:r>
            <a:r>
              <a:rPr lang="en-US" sz="1200" dirty="0">
                <a:hlinkClick r:id="rId4"/>
              </a:rPr>
              <a:t>https://www.uitp.org/topics/automated-mobility/</a:t>
            </a:r>
            <a:r>
              <a:rPr lang="en-US" sz="1200" dirty="0"/>
              <a:t>) </a:t>
            </a:r>
          </a:p>
          <a:p>
            <a:pPr marL="354013" indent="-354013">
              <a:spcBef>
                <a:spcPts val="600"/>
              </a:spcBef>
            </a:pPr>
            <a:r>
              <a:rPr lang="en-US" sz="1200" dirty="0"/>
              <a:t>[3] SAE International (2021). </a:t>
            </a:r>
            <a:r>
              <a:rPr lang="en-US" sz="1200" i="1" dirty="0"/>
              <a:t>Taxonomy and Definitions for Terms Related to Driving Automation Systems for On-Road Motor Vehicles J3016_202104</a:t>
            </a:r>
            <a:r>
              <a:rPr lang="en-US" sz="1200" dirty="0"/>
              <a:t>. (</a:t>
            </a:r>
            <a:r>
              <a:rPr lang="en-US" sz="1200" dirty="0">
                <a:hlinkClick r:id="rId5"/>
              </a:rPr>
              <a:t>https://www.sae.org/standards/content/j3016_202104/</a:t>
            </a:r>
            <a:r>
              <a:rPr lang="en-US" sz="1200" dirty="0"/>
              <a:t>)</a:t>
            </a:r>
          </a:p>
          <a:p>
            <a:pPr marL="354013" indent="-354013">
              <a:spcBef>
                <a:spcPts val="600"/>
              </a:spcBef>
            </a:pPr>
            <a:r>
              <a:rPr lang="en-US" sz="1200" dirty="0"/>
              <a:t>[4] The Geography of Transport Systems, C.10 – Autonomous Vehicles for Urban Deliveries (</a:t>
            </a:r>
            <a:r>
              <a:rPr lang="en-US" sz="1200" dirty="0">
                <a:hlinkClick r:id="rId6"/>
              </a:rPr>
              <a:t>https://transportgeography.org/contents/geography-city-logistics/autonomous-vehicles-urban-deliveries/</a:t>
            </a:r>
            <a:r>
              <a:rPr lang="en-US" sz="1200" dirty="0"/>
              <a:t>)</a:t>
            </a:r>
          </a:p>
          <a:p>
            <a:pPr marL="354013" indent="-354013">
              <a:spcBef>
                <a:spcPts val="600"/>
              </a:spcBef>
            </a:pPr>
            <a:r>
              <a:rPr lang="en-US" sz="1200" dirty="0"/>
              <a:t>[5] </a:t>
            </a:r>
            <a:r>
              <a:rPr lang="en-US" sz="1200" dirty="0">
                <a:hlinkClick r:id="rId7"/>
              </a:rPr>
              <a:t>https://www.easa.europa.eu/en/domains/drones-air-mobility/drones-air-mobility-landscape/benefits</a:t>
            </a:r>
            <a:endParaRPr lang="en-US" sz="1200" dirty="0"/>
          </a:p>
          <a:p>
            <a:pPr marL="354013" indent="-354013">
              <a:spcBef>
                <a:spcPts val="600"/>
              </a:spcBef>
            </a:pPr>
            <a:r>
              <a:rPr lang="en-US" sz="1200" dirty="0"/>
              <a:t>[6] </a:t>
            </a:r>
            <a:r>
              <a:rPr lang="en-US" sz="1200" dirty="0" err="1"/>
              <a:t>Paddeu</a:t>
            </a:r>
            <a:r>
              <a:rPr lang="en-US" sz="1200" dirty="0"/>
              <a:t> D., Parkhurst G. (2020). The potential for automation to transform urban deliveries: Drivers, barriers and policy priorities, in: </a:t>
            </a:r>
            <a:r>
              <a:rPr lang="en-US" sz="1200" dirty="0" err="1"/>
              <a:t>Milakis</a:t>
            </a:r>
            <a:r>
              <a:rPr lang="en-US" sz="1200" dirty="0"/>
              <a:t> D., </a:t>
            </a:r>
            <a:r>
              <a:rPr lang="en-US" sz="1200" dirty="0" err="1"/>
              <a:t>Thomopoulos</a:t>
            </a:r>
            <a:r>
              <a:rPr lang="en-US" sz="1200" dirty="0"/>
              <a:t> N., van Wee B. (eds.) Policy Implications of Autonomous Vehicles, Advances in Transport Policy and Planning Book series, 5, 291-314</a:t>
            </a:r>
          </a:p>
          <a:p>
            <a:pPr marL="354013" indent="-354013">
              <a:spcBef>
                <a:spcPts val="600"/>
              </a:spcBef>
            </a:pPr>
            <a:r>
              <a:rPr lang="en-US" sz="1200" dirty="0"/>
              <a:t>[7] McKinsey &amp; Company (2018). Fast forwarding last-mile delivery – implications for the ecosystem (https://www.mckinsey.com/~/media/mckinsey/industries/travel%20logistics%20and%20infrastructure/our%20insights/technology%20delivered%20implications%20for%20cost%20customers%20and%20competition%20in%20the%20last%20mile%20ecosystem/fast-forwarding-last-mile-delivery-implications-for-the-ecosystem.pdf) </a:t>
            </a:r>
          </a:p>
          <a:p>
            <a:pPr marL="354013" indent="-354013">
              <a:spcBef>
                <a:spcPts val="600"/>
              </a:spcBef>
            </a:pPr>
            <a:endParaRPr lang="en-US" sz="1200" dirty="0"/>
          </a:p>
          <a:p>
            <a:pPr marL="354013" indent="-354013">
              <a:spcBef>
                <a:spcPts val="600"/>
              </a:spcBef>
            </a:pPr>
            <a:r>
              <a:rPr lang="en-US" sz="1200" dirty="0"/>
              <a:t>Further reading:</a:t>
            </a:r>
          </a:p>
          <a:p>
            <a:pPr marL="354013" indent="-354013">
              <a:spcBef>
                <a:spcPts val="600"/>
              </a:spcBef>
            </a:pPr>
            <a:r>
              <a:rPr lang="en-US" sz="1200" dirty="0" err="1"/>
              <a:t>Thomopoulos</a:t>
            </a:r>
            <a:r>
              <a:rPr lang="en-US" sz="1200" dirty="0"/>
              <a:t>, N., Attard, M., </a:t>
            </a:r>
            <a:r>
              <a:rPr lang="en-US" sz="1200" dirty="0" err="1"/>
              <a:t>Shiftan</a:t>
            </a:r>
            <a:r>
              <a:rPr lang="en-US" sz="1200" dirty="0"/>
              <a:t>, Y. (eds.) (2024). </a:t>
            </a:r>
            <a:r>
              <a:rPr lang="en-US" sz="1200" i="1" dirty="0"/>
              <a:t>Sustainable Automated and Connected Transport</a:t>
            </a:r>
            <a:r>
              <a:rPr lang="en-US" sz="1200" dirty="0"/>
              <a:t>. Emerald </a:t>
            </a:r>
            <a:r>
              <a:rPr lang="en-US" sz="1200"/>
              <a:t>Publishing Limited</a:t>
            </a:r>
            <a:endParaRPr lang="en-US" sz="1200" dirty="0"/>
          </a:p>
          <a:p>
            <a:pPr marL="354013" indent="-354013">
              <a:spcBef>
                <a:spcPts val="600"/>
              </a:spcBef>
            </a:pPr>
            <a:r>
              <a:rPr lang="en-US" sz="1200" dirty="0"/>
              <a:t>ERTRAC, (2022</a:t>
            </a:r>
            <a:r>
              <a:rPr lang="en-US" sz="1200" i="1" dirty="0"/>
              <a:t>), Connected, Cooperative and Automated Mobility Roadmap</a:t>
            </a:r>
          </a:p>
          <a:p>
            <a:pPr marL="354013" indent="-354013">
              <a:spcBef>
                <a:spcPts val="600"/>
              </a:spcBef>
            </a:pPr>
            <a:r>
              <a:rPr lang="en-US" sz="1200" dirty="0"/>
              <a:t>European Partnership on Connected, Cooperative and Automated Mobility (https://www.ccam.eu/)</a:t>
            </a:r>
          </a:p>
          <a:p>
            <a:pPr marL="354013" indent="-354013">
              <a:spcBef>
                <a:spcPts val="600"/>
              </a:spcBef>
            </a:pPr>
            <a:r>
              <a:rPr lang="en-US" sz="1200" dirty="0"/>
              <a:t>Hu B., et al., (2022), The impacts of automated urban delivery and consolidation, </a:t>
            </a:r>
            <a:r>
              <a:rPr lang="en-US" sz="1200" i="1" dirty="0"/>
              <a:t>Transport Research Procedia </a:t>
            </a:r>
            <a:r>
              <a:rPr lang="en-US" sz="1200" dirty="0"/>
              <a:t>(</a:t>
            </a:r>
            <a:r>
              <a:rPr lang="en-US" sz="1200" dirty="0">
                <a:hlinkClick r:id="rId8"/>
              </a:rPr>
              <a:t>https://www.nrso.ntua.gr/geyannis/wp-content/uploads/geyannis-pc479.pdf</a:t>
            </a:r>
            <a:r>
              <a:rPr lang="en-US" sz="1200" dirty="0"/>
              <a:t>)</a:t>
            </a:r>
          </a:p>
          <a:p>
            <a:pPr marL="354013" indent="-354013">
              <a:spcBef>
                <a:spcPts val="600"/>
              </a:spcBef>
            </a:pPr>
            <a:endParaRPr lang="en-US" sz="1200" dirty="0"/>
          </a:p>
        </p:txBody>
      </p:sp>
      <p:sp>
        <p:nvSpPr>
          <p:cNvPr id="14" name="Footer Placeholder 13">
            <a:extLst>
              <a:ext uri="{FF2B5EF4-FFF2-40B4-BE49-F238E27FC236}">
                <a16:creationId xmlns:a16="http://schemas.microsoft.com/office/drawing/2014/main" id="{4AD0F661-2D0C-5E55-FBE2-6E66487BBA33}"/>
              </a:ext>
            </a:extLst>
          </p:cNvPr>
          <p:cNvSpPr>
            <a:spLocks noGrp="1"/>
          </p:cNvSpPr>
          <p:nvPr>
            <p:ph type="ftr" sz="quarter" idx="11"/>
          </p:nvPr>
        </p:nvSpPr>
        <p:spPr/>
        <p:txBody>
          <a:bodyPr/>
          <a:lstStyle/>
          <a:p>
            <a:r>
              <a:rPr lang="en-US">
                <a:solidFill>
                  <a:schemeClr val="bg1"/>
                </a:solidFill>
              </a:rPr>
              <a:t>B. Management – 5.1 Connected and automated mobility and future city logistics</a:t>
            </a:r>
            <a:endParaRPr lang="hu-HU" dirty="0">
              <a:solidFill>
                <a:schemeClr val="bg1"/>
              </a:solidFill>
            </a:endParaRPr>
          </a:p>
        </p:txBody>
      </p:sp>
    </p:spTree>
    <p:extLst>
      <p:ext uri="{BB962C8B-B14F-4D97-AF65-F5344CB8AC3E}">
        <p14:creationId xmlns:p14="http://schemas.microsoft.com/office/powerpoint/2010/main" val="18832514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Cím 7"/>
          <p:cNvSpPr>
            <a:spLocks noGrp="1"/>
          </p:cNvSpPr>
          <p:nvPr>
            <p:ph type="title"/>
          </p:nvPr>
        </p:nvSpPr>
        <p:spPr>
          <a:xfrm>
            <a:off x="966022" y="1027187"/>
            <a:ext cx="1629697" cy="365126"/>
          </a:xfrm>
        </p:spPr>
        <p:txBody>
          <a:bodyPr>
            <a:normAutofit fontScale="90000"/>
          </a:bodyPr>
          <a:lstStyle/>
          <a:p>
            <a:pPr>
              <a:lnSpc>
                <a:spcPct val="150000"/>
              </a:lnSpc>
              <a:spcBef>
                <a:spcPts val="1000"/>
              </a:spcBef>
            </a:pPr>
            <a:r>
              <a:rPr lang="en-US" sz="2400" b="1" dirty="0">
                <a:solidFill>
                  <a:srgbClr val="59A63E"/>
                </a:solidFill>
                <a:latin typeface="Trebuchet MS" panose="020B0603020202020204" pitchFamily="34" charset="0"/>
                <a:ea typeface="MS UI Gothic" panose="020B0600070205080204" pitchFamily="34" charset="-128"/>
                <a:cs typeface="+mn-cs"/>
              </a:rPr>
              <a:t>Contents</a:t>
            </a:r>
            <a:endParaRPr lang="hu-HU" sz="2400" b="1" dirty="0">
              <a:solidFill>
                <a:srgbClr val="59A63E"/>
              </a:solidFill>
              <a:latin typeface="Trebuchet MS" panose="020B0603020202020204" pitchFamily="34" charset="0"/>
              <a:ea typeface="MS UI Gothic" panose="020B0600070205080204" pitchFamily="34" charset="-128"/>
              <a:cs typeface="+mn-cs"/>
            </a:endParaRPr>
          </a:p>
        </p:txBody>
      </p:sp>
      <p:sp>
        <p:nvSpPr>
          <p:cNvPr id="4" name="Slide Number Placeholder 3">
            <a:extLst>
              <a:ext uri="{FF2B5EF4-FFF2-40B4-BE49-F238E27FC236}">
                <a16:creationId xmlns:a16="http://schemas.microsoft.com/office/drawing/2014/main" id="{CA0147F0-A818-D71B-F779-0C90EE6DE2F9}"/>
              </a:ext>
            </a:extLst>
          </p:cNvPr>
          <p:cNvSpPr>
            <a:spLocks noGrp="1"/>
          </p:cNvSpPr>
          <p:nvPr>
            <p:ph type="sldNum" sz="quarter" idx="12"/>
          </p:nvPr>
        </p:nvSpPr>
        <p:spPr/>
        <p:txBody>
          <a:bodyPr/>
          <a:lstStyle/>
          <a:p>
            <a:fld id="{D57ED624-7FD4-4A6E-81EA-59ADBF780AD9}" type="slidenum">
              <a:rPr lang="hu-HU" smtClean="0">
                <a:solidFill>
                  <a:schemeClr val="bg1"/>
                </a:solidFill>
              </a:rPr>
              <a:t>2</a:t>
            </a:fld>
            <a:endParaRPr lang="hu-HU" dirty="0">
              <a:solidFill>
                <a:schemeClr val="bg1"/>
              </a:solidFill>
            </a:endParaRPr>
          </a:p>
        </p:txBody>
      </p:sp>
      <p:sp>
        <p:nvSpPr>
          <p:cNvPr id="13" name="TextBox 12">
            <a:extLst>
              <a:ext uri="{FF2B5EF4-FFF2-40B4-BE49-F238E27FC236}">
                <a16:creationId xmlns:a16="http://schemas.microsoft.com/office/drawing/2014/main" id="{722A1A89-7A0B-10B1-9A53-4A1E3B1C7F4D}"/>
              </a:ext>
            </a:extLst>
          </p:cNvPr>
          <p:cNvSpPr txBox="1"/>
          <p:nvPr/>
        </p:nvSpPr>
        <p:spPr>
          <a:xfrm>
            <a:off x="3116825" y="1027187"/>
            <a:ext cx="8109153" cy="2031325"/>
          </a:xfrm>
          <a:prstGeom prst="rect">
            <a:avLst/>
          </a:prstGeom>
          <a:noFill/>
        </p:spPr>
        <p:txBody>
          <a:bodyPr wrap="square" rtlCol="0">
            <a:spAutoFit/>
          </a:bodyPr>
          <a:lstStyle/>
          <a:p>
            <a:pPr marL="457200" marR="0" lvl="0" indent="-457200" algn="l" defTabSz="914400" rtl="0" eaLnBrk="1" fontAlgn="auto" latinLnBrk="0" hangingPunct="1">
              <a:lnSpc>
                <a:spcPct val="100000"/>
              </a:lnSpc>
              <a:spcBef>
                <a:spcPts val="1200"/>
              </a:spcBef>
              <a:spcAft>
                <a:spcPts val="0"/>
              </a:spcAft>
              <a:buClrTx/>
              <a:buSzTx/>
              <a:buFont typeface="+mj-lt"/>
              <a:buAutoNum type="arabicPeriod"/>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S UI Gothic" panose="020B0600070205080204" pitchFamily="34" charset="-128"/>
                <a:cs typeface="+mn-cs"/>
              </a:rPr>
              <a:t>Terms clarification</a:t>
            </a:r>
          </a:p>
          <a:p>
            <a:pPr marL="457200" marR="0" lvl="0" indent="-457200" algn="l" defTabSz="914400" rtl="0" eaLnBrk="1" fontAlgn="auto" latinLnBrk="0" hangingPunct="1">
              <a:lnSpc>
                <a:spcPct val="100000"/>
              </a:lnSpc>
              <a:spcBef>
                <a:spcPts val="1200"/>
              </a:spcBef>
              <a:spcAft>
                <a:spcPts val="0"/>
              </a:spcAft>
              <a:buClrTx/>
              <a:buSzTx/>
              <a:buFont typeface="+mj-lt"/>
              <a:buAutoNum type="arabicPeriod"/>
              <a:tabLst/>
              <a:defRPr/>
            </a:pPr>
            <a:r>
              <a:rPr lang="en-US" sz="2400" dirty="0">
                <a:solidFill>
                  <a:prstClr val="black"/>
                </a:solidFill>
                <a:latin typeface="Calibri" panose="020F0502020204030204"/>
                <a:ea typeface="MS UI Gothic" panose="020B0600070205080204" pitchFamily="34" charset="-128"/>
              </a:rPr>
              <a:t>Automated urban logistics and last-mile deliveries</a:t>
            </a:r>
          </a:p>
          <a:p>
            <a:pPr marL="457200" marR="0" lvl="0" indent="-457200" algn="l" defTabSz="914400" rtl="0" eaLnBrk="1" fontAlgn="auto" latinLnBrk="0" hangingPunct="1">
              <a:lnSpc>
                <a:spcPct val="100000"/>
              </a:lnSpc>
              <a:spcBef>
                <a:spcPts val="1200"/>
              </a:spcBef>
              <a:spcAft>
                <a:spcPts val="0"/>
              </a:spcAft>
              <a:buClrTx/>
              <a:buSzTx/>
              <a:buFont typeface="+mj-lt"/>
              <a:buAutoNum type="arabicPeriod"/>
              <a:tabLst/>
              <a:defRPr/>
            </a:pPr>
            <a:r>
              <a:rPr lang="en-US" sz="2400" dirty="0">
                <a:solidFill>
                  <a:prstClr val="black"/>
                </a:solidFill>
                <a:latin typeface="Calibri" panose="020F0502020204030204"/>
                <a:ea typeface="MS UI Gothic" panose="020B0600070205080204" pitchFamily="34" charset="-128"/>
              </a:rPr>
              <a:t>Advantages and challenges</a:t>
            </a:r>
            <a:endParaRPr kumimoji="0" lang="en-US" sz="2400" b="0" i="0" u="none" strike="noStrike" kern="1200" cap="none" spc="0" normalizeH="0" baseline="0" noProof="0" dirty="0">
              <a:ln>
                <a:noFill/>
              </a:ln>
              <a:solidFill>
                <a:prstClr val="black"/>
              </a:solidFill>
              <a:effectLst/>
              <a:uLnTx/>
              <a:uFillTx/>
              <a:latin typeface="Calibri" panose="020F0502020204030204"/>
              <a:ea typeface="MS UI Gothic" panose="020B0600070205080204" pitchFamily="34" charset="-128"/>
              <a:cs typeface="+mn-cs"/>
            </a:endParaRPr>
          </a:p>
          <a:p>
            <a:pPr marL="457200" marR="0" lvl="0" indent="-457200" algn="l" defTabSz="914400" rtl="0" eaLnBrk="1" fontAlgn="auto" latinLnBrk="0" hangingPunct="1">
              <a:lnSpc>
                <a:spcPct val="100000"/>
              </a:lnSpc>
              <a:spcBef>
                <a:spcPts val="1200"/>
              </a:spcBef>
              <a:spcAft>
                <a:spcPts val="0"/>
              </a:spcAft>
              <a:buClrTx/>
              <a:buSzTx/>
              <a:buFont typeface="+mj-lt"/>
              <a:buAutoNum type="arabicPeriod"/>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S UI Gothic" panose="020B0600070205080204" pitchFamily="34" charset="-128"/>
                <a:cs typeface="+mn-cs"/>
              </a:rPr>
              <a:t>Good practice</a:t>
            </a:r>
            <a:endParaRPr lang="el-GR" sz="2400" dirty="0"/>
          </a:p>
        </p:txBody>
      </p:sp>
      <p:sp>
        <p:nvSpPr>
          <p:cNvPr id="14" name="Footer Placeholder 13">
            <a:extLst>
              <a:ext uri="{FF2B5EF4-FFF2-40B4-BE49-F238E27FC236}">
                <a16:creationId xmlns:a16="http://schemas.microsoft.com/office/drawing/2014/main" id="{4AD0F661-2D0C-5E55-FBE2-6E66487BBA33}"/>
              </a:ext>
            </a:extLst>
          </p:cNvPr>
          <p:cNvSpPr>
            <a:spLocks noGrp="1"/>
          </p:cNvSpPr>
          <p:nvPr>
            <p:ph type="ftr" sz="quarter" idx="11"/>
          </p:nvPr>
        </p:nvSpPr>
        <p:spPr/>
        <p:txBody>
          <a:bodyPr/>
          <a:lstStyle/>
          <a:p>
            <a:r>
              <a:rPr lang="en-US" dirty="0">
                <a:solidFill>
                  <a:schemeClr val="bg1"/>
                </a:solidFill>
              </a:rPr>
              <a:t>B. Management – 5.1 Connected and automated mobility and future city logistics</a:t>
            </a:r>
            <a:endParaRPr lang="hu-HU" dirty="0">
              <a:solidFill>
                <a:schemeClr val="bg1"/>
              </a:solidFill>
            </a:endParaRPr>
          </a:p>
        </p:txBody>
      </p:sp>
    </p:spTree>
    <p:extLst>
      <p:ext uri="{BB962C8B-B14F-4D97-AF65-F5344CB8AC3E}">
        <p14:creationId xmlns:p14="http://schemas.microsoft.com/office/powerpoint/2010/main" val="15633975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Alcím 2"/>
          <p:cNvSpPr txBox="1">
            <a:spLocks/>
          </p:cNvSpPr>
          <p:nvPr/>
        </p:nvSpPr>
        <p:spPr>
          <a:xfrm>
            <a:off x="117723" y="3497000"/>
            <a:ext cx="7176397" cy="143528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hu-HU" sz="3600" b="1" dirty="0" err="1">
                <a:solidFill>
                  <a:srgbClr val="FFFFFF"/>
                </a:solidFill>
                <a:latin typeface="Trebuchet MS" panose="020B0603020202020204" pitchFamily="34" charset="0"/>
                <a:ea typeface="MS UI Gothic" panose="020B0600070205080204" pitchFamily="34" charset="-128"/>
              </a:rPr>
              <a:t>Thank</a:t>
            </a:r>
            <a:r>
              <a:rPr lang="hu-HU" sz="3600" b="1" dirty="0">
                <a:solidFill>
                  <a:srgbClr val="FFFFFF"/>
                </a:solidFill>
                <a:latin typeface="Trebuchet MS" panose="020B0603020202020204" pitchFamily="34" charset="0"/>
                <a:ea typeface="MS UI Gothic" panose="020B0600070205080204" pitchFamily="34" charset="-128"/>
              </a:rPr>
              <a:t> </a:t>
            </a:r>
            <a:r>
              <a:rPr lang="hu-HU" sz="3600" b="1" dirty="0" err="1">
                <a:solidFill>
                  <a:srgbClr val="FFFFFF"/>
                </a:solidFill>
                <a:latin typeface="Trebuchet MS" panose="020B0603020202020204" pitchFamily="34" charset="0"/>
                <a:ea typeface="MS UI Gothic" panose="020B0600070205080204" pitchFamily="34" charset="-128"/>
              </a:rPr>
              <a:t>you</a:t>
            </a:r>
            <a:r>
              <a:rPr lang="hu-HU" sz="3600" b="1" dirty="0">
                <a:solidFill>
                  <a:srgbClr val="FFFFFF"/>
                </a:solidFill>
                <a:latin typeface="Trebuchet MS" panose="020B0603020202020204" pitchFamily="34" charset="0"/>
                <a:ea typeface="MS UI Gothic" panose="020B0600070205080204" pitchFamily="34" charset="-128"/>
              </a:rPr>
              <a:t> </a:t>
            </a:r>
            <a:r>
              <a:rPr lang="hu-HU" sz="3600" b="1" dirty="0" err="1">
                <a:solidFill>
                  <a:srgbClr val="FFFFFF"/>
                </a:solidFill>
                <a:latin typeface="Trebuchet MS" panose="020B0603020202020204" pitchFamily="34" charset="0"/>
                <a:ea typeface="MS UI Gothic" panose="020B0600070205080204" pitchFamily="34" charset="-128"/>
              </a:rPr>
              <a:t>for</a:t>
            </a:r>
            <a:r>
              <a:rPr lang="hu-HU" sz="3600" b="1" dirty="0">
                <a:solidFill>
                  <a:srgbClr val="FFFFFF"/>
                </a:solidFill>
                <a:latin typeface="Trebuchet MS" panose="020B0603020202020204" pitchFamily="34" charset="0"/>
                <a:ea typeface="MS UI Gothic" panose="020B0600070205080204" pitchFamily="34" charset="-128"/>
              </a:rPr>
              <a:t> </a:t>
            </a:r>
            <a:r>
              <a:rPr lang="hu-HU" sz="3600" b="1" dirty="0" err="1">
                <a:solidFill>
                  <a:srgbClr val="FFFFFF"/>
                </a:solidFill>
                <a:latin typeface="Trebuchet MS" panose="020B0603020202020204" pitchFamily="34" charset="0"/>
                <a:ea typeface="MS UI Gothic" panose="020B0600070205080204" pitchFamily="34" charset="-128"/>
              </a:rPr>
              <a:t>your</a:t>
            </a:r>
            <a:r>
              <a:rPr lang="hu-HU" sz="3600" b="1" dirty="0">
                <a:solidFill>
                  <a:srgbClr val="FFFFFF"/>
                </a:solidFill>
                <a:latin typeface="Trebuchet MS" panose="020B0603020202020204" pitchFamily="34" charset="0"/>
                <a:ea typeface="MS UI Gothic" panose="020B0600070205080204" pitchFamily="34" charset="-128"/>
              </a:rPr>
              <a:t> </a:t>
            </a:r>
            <a:r>
              <a:rPr lang="hu-HU" sz="3600" b="1" dirty="0" err="1">
                <a:solidFill>
                  <a:srgbClr val="FFFFFF"/>
                </a:solidFill>
                <a:latin typeface="Trebuchet MS" panose="020B0603020202020204" pitchFamily="34" charset="0"/>
                <a:ea typeface="MS UI Gothic" panose="020B0600070205080204" pitchFamily="34" charset="-128"/>
              </a:rPr>
              <a:t>attention</a:t>
            </a:r>
            <a:r>
              <a:rPr lang="hu-HU" sz="3600" b="1" dirty="0">
                <a:solidFill>
                  <a:srgbClr val="FFFFFF"/>
                </a:solidFill>
                <a:latin typeface="Trebuchet MS" panose="020B0603020202020204" pitchFamily="34" charset="0"/>
                <a:ea typeface="MS UI Gothic" panose="020B0600070205080204" pitchFamily="34" charset="-128"/>
              </a:rPr>
              <a:t>!</a:t>
            </a:r>
          </a:p>
        </p:txBody>
      </p:sp>
      <p:sp>
        <p:nvSpPr>
          <p:cNvPr id="3" name="Slide Number Placeholder 2">
            <a:extLst>
              <a:ext uri="{FF2B5EF4-FFF2-40B4-BE49-F238E27FC236}">
                <a16:creationId xmlns:a16="http://schemas.microsoft.com/office/drawing/2014/main" id="{85F996D6-1987-718C-0AD1-236489B5BF70}"/>
              </a:ext>
            </a:extLst>
          </p:cNvPr>
          <p:cNvSpPr>
            <a:spLocks noGrp="1"/>
          </p:cNvSpPr>
          <p:nvPr>
            <p:ph type="sldNum" sz="quarter" idx="12"/>
          </p:nvPr>
        </p:nvSpPr>
        <p:spPr/>
        <p:txBody>
          <a:bodyPr/>
          <a:lstStyle/>
          <a:p>
            <a:fld id="{D57ED624-7FD4-4A6E-81EA-59ADBF780AD9}" type="slidenum">
              <a:rPr lang="hu-HU" smtClean="0"/>
              <a:t>20</a:t>
            </a:fld>
            <a:endParaRPr lang="hu-HU"/>
          </a:p>
        </p:txBody>
      </p:sp>
      <p:sp>
        <p:nvSpPr>
          <p:cNvPr id="5" name="Footer Placeholder 4">
            <a:extLst>
              <a:ext uri="{FF2B5EF4-FFF2-40B4-BE49-F238E27FC236}">
                <a16:creationId xmlns:a16="http://schemas.microsoft.com/office/drawing/2014/main" id="{EAC93747-221F-9283-9263-B9BADF54C375}"/>
              </a:ext>
            </a:extLst>
          </p:cNvPr>
          <p:cNvSpPr>
            <a:spLocks noGrp="1"/>
          </p:cNvSpPr>
          <p:nvPr>
            <p:ph type="ftr" sz="quarter" idx="11"/>
          </p:nvPr>
        </p:nvSpPr>
        <p:spPr>
          <a:xfrm>
            <a:off x="4038600" y="181692"/>
            <a:ext cx="4114800" cy="365125"/>
          </a:xfrm>
        </p:spPr>
        <p:txBody>
          <a:bodyPr/>
          <a:lstStyle/>
          <a:p>
            <a:r>
              <a:rPr lang="en-US"/>
              <a:t>B. Management – 5.1 Connected and automated mobility and future city logistics</a:t>
            </a:r>
            <a:endParaRPr lang="hu-HU" dirty="0"/>
          </a:p>
        </p:txBody>
      </p:sp>
    </p:spTree>
    <p:extLst>
      <p:ext uri="{BB962C8B-B14F-4D97-AF65-F5344CB8AC3E}">
        <p14:creationId xmlns:p14="http://schemas.microsoft.com/office/powerpoint/2010/main" val="38707225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Cím 7"/>
          <p:cNvSpPr>
            <a:spLocks noGrp="1"/>
          </p:cNvSpPr>
          <p:nvPr>
            <p:ph type="title"/>
          </p:nvPr>
        </p:nvSpPr>
        <p:spPr>
          <a:xfrm>
            <a:off x="838200" y="171837"/>
            <a:ext cx="10515600" cy="1325563"/>
          </a:xfrm>
        </p:spPr>
        <p:txBody>
          <a:bodyPr/>
          <a:lstStyle/>
          <a:p>
            <a:pPr algn="just">
              <a:lnSpc>
                <a:spcPct val="150000"/>
              </a:lnSpc>
              <a:spcBef>
                <a:spcPts val="1000"/>
              </a:spcBef>
            </a:pPr>
            <a:r>
              <a:rPr lang="en-US" sz="2400" b="1" dirty="0">
                <a:latin typeface="Trebuchet MS" panose="020B0603020202020204" pitchFamily="34" charset="0"/>
                <a:ea typeface="MS UI Gothic" panose="020B0600070205080204" pitchFamily="34" charset="-128"/>
                <a:cs typeface="+mn-cs"/>
              </a:rPr>
              <a:t>1. Terms clarification</a:t>
            </a:r>
            <a:endParaRPr lang="hu-HU" sz="2400" b="1" dirty="0">
              <a:latin typeface="Trebuchet MS" panose="020B0603020202020204" pitchFamily="34" charset="0"/>
              <a:ea typeface="MS UI Gothic" panose="020B0600070205080204" pitchFamily="34" charset="-128"/>
              <a:cs typeface="+mn-cs"/>
            </a:endParaRPr>
          </a:p>
        </p:txBody>
      </p:sp>
      <p:sp>
        <p:nvSpPr>
          <p:cNvPr id="5" name="Footer Placeholder 4">
            <a:extLst>
              <a:ext uri="{FF2B5EF4-FFF2-40B4-BE49-F238E27FC236}">
                <a16:creationId xmlns:a16="http://schemas.microsoft.com/office/drawing/2014/main" id="{92219D64-6E88-4E80-63C1-6EC6AE8E504B}"/>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rPr>
              <a:t>B. Management – 5.1 Connected and automated mobility and future city logistics</a:t>
            </a:r>
            <a:endParaRPr kumimoji="0" lang="hu-HU"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Content Placeholder 3">
            <a:extLst>
              <a:ext uri="{FF2B5EF4-FFF2-40B4-BE49-F238E27FC236}">
                <a16:creationId xmlns:a16="http://schemas.microsoft.com/office/drawing/2014/main" id="{43841B59-AFF5-5257-177A-FD49227A7597}"/>
              </a:ext>
            </a:extLst>
          </p:cNvPr>
          <p:cNvSpPr>
            <a:spLocks noGrp="1"/>
          </p:cNvSpPr>
          <p:nvPr>
            <p:ph idx="1"/>
          </p:nvPr>
        </p:nvSpPr>
        <p:spPr/>
        <p:txBody>
          <a:bodyPr/>
          <a:lstStyle/>
          <a:p>
            <a:r>
              <a:rPr lang="en-US" dirty="0"/>
              <a:t>Main technological trends in Industry 4.0 [1]</a:t>
            </a:r>
            <a:endParaRPr lang="el-GR" dirty="0"/>
          </a:p>
        </p:txBody>
      </p:sp>
      <p:grpSp>
        <p:nvGrpSpPr>
          <p:cNvPr id="6" name="Ομάδα 3">
            <a:extLst>
              <a:ext uri="{FF2B5EF4-FFF2-40B4-BE49-F238E27FC236}">
                <a16:creationId xmlns:a16="http://schemas.microsoft.com/office/drawing/2014/main" id="{D1D78914-3E0F-88BD-F3E7-CFD6158A52D5}"/>
              </a:ext>
            </a:extLst>
          </p:cNvPr>
          <p:cNvGrpSpPr/>
          <p:nvPr/>
        </p:nvGrpSpPr>
        <p:grpSpPr>
          <a:xfrm>
            <a:off x="3029896" y="2350233"/>
            <a:ext cx="6797090" cy="3086678"/>
            <a:chOff x="227883" y="1649018"/>
            <a:chExt cx="6797090" cy="3086678"/>
          </a:xfrm>
        </p:grpSpPr>
        <p:graphicFrame>
          <p:nvGraphicFramePr>
            <p:cNvPr id="7" name="Διάγραμμα 5">
              <a:extLst>
                <a:ext uri="{FF2B5EF4-FFF2-40B4-BE49-F238E27FC236}">
                  <a16:creationId xmlns:a16="http://schemas.microsoft.com/office/drawing/2014/main" id="{9ADF483D-728B-FE87-ADE0-3E6524C776D3}"/>
                </a:ext>
              </a:extLst>
            </p:cNvPr>
            <p:cNvGraphicFramePr/>
            <p:nvPr>
              <p:extLst>
                <p:ext uri="{D42A27DB-BD31-4B8C-83A1-F6EECF244321}">
                  <p14:modId xmlns:p14="http://schemas.microsoft.com/office/powerpoint/2010/main" val="901975207"/>
                </p:ext>
              </p:extLst>
            </p:nvPr>
          </p:nvGraphicFramePr>
          <p:xfrm>
            <a:off x="2390627" y="1649018"/>
            <a:ext cx="4634346" cy="308667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 name="Εικόνα 7">
              <a:extLst>
                <a:ext uri="{FF2B5EF4-FFF2-40B4-BE49-F238E27FC236}">
                  <a16:creationId xmlns:a16="http://schemas.microsoft.com/office/drawing/2014/main" id="{E9993F93-2670-B17C-9A96-21B38A292697}"/>
                </a:ext>
              </a:extLst>
            </p:cNvPr>
            <p:cNvPicPr>
              <a:picLocks noChangeAspect="1"/>
            </p:cNvPicPr>
            <p:nvPr/>
          </p:nvPicPr>
          <p:blipFill>
            <a:blip r:embed="rId8"/>
            <a:stretch>
              <a:fillRect/>
            </a:stretch>
          </p:blipFill>
          <p:spPr>
            <a:xfrm>
              <a:off x="227883" y="2720602"/>
              <a:ext cx="2162744" cy="1133954"/>
            </a:xfrm>
            <a:prstGeom prst="rect">
              <a:avLst/>
            </a:prstGeom>
          </p:spPr>
        </p:pic>
      </p:grpSp>
    </p:spTree>
    <p:extLst>
      <p:ext uri="{BB962C8B-B14F-4D97-AF65-F5344CB8AC3E}">
        <p14:creationId xmlns:p14="http://schemas.microsoft.com/office/powerpoint/2010/main" val="23734224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Cím 7"/>
          <p:cNvSpPr>
            <a:spLocks noGrp="1"/>
          </p:cNvSpPr>
          <p:nvPr>
            <p:ph type="title"/>
          </p:nvPr>
        </p:nvSpPr>
        <p:spPr>
          <a:xfrm>
            <a:off x="838200" y="171837"/>
            <a:ext cx="10515600" cy="1325563"/>
          </a:xfrm>
        </p:spPr>
        <p:txBody>
          <a:bodyPr/>
          <a:lstStyle/>
          <a:p>
            <a:pPr algn="just">
              <a:lnSpc>
                <a:spcPct val="150000"/>
              </a:lnSpc>
              <a:spcBef>
                <a:spcPts val="1000"/>
              </a:spcBef>
            </a:pPr>
            <a:r>
              <a:rPr lang="en-US" sz="2400" b="1" dirty="0">
                <a:latin typeface="Trebuchet MS" panose="020B0603020202020204" pitchFamily="34" charset="0"/>
                <a:ea typeface="MS UI Gothic" panose="020B0600070205080204" pitchFamily="34" charset="-128"/>
                <a:cs typeface="+mn-cs"/>
              </a:rPr>
              <a:t>1. Terms clarification</a:t>
            </a:r>
            <a:endParaRPr lang="hu-HU" sz="2400" b="1" dirty="0">
              <a:latin typeface="Trebuchet MS" panose="020B0603020202020204" pitchFamily="34" charset="0"/>
              <a:ea typeface="MS UI Gothic" panose="020B0600070205080204" pitchFamily="34" charset="-128"/>
              <a:cs typeface="+mn-cs"/>
            </a:endParaRPr>
          </a:p>
        </p:txBody>
      </p:sp>
      <p:sp>
        <p:nvSpPr>
          <p:cNvPr id="3" name="Tartalom helye 2"/>
          <p:cNvSpPr>
            <a:spLocks noGrp="1"/>
          </p:cNvSpPr>
          <p:nvPr>
            <p:ph idx="1"/>
          </p:nvPr>
        </p:nvSpPr>
        <p:spPr>
          <a:xfrm>
            <a:off x="1224116" y="1264075"/>
            <a:ext cx="9743768" cy="4670193"/>
          </a:xfrm>
        </p:spPr>
        <p:txBody>
          <a:bodyPr>
            <a:normAutofit fontScale="92500" lnSpcReduction="20000"/>
          </a:bodyPr>
          <a:lstStyle/>
          <a:p>
            <a:pPr marL="0" indent="0">
              <a:buNone/>
            </a:pPr>
            <a:r>
              <a:rPr lang="en-US" sz="2400" i="1" dirty="0"/>
              <a:t>Automated mobility [2]:</a:t>
            </a:r>
          </a:p>
          <a:p>
            <a:r>
              <a:rPr lang="en-US" sz="2400" dirty="0"/>
              <a:t>Integration of advanced technologies such as connectivity, automation, and AI into vehicle fleets to enhance the safety, efficiency and sustainability of mobility</a:t>
            </a:r>
          </a:p>
          <a:p>
            <a:pPr marL="0" indent="0">
              <a:buNone/>
            </a:pPr>
            <a:r>
              <a:rPr lang="en-US" sz="2400" i="1"/>
              <a:t>Autonomous </a:t>
            </a:r>
            <a:r>
              <a:rPr lang="en-US" sz="2400" i="1" dirty="0"/>
              <a:t>vehicles (AVs):</a:t>
            </a:r>
          </a:p>
          <a:p>
            <a:r>
              <a:rPr lang="en-US" sz="2400" dirty="0"/>
              <a:t>Vehicles equipped with sensors, telecommunication systems and automated navigation technologies that allow them to communicate with each other and with the environment in real-time (V2X) and to conduct driving operations without driver’s intervention </a:t>
            </a:r>
          </a:p>
          <a:p>
            <a:pPr marL="0" indent="0">
              <a:buNone/>
            </a:pPr>
            <a:endParaRPr lang="en-US" sz="2400" i="1" dirty="0"/>
          </a:p>
          <a:p>
            <a:pPr marL="0" indent="0">
              <a:buNone/>
            </a:pPr>
            <a:r>
              <a:rPr lang="en-US" sz="2400" i="1" dirty="0"/>
              <a:t>Automated mobility is sometimes used interchangeably with CCAM (Connected Cooperative Automated Mobility), a term mostly used by the European Commission [2]</a:t>
            </a:r>
          </a:p>
          <a:p>
            <a:pPr marL="0" indent="0">
              <a:buNone/>
            </a:pPr>
            <a:endParaRPr lang="en-US" sz="2400" i="1" dirty="0"/>
          </a:p>
          <a:p>
            <a:pPr marL="0" indent="0">
              <a:buNone/>
            </a:pPr>
            <a:r>
              <a:rPr lang="en-US" sz="2400" dirty="0"/>
              <a:t>Animation by SHOW project (</a:t>
            </a:r>
            <a:r>
              <a:rPr lang="en-US" sz="2400" dirty="0">
                <a:hlinkClick r:id="rId3"/>
              </a:rPr>
              <a:t>https://show-project.eu/</a:t>
            </a:r>
            <a:r>
              <a:rPr lang="en-US" sz="2400" dirty="0"/>
              <a:t>): </a:t>
            </a:r>
            <a:r>
              <a:rPr lang="en-US" sz="2400" dirty="0">
                <a:hlinkClick r:id="rId4"/>
              </a:rPr>
              <a:t>https://www.youtube.com/watch?v=RwL2wBHvGM4</a:t>
            </a:r>
            <a:r>
              <a:rPr lang="en-US" sz="2400" dirty="0"/>
              <a:t> </a:t>
            </a:r>
          </a:p>
        </p:txBody>
      </p:sp>
      <p:sp>
        <p:nvSpPr>
          <p:cNvPr id="5" name="Footer Placeholder 4">
            <a:extLst>
              <a:ext uri="{FF2B5EF4-FFF2-40B4-BE49-F238E27FC236}">
                <a16:creationId xmlns:a16="http://schemas.microsoft.com/office/drawing/2014/main" id="{92219D64-6E88-4E80-63C1-6EC6AE8E504B}"/>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rPr>
              <a:t>B. Management – 5.1 Connected and automated mobility and future city logistics</a:t>
            </a:r>
            <a:endParaRPr kumimoji="0" lang="hu-HU"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573489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Cím 7"/>
          <p:cNvSpPr>
            <a:spLocks noGrp="1"/>
          </p:cNvSpPr>
          <p:nvPr>
            <p:ph type="title"/>
          </p:nvPr>
        </p:nvSpPr>
        <p:spPr>
          <a:xfrm>
            <a:off x="838200" y="171837"/>
            <a:ext cx="10515600" cy="1325563"/>
          </a:xfrm>
        </p:spPr>
        <p:txBody>
          <a:bodyPr/>
          <a:lstStyle/>
          <a:p>
            <a:pPr algn="just">
              <a:lnSpc>
                <a:spcPct val="150000"/>
              </a:lnSpc>
              <a:spcBef>
                <a:spcPts val="1000"/>
              </a:spcBef>
            </a:pPr>
            <a:r>
              <a:rPr lang="en-US" sz="2400" b="1" dirty="0">
                <a:latin typeface="Trebuchet MS" panose="020B0603020202020204" pitchFamily="34" charset="0"/>
                <a:ea typeface="MS UI Gothic" panose="020B0600070205080204" pitchFamily="34" charset="-128"/>
                <a:cs typeface="+mn-cs"/>
              </a:rPr>
              <a:t>1. Terms clarification</a:t>
            </a:r>
            <a:endParaRPr lang="hu-HU" sz="2400" b="1" dirty="0">
              <a:latin typeface="Trebuchet MS" panose="020B0603020202020204" pitchFamily="34" charset="0"/>
              <a:ea typeface="MS UI Gothic" panose="020B0600070205080204" pitchFamily="34" charset="-128"/>
              <a:cs typeface="+mn-cs"/>
            </a:endParaRPr>
          </a:p>
        </p:txBody>
      </p:sp>
      <p:sp>
        <p:nvSpPr>
          <p:cNvPr id="3" name="Tartalom helye 2"/>
          <p:cNvSpPr>
            <a:spLocks noGrp="1"/>
          </p:cNvSpPr>
          <p:nvPr>
            <p:ph idx="1"/>
          </p:nvPr>
        </p:nvSpPr>
        <p:spPr>
          <a:xfrm>
            <a:off x="1224116" y="1264075"/>
            <a:ext cx="9743768" cy="4670193"/>
          </a:xfrm>
        </p:spPr>
        <p:txBody>
          <a:bodyPr>
            <a:normAutofit/>
          </a:bodyPr>
          <a:lstStyle/>
          <a:p>
            <a:pPr marL="0" indent="0">
              <a:buNone/>
            </a:pPr>
            <a:r>
              <a:rPr lang="en-US" sz="2400" i="1" dirty="0"/>
              <a:t>New mobility components of AVs:</a:t>
            </a:r>
          </a:p>
          <a:p>
            <a:pPr marL="0" indent="0">
              <a:buNone/>
            </a:pPr>
            <a:endParaRPr lang="en-US" sz="2400" dirty="0"/>
          </a:p>
          <a:p>
            <a:r>
              <a:rPr lang="en-US" sz="2400" dirty="0"/>
              <a:t>Access by all, regardless ability to drive or driving license.</a:t>
            </a:r>
          </a:p>
          <a:p>
            <a:pPr marL="0" indent="0">
              <a:buNone/>
            </a:pPr>
            <a:r>
              <a:rPr lang="en-US" sz="2400" i="1" dirty="0"/>
              <a:t>Some type of user “license” or training needed? </a:t>
            </a:r>
          </a:p>
          <a:p>
            <a:r>
              <a:rPr lang="en-US" sz="2400" dirty="0"/>
              <a:t>Free time to engage to other activities instead of driving while in traffic, which affects Value of Time.</a:t>
            </a:r>
          </a:p>
          <a:p>
            <a:pPr marL="0" indent="0">
              <a:buNone/>
            </a:pPr>
            <a:r>
              <a:rPr lang="en-US" sz="2400" i="1" dirty="0"/>
              <a:t>Working hours during trips to-from work?</a:t>
            </a:r>
          </a:p>
          <a:p>
            <a:r>
              <a:rPr lang="en-US" sz="2400" dirty="0"/>
              <a:t>Capability to park/refuel/recharge away from trip destination.</a:t>
            </a:r>
          </a:p>
          <a:p>
            <a:pPr marL="0" indent="0">
              <a:buNone/>
            </a:pPr>
            <a:r>
              <a:rPr lang="en-US" sz="2400" i="1" dirty="0"/>
              <a:t>More vehicle-km traveled with effects on energy consumption, vehicle life-cycle and traffic conditions?</a:t>
            </a:r>
            <a:r>
              <a:rPr lang="en-US" sz="2400" dirty="0"/>
              <a:t> </a:t>
            </a:r>
          </a:p>
          <a:p>
            <a:pPr marL="0" indent="0">
              <a:buNone/>
            </a:pPr>
            <a:endParaRPr lang="en-US" sz="2400" dirty="0"/>
          </a:p>
          <a:p>
            <a:pPr marL="0" indent="0">
              <a:buNone/>
            </a:pPr>
            <a:endParaRPr lang="en-US" sz="2400" i="1" dirty="0"/>
          </a:p>
        </p:txBody>
      </p:sp>
      <p:sp>
        <p:nvSpPr>
          <p:cNvPr id="5" name="Footer Placeholder 4">
            <a:extLst>
              <a:ext uri="{FF2B5EF4-FFF2-40B4-BE49-F238E27FC236}">
                <a16:creationId xmlns:a16="http://schemas.microsoft.com/office/drawing/2014/main" id="{92219D64-6E88-4E80-63C1-6EC6AE8E504B}"/>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rPr>
              <a:t>B. Management – 5.1 Connected and automated mobility and future city logistics</a:t>
            </a:r>
            <a:endParaRPr kumimoji="0" lang="hu-HU"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498576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Cím 7"/>
          <p:cNvSpPr>
            <a:spLocks noGrp="1"/>
          </p:cNvSpPr>
          <p:nvPr>
            <p:ph type="title"/>
          </p:nvPr>
        </p:nvSpPr>
        <p:spPr>
          <a:xfrm>
            <a:off x="838200" y="171837"/>
            <a:ext cx="10515600" cy="1325563"/>
          </a:xfrm>
        </p:spPr>
        <p:txBody>
          <a:bodyPr/>
          <a:lstStyle/>
          <a:p>
            <a:pPr algn="just">
              <a:lnSpc>
                <a:spcPct val="150000"/>
              </a:lnSpc>
              <a:spcBef>
                <a:spcPts val="1000"/>
              </a:spcBef>
            </a:pPr>
            <a:r>
              <a:rPr lang="en-US" sz="2400" b="1" dirty="0">
                <a:latin typeface="Trebuchet MS" panose="020B0603020202020204" pitchFamily="34" charset="0"/>
                <a:ea typeface="MS UI Gothic" panose="020B0600070205080204" pitchFamily="34" charset="-128"/>
                <a:cs typeface="+mn-cs"/>
              </a:rPr>
              <a:t>1. Terms clarification</a:t>
            </a:r>
            <a:endParaRPr lang="hu-HU" sz="2400" b="1" dirty="0">
              <a:latin typeface="Trebuchet MS" panose="020B0603020202020204" pitchFamily="34" charset="0"/>
              <a:ea typeface="MS UI Gothic" panose="020B0600070205080204" pitchFamily="34" charset="-128"/>
              <a:cs typeface="+mn-cs"/>
            </a:endParaRPr>
          </a:p>
        </p:txBody>
      </p:sp>
      <p:sp>
        <p:nvSpPr>
          <p:cNvPr id="5" name="Footer Placeholder 4">
            <a:extLst>
              <a:ext uri="{FF2B5EF4-FFF2-40B4-BE49-F238E27FC236}">
                <a16:creationId xmlns:a16="http://schemas.microsoft.com/office/drawing/2014/main" id="{92219D64-6E88-4E80-63C1-6EC6AE8E504B}"/>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rPr>
              <a:t>B. Management – 5.1 Connected and automated mobility and future city logistics</a:t>
            </a:r>
            <a:endParaRPr kumimoji="0" lang="hu-HU"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Content Placeholder 3">
            <a:extLst>
              <a:ext uri="{FF2B5EF4-FFF2-40B4-BE49-F238E27FC236}">
                <a16:creationId xmlns:a16="http://schemas.microsoft.com/office/drawing/2014/main" id="{E8145442-969C-993B-4E5B-71C4E2870860}"/>
              </a:ext>
            </a:extLst>
          </p:cNvPr>
          <p:cNvSpPr>
            <a:spLocks noGrp="1"/>
          </p:cNvSpPr>
          <p:nvPr>
            <p:ph idx="1"/>
          </p:nvPr>
        </p:nvSpPr>
        <p:spPr>
          <a:xfrm>
            <a:off x="838200" y="1497400"/>
            <a:ext cx="4676775" cy="4351338"/>
          </a:xfrm>
        </p:spPr>
        <p:txBody>
          <a:bodyPr>
            <a:normAutofit/>
          </a:bodyPr>
          <a:lstStyle/>
          <a:p>
            <a:pPr marL="0" indent="0">
              <a:buNone/>
            </a:pPr>
            <a:r>
              <a:rPr lang="en-US" sz="2400" dirty="0"/>
              <a:t>6 levels of driving automation:</a:t>
            </a:r>
          </a:p>
          <a:p>
            <a:r>
              <a:rPr lang="en-US" sz="2400" dirty="0"/>
              <a:t>From very limited automation (e.g. warning signs, automated emergency braking) – Level 0</a:t>
            </a:r>
          </a:p>
          <a:p>
            <a:r>
              <a:rPr lang="en-US" sz="2400" dirty="0"/>
              <a:t>To completely autonomous driving in all traffic environments – Level 5 </a:t>
            </a:r>
            <a:endParaRPr lang="el-GR" sz="2400" dirty="0"/>
          </a:p>
        </p:txBody>
      </p:sp>
      <p:pic>
        <p:nvPicPr>
          <p:cNvPr id="6" name="Picture 5">
            <a:extLst>
              <a:ext uri="{FF2B5EF4-FFF2-40B4-BE49-F238E27FC236}">
                <a16:creationId xmlns:a16="http://schemas.microsoft.com/office/drawing/2014/main" id="{5CFC0599-1AC9-81BE-F7B0-45DA575EE3B3}"/>
              </a:ext>
            </a:extLst>
          </p:cNvPr>
          <p:cNvPicPr>
            <a:picLocks noChangeAspect="1"/>
          </p:cNvPicPr>
          <p:nvPr/>
        </p:nvPicPr>
        <p:blipFill>
          <a:blip r:embed="rId3"/>
          <a:stretch>
            <a:fillRect/>
          </a:stretch>
        </p:blipFill>
        <p:spPr>
          <a:xfrm>
            <a:off x="5954468" y="1115181"/>
            <a:ext cx="6237532" cy="4856410"/>
          </a:xfrm>
          <a:prstGeom prst="rect">
            <a:avLst/>
          </a:prstGeom>
        </p:spPr>
      </p:pic>
    </p:spTree>
    <p:extLst>
      <p:ext uri="{BB962C8B-B14F-4D97-AF65-F5344CB8AC3E}">
        <p14:creationId xmlns:p14="http://schemas.microsoft.com/office/powerpoint/2010/main" val="9113782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Cím 7"/>
          <p:cNvSpPr>
            <a:spLocks noGrp="1"/>
          </p:cNvSpPr>
          <p:nvPr>
            <p:ph type="title"/>
          </p:nvPr>
        </p:nvSpPr>
        <p:spPr>
          <a:xfrm>
            <a:off x="838200" y="171837"/>
            <a:ext cx="10515600" cy="1325563"/>
          </a:xfrm>
        </p:spPr>
        <p:txBody>
          <a:bodyPr/>
          <a:lstStyle/>
          <a:p>
            <a:pPr algn="just">
              <a:lnSpc>
                <a:spcPct val="150000"/>
              </a:lnSpc>
              <a:spcBef>
                <a:spcPts val="1000"/>
              </a:spcBef>
            </a:pPr>
            <a:r>
              <a:rPr lang="en-US" sz="2400" b="1" dirty="0">
                <a:latin typeface="Trebuchet MS" panose="020B0603020202020204" pitchFamily="34" charset="0"/>
                <a:ea typeface="MS UI Gothic" panose="020B0600070205080204" pitchFamily="34" charset="-128"/>
                <a:cs typeface="+mn-cs"/>
              </a:rPr>
              <a:t>2. Automated urban logistics and last-mile deliveries [4], [5]</a:t>
            </a:r>
            <a:endParaRPr lang="hu-HU" sz="2400" b="1" dirty="0">
              <a:latin typeface="Trebuchet MS" panose="020B0603020202020204" pitchFamily="34" charset="0"/>
              <a:ea typeface="MS UI Gothic" panose="020B0600070205080204" pitchFamily="34" charset="-128"/>
              <a:cs typeface="+mn-cs"/>
            </a:endParaRPr>
          </a:p>
        </p:txBody>
      </p:sp>
      <p:sp>
        <p:nvSpPr>
          <p:cNvPr id="5" name="Footer Placeholder 4">
            <a:extLst>
              <a:ext uri="{FF2B5EF4-FFF2-40B4-BE49-F238E27FC236}">
                <a16:creationId xmlns:a16="http://schemas.microsoft.com/office/drawing/2014/main" id="{92219D64-6E88-4E80-63C1-6EC6AE8E504B}"/>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rPr>
              <a:t>B. Management – 5.1 Connected and automated mobility and future city logistics</a:t>
            </a:r>
            <a:endParaRPr kumimoji="0" lang="hu-HU"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artalom helye 2">
            <a:extLst>
              <a:ext uri="{FF2B5EF4-FFF2-40B4-BE49-F238E27FC236}">
                <a16:creationId xmlns:a16="http://schemas.microsoft.com/office/drawing/2014/main" id="{781AA261-D23B-A1F9-6248-C097E4EE5351}"/>
              </a:ext>
            </a:extLst>
          </p:cNvPr>
          <p:cNvSpPr>
            <a:spLocks noGrp="1"/>
          </p:cNvSpPr>
          <p:nvPr>
            <p:ph sz="half" idx="1"/>
          </p:nvPr>
        </p:nvSpPr>
        <p:spPr>
          <a:xfrm>
            <a:off x="838200" y="1666998"/>
            <a:ext cx="5181600" cy="4351338"/>
          </a:xfrm>
        </p:spPr>
        <p:txBody>
          <a:bodyPr>
            <a:normAutofit/>
          </a:bodyPr>
          <a:lstStyle/>
          <a:p>
            <a:r>
              <a:rPr lang="en-US" sz="1800" dirty="0"/>
              <a:t>Autonomous Ground Vehicles</a:t>
            </a:r>
          </a:p>
          <a:p>
            <a:pPr lvl="1"/>
            <a:r>
              <a:rPr lang="en-US" sz="1800" dirty="0"/>
              <a:t>Road vehicles and pods</a:t>
            </a:r>
          </a:p>
          <a:p>
            <a:pPr marL="457200" lvl="1" indent="0">
              <a:buNone/>
            </a:pPr>
            <a:r>
              <a:rPr lang="en-US" sz="1400" dirty="0"/>
              <a:t>(example: </a:t>
            </a:r>
            <a:r>
              <a:rPr lang="en-US" sz="1400" dirty="0">
                <a:hlinkClick r:id="rId3"/>
              </a:rPr>
              <a:t>https://www.locate2u.com/logistics/meet-europes-first-completely-autonomous-delivery-fleet/</a:t>
            </a:r>
            <a:r>
              <a:rPr lang="en-US" sz="1400" dirty="0"/>
              <a:t>) </a:t>
            </a:r>
          </a:p>
          <a:p>
            <a:pPr lvl="1"/>
            <a:r>
              <a:rPr lang="en-US" sz="1800" dirty="0"/>
              <a:t>Sidewalk robots</a:t>
            </a:r>
          </a:p>
          <a:p>
            <a:r>
              <a:rPr lang="en-US" sz="1800" dirty="0"/>
              <a:t>Unmanned Aerial Vehicles (UAVs) - Drones</a:t>
            </a:r>
          </a:p>
          <a:p>
            <a:endParaRPr lang="en-US" sz="1800" dirty="0"/>
          </a:p>
          <a:p>
            <a:pPr marL="457200" lvl="1" indent="0">
              <a:buNone/>
            </a:pPr>
            <a:endParaRPr lang="en-US" sz="1800" dirty="0"/>
          </a:p>
        </p:txBody>
      </p:sp>
      <p:pic>
        <p:nvPicPr>
          <p:cNvPr id="3" name="Picture 2">
            <a:extLst>
              <a:ext uri="{FF2B5EF4-FFF2-40B4-BE49-F238E27FC236}">
                <a16:creationId xmlns:a16="http://schemas.microsoft.com/office/drawing/2014/main" id="{A561A976-C9A2-144A-2955-C8216B1487ED}"/>
              </a:ext>
            </a:extLst>
          </p:cNvPr>
          <p:cNvPicPr>
            <a:picLocks noChangeAspect="1"/>
          </p:cNvPicPr>
          <p:nvPr/>
        </p:nvPicPr>
        <p:blipFill rotWithShape="1">
          <a:blip r:embed="rId4"/>
          <a:srcRect l="8295" r="12218" b="-1"/>
          <a:stretch/>
        </p:blipFill>
        <p:spPr>
          <a:xfrm>
            <a:off x="8330991" y="1207849"/>
            <a:ext cx="2216636" cy="1861458"/>
          </a:xfrm>
          <a:prstGeom prst="rect">
            <a:avLst/>
          </a:prstGeom>
          <a:noFill/>
        </p:spPr>
      </p:pic>
      <p:sp>
        <p:nvSpPr>
          <p:cNvPr id="7" name="TextBox 6">
            <a:extLst>
              <a:ext uri="{FF2B5EF4-FFF2-40B4-BE49-F238E27FC236}">
                <a16:creationId xmlns:a16="http://schemas.microsoft.com/office/drawing/2014/main" id="{A22F9756-D2CD-D78D-3E3F-06F442DDF7DC}"/>
              </a:ext>
            </a:extLst>
          </p:cNvPr>
          <p:cNvSpPr txBox="1"/>
          <p:nvPr/>
        </p:nvSpPr>
        <p:spPr>
          <a:xfrm>
            <a:off x="8196309" y="3026488"/>
            <a:ext cx="2659227" cy="646331"/>
          </a:xfrm>
          <a:prstGeom prst="rect">
            <a:avLst/>
          </a:prstGeom>
          <a:noFill/>
        </p:spPr>
        <p:txBody>
          <a:bodyPr wrap="square">
            <a:spAutoFit/>
          </a:bodyPr>
          <a:lstStyle/>
          <a:p>
            <a:r>
              <a:rPr lang="en-GB" sz="1200" dirty="0"/>
              <a:t>https://www.locate2u.com/logistics/meet-europes-first-completely-autonomous-delivery-fleet/</a:t>
            </a:r>
            <a:endParaRPr lang="el-GR" sz="1200" dirty="0"/>
          </a:p>
        </p:txBody>
      </p:sp>
      <p:pic>
        <p:nvPicPr>
          <p:cNvPr id="9" name="Picture 2" descr="Delivery Robots">
            <a:extLst>
              <a:ext uri="{FF2B5EF4-FFF2-40B4-BE49-F238E27FC236}">
                <a16:creationId xmlns:a16="http://schemas.microsoft.com/office/drawing/2014/main" id="{3FC74FCA-C5E4-FA26-E179-D25D2AA95081}"/>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196311" y="3592795"/>
            <a:ext cx="2659226" cy="1772817"/>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D59FD3A5-201D-5D00-A6A8-9090C3A0BC3F}"/>
              </a:ext>
            </a:extLst>
          </p:cNvPr>
          <p:cNvSpPr txBox="1"/>
          <p:nvPr/>
        </p:nvSpPr>
        <p:spPr>
          <a:xfrm>
            <a:off x="8196309" y="5392373"/>
            <a:ext cx="2659227" cy="646331"/>
          </a:xfrm>
          <a:prstGeom prst="rect">
            <a:avLst/>
          </a:prstGeom>
          <a:noFill/>
        </p:spPr>
        <p:txBody>
          <a:bodyPr wrap="square">
            <a:spAutoFit/>
          </a:bodyPr>
          <a:lstStyle/>
          <a:p>
            <a:r>
              <a:rPr lang="en-GB" sz="1200" dirty="0"/>
              <a:t>https://estonia.ee/delivery-robots-created-by-estonian-engineers-are-transforming-the-world/</a:t>
            </a:r>
            <a:endParaRPr lang="el-GR" sz="1200" dirty="0"/>
          </a:p>
        </p:txBody>
      </p:sp>
      <p:pic>
        <p:nvPicPr>
          <p:cNvPr id="11" name="Picture 10">
            <a:extLst>
              <a:ext uri="{FF2B5EF4-FFF2-40B4-BE49-F238E27FC236}">
                <a16:creationId xmlns:a16="http://schemas.microsoft.com/office/drawing/2014/main" id="{E8C291D2-11B1-E23E-FE06-1C1331C07B7E}"/>
              </a:ext>
            </a:extLst>
          </p:cNvPr>
          <p:cNvPicPr>
            <a:picLocks noChangeAspect="1"/>
          </p:cNvPicPr>
          <p:nvPr/>
        </p:nvPicPr>
        <p:blipFill rotWithShape="1">
          <a:blip r:embed="rId6"/>
          <a:srcRect l="18532" t="8985" r="16725" b="21091"/>
          <a:stretch/>
        </p:blipFill>
        <p:spPr>
          <a:xfrm>
            <a:off x="1855241" y="3566034"/>
            <a:ext cx="2126518" cy="1722529"/>
          </a:xfrm>
          <a:prstGeom prst="rect">
            <a:avLst/>
          </a:prstGeom>
        </p:spPr>
      </p:pic>
      <p:sp>
        <p:nvSpPr>
          <p:cNvPr id="12" name="TextBox 11">
            <a:extLst>
              <a:ext uri="{FF2B5EF4-FFF2-40B4-BE49-F238E27FC236}">
                <a16:creationId xmlns:a16="http://schemas.microsoft.com/office/drawing/2014/main" id="{4E90AFBD-929C-4574-DE7F-76478DC49984}"/>
              </a:ext>
            </a:extLst>
          </p:cNvPr>
          <p:cNvSpPr txBox="1"/>
          <p:nvPr/>
        </p:nvSpPr>
        <p:spPr>
          <a:xfrm>
            <a:off x="1424867" y="5237117"/>
            <a:ext cx="3333115" cy="646331"/>
          </a:xfrm>
          <a:prstGeom prst="rect">
            <a:avLst/>
          </a:prstGeom>
          <a:noFill/>
        </p:spPr>
        <p:txBody>
          <a:bodyPr wrap="square">
            <a:spAutoFit/>
          </a:bodyPr>
          <a:lstStyle/>
          <a:p>
            <a:r>
              <a:rPr lang="en-GB" sz="1200" dirty="0"/>
              <a:t>https://cordis.europa.eu/article/id/442427-validation-flights-of-life-saving-drones-launched-in-norway</a:t>
            </a:r>
            <a:endParaRPr lang="el-GR" sz="1200" dirty="0"/>
          </a:p>
        </p:txBody>
      </p:sp>
      <p:pic>
        <p:nvPicPr>
          <p:cNvPr id="13" name="Picture 4" descr="Alphabet's Drones and Internet Balloons Are Full Businesses Now - Bloomberg">
            <a:extLst>
              <a:ext uri="{FF2B5EF4-FFF2-40B4-BE49-F238E27FC236}">
                <a16:creationId xmlns:a16="http://schemas.microsoft.com/office/drawing/2014/main" id="{7DD02D4C-A191-CEC7-5B81-542F20A7E4D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87689" y="3536268"/>
            <a:ext cx="2579526" cy="1633141"/>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36CD511A-1D0D-C34E-14C5-01BA71663BC2}"/>
              </a:ext>
            </a:extLst>
          </p:cNvPr>
          <p:cNvSpPr txBox="1"/>
          <p:nvPr/>
        </p:nvSpPr>
        <p:spPr>
          <a:xfrm>
            <a:off x="4757982" y="5263878"/>
            <a:ext cx="2846467" cy="646331"/>
          </a:xfrm>
          <a:prstGeom prst="rect">
            <a:avLst/>
          </a:prstGeom>
          <a:noFill/>
        </p:spPr>
        <p:txBody>
          <a:bodyPr wrap="square">
            <a:spAutoFit/>
          </a:bodyPr>
          <a:lstStyle/>
          <a:p>
            <a:r>
              <a:rPr lang="en-GB" sz="1200" dirty="0"/>
              <a:t>https://www.bloomberg.com/news/articles/2018-07-11/alphabet-s-drones-and-internet-balloons-are-full-businesses-now</a:t>
            </a:r>
            <a:endParaRPr lang="el-GR" sz="1200" dirty="0"/>
          </a:p>
        </p:txBody>
      </p:sp>
    </p:spTree>
    <p:extLst>
      <p:ext uri="{BB962C8B-B14F-4D97-AF65-F5344CB8AC3E}">
        <p14:creationId xmlns:p14="http://schemas.microsoft.com/office/powerpoint/2010/main" val="21190866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Cím 7"/>
          <p:cNvSpPr>
            <a:spLocks noGrp="1"/>
          </p:cNvSpPr>
          <p:nvPr>
            <p:ph type="title"/>
          </p:nvPr>
        </p:nvSpPr>
        <p:spPr>
          <a:xfrm>
            <a:off x="838200" y="171837"/>
            <a:ext cx="10515600" cy="1325563"/>
          </a:xfrm>
        </p:spPr>
        <p:txBody>
          <a:bodyPr/>
          <a:lstStyle/>
          <a:p>
            <a:pPr algn="just">
              <a:lnSpc>
                <a:spcPct val="150000"/>
              </a:lnSpc>
              <a:spcBef>
                <a:spcPts val="1000"/>
              </a:spcBef>
            </a:pPr>
            <a:r>
              <a:rPr lang="en-US" sz="2400" b="1" dirty="0">
                <a:latin typeface="Trebuchet MS" panose="020B0603020202020204" pitchFamily="34" charset="0"/>
                <a:ea typeface="MS UI Gothic" panose="020B0600070205080204" pitchFamily="34" charset="-128"/>
                <a:cs typeface="+mn-cs"/>
              </a:rPr>
              <a:t>2. Automated urban logistics and last-mile deliveries</a:t>
            </a:r>
            <a:endParaRPr lang="hu-HU" sz="2400" b="1" dirty="0">
              <a:latin typeface="Trebuchet MS" panose="020B0603020202020204" pitchFamily="34" charset="0"/>
              <a:ea typeface="MS UI Gothic" panose="020B0600070205080204" pitchFamily="34" charset="-128"/>
              <a:cs typeface="+mn-cs"/>
            </a:endParaRPr>
          </a:p>
        </p:txBody>
      </p:sp>
      <p:sp>
        <p:nvSpPr>
          <p:cNvPr id="5" name="Footer Placeholder 4">
            <a:extLst>
              <a:ext uri="{FF2B5EF4-FFF2-40B4-BE49-F238E27FC236}">
                <a16:creationId xmlns:a16="http://schemas.microsoft.com/office/drawing/2014/main" id="{92219D64-6E88-4E80-63C1-6EC6AE8E504B}"/>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rPr>
              <a:t>B. Management – 5.1 Connected and automated mobility and future city logistics</a:t>
            </a:r>
            <a:endParaRPr kumimoji="0" lang="hu-HU"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Content Placeholder 3">
            <a:extLst>
              <a:ext uri="{FF2B5EF4-FFF2-40B4-BE49-F238E27FC236}">
                <a16:creationId xmlns:a16="http://schemas.microsoft.com/office/drawing/2014/main" id="{E8145442-969C-993B-4E5B-71C4E2870860}"/>
              </a:ext>
            </a:extLst>
          </p:cNvPr>
          <p:cNvSpPr>
            <a:spLocks noGrp="1"/>
          </p:cNvSpPr>
          <p:nvPr>
            <p:ph idx="1"/>
          </p:nvPr>
        </p:nvSpPr>
        <p:spPr>
          <a:xfrm>
            <a:off x="0" y="1112892"/>
            <a:ext cx="6498482" cy="5053781"/>
          </a:xfrm>
        </p:spPr>
        <p:txBody>
          <a:bodyPr>
            <a:normAutofit fontScale="77500" lnSpcReduction="20000"/>
          </a:bodyPr>
          <a:lstStyle/>
          <a:p>
            <a:pPr marL="0" indent="0">
              <a:buNone/>
            </a:pPr>
            <a:r>
              <a:rPr lang="en-US" sz="1800" dirty="0"/>
              <a:t>Typology of Autonomous Vehicles Scenarios for Urban Deliveries [4]</a:t>
            </a:r>
          </a:p>
          <a:p>
            <a:pPr marL="0" indent="0">
              <a:buNone/>
            </a:pPr>
            <a:r>
              <a:rPr lang="en-US" sz="1800" dirty="0"/>
              <a:t>1. Sidewalk robots assist delivery workers to carry out deliveries from local post offices to consignees’ homes.</a:t>
            </a:r>
          </a:p>
          <a:p>
            <a:pPr marL="0" indent="0">
              <a:buNone/>
            </a:pPr>
            <a:r>
              <a:rPr lang="en-US" sz="1800" dirty="0"/>
              <a:t>2. Vans are specifically designed to carry sidewalk robots. The van is loaded in a distribution center, drives to a specific point within a 3-kilometer radius of the delivery locations, parks, and deploys the robots. Robots spread out across the radius to deliver to one consignee and return back to the van, which returns to the distribution center once robots are recollected. Labeled as a “mothership”, the van acts as a mobile hub avoiding the costs of a fixed urban distribution center.</a:t>
            </a:r>
          </a:p>
          <a:p>
            <a:pPr marL="0" indent="0">
              <a:buNone/>
            </a:pPr>
            <a:r>
              <a:rPr lang="en-US" sz="1800" dirty="0"/>
              <a:t>3. Once a consumer order is placed (via smartphone), in-store workers prepare the order and load the sidewalk robot. The robot carries out deliveries from local businesses, such as restaurants, grocery stores, and pharmacies, directly to consumers within a 3-kilometer radius.</a:t>
            </a:r>
          </a:p>
          <a:p>
            <a:pPr marL="0" indent="0">
              <a:buNone/>
            </a:pPr>
            <a:r>
              <a:rPr lang="en-US" sz="1800" dirty="0"/>
              <a:t>4. The robot-cargo bike model combines sidewalk robots with cargo bikes to carry out deliveries from local retail stores. In this multimodal delivery model, one cargo bike carries a few robots to a specific point close to consignees.</a:t>
            </a:r>
          </a:p>
          <a:p>
            <a:pPr marL="0" indent="0">
              <a:buNone/>
            </a:pPr>
            <a:r>
              <a:rPr lang="en-US" sz="1800" dirty="0"/>
              <a:t>5-6. Road robots can travel further and faster and deliver more consignees at once. Their large carrying capacity allows for storing different orders in separate compartments. These scenarios have two different starting points, from a distribution center further away from the urban area in (5), the </a:t>
            </a:r>
            <a:r>
              <a:rPr lang="en-US" sz="1800" i="1" dirty="0"/>
              <a:t>warehouse-road robot model</a:t>
            </a:r>
            <a:r>
              <a:rPr lang="en-US" sz="1800" dirty="0"/>
              <a:t>, and local retailers, such as restaurants, grocery stores, and pharmacies in (6), the </a:t>
            </a:r>
            <a:r>
              <a:rPr lang="en-US" sz="1800" i="1" dirty="0"/>
              <a:t>store-road robot model</a:t>
            </a:r>
            <a:r>
              <a:rPr lang="en-US" sz="1800" dirty="0"/>
              <a:t>.</a:t>
            </a:r>
          </a:p>
          <a:p>
            <a:pPr marL="0" indent="0">
              <a:buNone/>
            </a:pPr>
            <a:r>
              <a:rPr lang="en-US" sz="1800" dirty="0"/>
              <a:t>7. Vans equipped with precision technology and drones that drive into urban areas, and drones carry out the final deliveries to consumers.</a:t>
            </a:r>
          </a:p>
          <a:p>
            <a:pPr marL="0" indent="0">
              <a:buNone/>
            </a:pPr>
            <a:r>
              <a:rPr lang="en-US" sz="1800" dirty="0"/>
              <a:t>8. Drone deliveries from local retailers such as restaurants, grocery stores, and pharmacies directly to consumers.</a:t>
            </a:r>
            <a:endParaRPr lang="en-GB" sz="1800" dirty="0"/>
          </a:p>
          <a:p>
            <a:endParaRPr lang="el-GR" sz="1800" dirty="0"/>
          </a:p>
        </p:txBody>
      </p:sp>
      <p:pic>
        <p:nvPicPr>
          <p:cNvPr id="2" name="Picture 1">
            <a:extLst>
              <a:ext uri="{FF2B5EF4-FFF2-40B4-BE49-F238E27FC236}">
                <a16:creationId xmlns:a16="http://schemas.microsoft.com/office/drawing/2014/main" id="{A24B84FC-BC71-AF28-73CC-15E94BFD160B}"/>
              </a:ext>
            </a:extLst>
          </p:cNvPr>
          <p:cNvPicPr>
            <a:picLocks noChangeAspect="1"/>
          </p:cNvPicPr>
          <p:nvPr/>
        </p:nvPicPr>
        <p:blipFill>
          <a:blip r:embed="rId3"/>
          <a:stretch>
            <a:fillRect/>
          </a:stretch>
        </p:blipFill>
        <p:spPr>
          <a:xfrm>
            <a:off x="6498482" y="1249700"/>
            <a:ext cx="4855318" cy="4727297"/>
          </a:xfrm>
          <a:prstGeom prst="rect">
            <a:avLst/>
          </a:prstGeom>
        </p:spPr>
      </p:pic>
    </p:spTree>
    <p:extLst>
      <p:ext uri="{BB962C8B-B14F-4D97-AF65-F5344CB8AC3E}">
        <p14:creationId xmlns:p14="http://schemas.microsoft.com/office/powerpoint/2010/main" val="41363017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Cím 7"/>
          <p:cNvSpPr>
            <a:spLocks noGrp="1"/>
          </p:cNvSpPr>
          <p:nvPr>
            <p:ph type="title"/>
          </p:nvPr>
        </p:nvSpPr>
        <p:spPr>
          <a:xfrm>
            <a:off x="838200" y="29943"/>
            <a:ext cx="10515600" cy="1325563"/>
          </a:xfrm>
        </p:spPr>
        <p:txBody>
          <a:bodyPr/>
          <a:lstStyle/>
          <a:p>
            <a:pPr algn="just">
              <a:lnSpc>
                <a:spcPct val="150000"/>
              </a:lnSpc>
              <a:spcBef>
                <a:spcPts val="1000"/>
              </a:spcBef>
            </a:pPr>
            <a:r>
              <a:rPr lang="en-US" sz="2400" b="1" dirty="0">
                <a:latin typeface="Trebuchet MS" panose="020B0603020202020204" pitchFamily="34" charset="0"/>
                <a:ea typeface="MS UI Gothic" panose="020B0600070205080204" pitchFamily="34" charset="-128"/>
                <a:cs typeface="+mn-cs"/>
              </a:rPr>
              <a:t>2. Automated urban logistics and last-mile deliveries</a:t>
            </a:r>
            <a:br>
              <a:rPr lang="en-US" sz="2400" b="1" dirty="0">
                <a:latin typeface="Trebuchet MS" panose="020B0603020202020204" pitchFamily="34" charset="0"/>
                <a:ea typeface="MS UI Gothic" panose="020B0600070205080204" pitchFamily="34" charset="-128"/>
                <a:cs typeface="+mn-cs"/>
              </a:rPr>
            </a:br>
            <a:r>
              <a:rPr lang="en-US" sz="2400" b="1" dirty="0">
                <a:latin typeface="Trebuchet MS" panose="020B0603020202020204" pitchFamily="34" charset="0"/>
                <a:ea typeface="MS UI Gothic" panose="020B0600070205080204" pitchFamily="34" charset="-128"/>
                <a:cs typeface="+mn-cs"/>
              </a:rPr>
              <a:t>Unmanned Aerial Vehicles</a:t>
            </a:r>
            <a:endParaRPr lang="hu-HU" sz="2400" b="1" dirty="0">
              <a:latin typeface="Trebuchet MS" panose="020B0603020202020204" pitchFamily="34" charset="0"/>
              <a:ea typeface="MS UI Gothic" panose="020B0600070205080204" pitchFamily="34" charset="-128"/>
              <a:cs typeface="+mn-cs"/>
            </a:endParaRPr>
          </a:p>
        </p:txBody>
      </p:sp>
      <p:sp>
        <p:nvSpPr>
          <p:cNvPr id="5" name="Footer Placeholder 4">
            <a:extLst>
              <a:ext uri="{FF2B5EF4-FFF2-40B4-BE49-F238E27FC236}">
                <a16:creationId xmlns:a16="http://schemas.microsoft.com/office/drawing/2014/main" id="{92219D64-6E88-4E80-63C1-6EC6AE8E504B}"/>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rPr>
              <a:t>B. Management – 5.1 Connected and automated mobility and future city logistics</a:t>
            </a:r>
            <a:endParaRPr kumimoji="0" lang="hu-HU"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Content Placeholder 3">
            <a:extLst>
              <a:ext uri="{FF2B5EF4-FFF2-40B4-BE49-F238E27FC236}">
                <a16:creationId xmlns:a16="http://schemas.microsoft.com/office/drawing/2014/main" id="{E8145442-969C-993B-4E5B-71C4E2870860}"/>
              </a:ext>
            </a:extLst>
          </p:cNvPr>
          <p:cNvSpPr>
            <a:spLocks noGrp="1"/>
          </p:cNvSpPr>
          <p:nvPr>
            <p:ph idx="1"/>
          </p:nvPr>
        </p:nvSpPr>
        <p:spPr>
          <a:xfrm>
            <a:off x="8401050" y="2445160"/>
            <a:ext cx="3543300" cy="1967679"/>
          </a:xfrm>
        </p:spPr>
        <p:txBody>
          <a:bodyPr>
            <a:normAutofit/>
          </a:bodyPr>
          <a:lstStyle/>
          <a:p>
            <a:pPr marL="0" indent="0">
              <a:buNone/>
            </a:pPr>
            <a:endParaRPr lang="en-US" sz="1800" dirty="0"/>
          </a:p>
          <a:p>
            <a:pPr marL="0" indent="0">
              <a:buNone/>
            </a:pPr>
            <a:r>
              <a:rPr lang="en-US" sz="1800" dirty="0"/>
              <a:t>Unmanned Aerial Vehicles</a:t>
            </a:r>
            <a:br>
              <a:rPr lang="en-US" sz="1800" dirty="0"/>
            </a:br>
            <a:r>
              <a:rPr lang="en-US" sz="1800" dirty="0"/>
              <a:t>Use cases for freight transportation:</a:t>
            </a:r>
          </a:p>
          <a:p>
            <a:r>
              <a:rPr lang="en-US" sz="1800" dirty="0"/>
              <a:t>Medical supplies and humanitarian</a:t>
            </a:r>
          </a:p>
          <a:p>
            <a:r>
              <a:rPr lang="en-US" sz="1800" dirty="0"/>
              <a:t>Food and goods</a:t>
            </a:r>
          </a:p>
        </p:txBody>
      </p:sp>
      <p:graphicFrame>
        <p:nvGraphicFramePr>
          <p:cNvPr id="6" name="Diagram 5">
            <a:extLst>
              <a:ext uri="{FF2B5EF4-FFF2-40B4-BE49-F238E27FC236}">
                <a16:creationId xmlns:a16="http://schemas.microsoft.com/office/drawing/2014/main" id="{6679F636-CF36-0655-BD34-525C80709423}"/>
              </a:ext>
            </a:extLst>
          </p:cNvPr>
          <p:cNvGraphicFramePr/>
          <p:nvPr>
            <p:extLst>
              <p:ext uri="{D42A27DB-BD31-4B8C-83A1-F6EECF244321}">
                <p14:modId xmlns:p14="http://schemas.microsoft.com/office/powerpoint/2010/main" val="3102506181"/>
              </p:ext>
            </p:extLst>
          </p:nvPr>
        </p:nvGraphicFramePr>
        <p:xfrm>
          <a:off x="247650" y="1270821"/>
          <a:ext cx="7800975" cy="47009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97864985"/>
      </p:ext>
    </p:extLst>
  </p:cSld>
  <p:clrMapOvr>
    <a:masterClrMapping/>
  </p:clrMapOvr>
</p:sld>
</file>

<file path=ppt/theme/theme1.xml><?xml version="1.0" encoding="utf-8"?>
<a:theme xmlns:a="http://schemas.openxmlformats.org/drawingml/2006/main" name="CGG-topic">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GG-topic" id="{661FC1ED-DE16-4D64-A40C-88B0429DCBE6}" vid="{ABB05B46-D792-4F65-AE23-7879E6E51C17}"/>
    </a:ext>
  </a:extLst>
</a:theme>
</file>

<file path=ppt/theme/theme2.xml><?xml version="1.0" encoding="utf-8"?>
<a:theme xmlns:a="http://schemas.openxmlformats.org/drawingml/2006/main" name="1_CGG-topic">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GG-topic" id="{661FC1ED-DE16-4D64-A40C-88B0429DCBE6}" vid="{ABB05B46-D792-4F65-AE23-7879E6E51C17}"/>
    </a:ext>
  </a:extLst>
</a:theme>
</file>

<file path=ppt/theme/theme3.xml><?xml version="1.0" encoding="utf-8"?>
<a:theme xmlns:a="http://schemas.openxmlformats.org/drawingml/2006/main" name="Office-té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4FFCDC164B3E04CA47C56AFA309BE12" ma:contentTypeVersion="13" ma:contentTypeDescription="Create a new document." ma:contentTypeScope="" ma:versionID="9be29c813f3b83aacd3895dc48149114">
  <xsd:schema xmlns:xsd="http://www.w3.org/2001/XMLSchema" xmlns:xs="http://www.w3.org/2001/XMLSchema" xmlns:p="http://schemas.microsoft.com/office/2006/metadata/properties" xmlns:ns2="63686dc6-7c2d-45c2-ae73-b33424833686" xmlns:ns3="d078c10e-fd66-47fb-b60b-4637e197c64e" targetNamespace="http://schemas.microsoft.com/office/2006/metadata/properties" ma:root="true" ma:fieldsID="e1b3f859b93b8b6b1dcdf4ec894a3eb8" ns2:_="" ns3:_="">
    <xsd:import namespace="63686dc6-7c2d-45c2-ae73-b33424833686"/>
    <xsd:import namespace="d078c10e-fd66-47fb-b60b-4637e197c64e"/>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3686dc6-7c2d-45c2-ae73-b3342483368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efb10ea6-a591-4c5d-9d03-645515e3d33f" ma:termSetId="09814cd3-568e-fe90-9814-8d621ff8fb84" ma:anchorId="fba54fb3-c3e1-fe81-a776-ca4b69148c4d" ma:open="true" ma:isKeyword="false">
      <xsd:complexType>
        <xsd:sequence>
          <xsd:element ref="pc:Terms" minOccurs="0" maxOccurs="1"/>
        </xsd:sequence>
      </xsd:complex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dexed="true" ma:internalName="MediaServiceDateTaken" ma:readOnly="true">
      <xsd:simpleType>
        <xsd:restriction base="dms:Text"/>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element name="MediaServiceSearchProperties" ma:index="20"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078c10e-fd66-47fb-b60b-4637e197c64e"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fecd584c-4552-4804-8795-b92aae68a9ab}" ma:internalName="TaxCatchAll" ma:showField="CatchAllData" ma:web="d078c10e-fd66-47fb-b60b-4637e197c64e">
      <xsd:complexType>
        <xsd:complexContent>
          <xsd:extension base="dms:MultiChoiceLookup">
            <xsd:sequence>
              <xsd:element name="Value" type="dms:Lookup" maxOccurs="unbounded" minOccurs="0" nillable="true"/>
            </xsd:sequence>
          </xsd:extension>
        </xsd:complexContent>
      </xsd:complexType>
    </xsd:element>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63686dc6-7c2d-45c2-ae73-b33424833686">
      <Terms xmlns="http://schemas.microsoft.com/office/infopath/2007/PartnerControls"/>
    </lcf76f155ced4ddcb4097134ff3c332f>
    <TaxCatchAll xmlns="d078c10e-fd66-47fb-b60b-4637e197c64e" xsi:nil="true"/>
  </documentManagement>
</p:properties>
</file>

<file path=customXml/itemProps1.xml><?xml version="1.0" encoding="utf-8"?>
<ds:datastoreItem xmlns:ds="http://schemas.openxmlformats.org/officeDocument/2006/customXml" ds:itemID="{8BC52770-5AA0-4E94-AA46-9B094E756CE1}"/>
</file>

<file path=customXml/itemProps2.xml><?xml version="1.0" encoding="utf-8"?>
<ds:datastoreItem xmlns:ds="http://schemas.openxmlformats.org/officeDocument/2006/customXml" ds:itemID="{2B2EEC32-DB82-41EB-9920-AE6D92403C67}">
  <ds:schemaRefs>
    <ds:schemaRef ds:uri="http://schemas.microsoft.com/sharepoint/v3/contenttype/forms"/>
  </ds:schemaRefs>
</ds:datastoreItem>
</file>

<file path=customXml/itemProps3.xml><?xml version="1.0" encoding="utf-8"?>
<ds:datastoreItem xmlns:ds="http://schemas.openxmlformats.org/officeDocument/2006/customXml" ds:itemID="{8CC94BC0-6D56-43FF-A32E-C2229B640108}"/>
</file>

<file path=docProps/app.xml><?xml version="1.0" encoding="utf-8"?>
<Properties xmlns="http://schemas.openxmlformats.org/officeDocument/2006/extended-properties" xmlns:vt="http://schemas.openxmlformats.org/officeDocument/2006/docPropsVTypes">
  <Template/>
  <TotalTime>1348</TotalTime>
  <Words>2259</Words>
  <Application>Microsoft Office PowerPoint</Application>
  <PresentationFormat>Widescreen</PresentationFormat>
  <Paragraphs>190</Paragraphs>
  <Slides>20</Slides>
  <Notes>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20</vt:i4>
      </vt:variant>
    </vt:vector>
  </HeadingPairs>
  <TitlesOfParts>
    <vt:vector size="26" baseType="lpstr">
      <vt:lpstr>Arial</vt:lpstr>
      <vt:lpstr>Calibri</vt:lpstr>
      <vt:lpstr>Calibri Light</vt:lpstr>
      <vt:lpstr>Trebuchet MS</vt:lpstr>
      <vt:lpstr>CGG-topic</vt:lpstr>
      <vt:lpstr>1_CGG-topic</vt:lpstr>
      <vt:lpstr>PowerPoint Presentation</vt:lpstr>
      <vt:lpstr>Contents</vt:lpstr>
      <vt:lpstr>1. Terms clarification</vt:lpstr>
      <vt:lpstr>1. Terms clarification</vt:lpstr>
      <vt:lpstr>1. Terms clarification</vt:lpstr>
      <vt:lpstr>1. Terms clarification</vt:lpstr>
      <vt:lpstr>2. Automated urban logistics and last-mile deliveries [4], [5]</vt:lpstr>
      <vt:lpstr>2. Automated urban logistics and last-mile deliveries</vt:lpstr>
      <vt:lpstr>2. Automated urban logistics and last-mile deliveries Unmanned Aerial Vehicles</vt:lpstr>
      <vt:lpstr>2. Automated urban logistics and last-mile deliveries Unmanned Aerial Vehicles</vt:lpstr>
      <vt:lpstr>3. Advantages and challenges [4]</vt:lpstr>
      <vt:lpstr>3. Advantages and challenges</vt:lpstr>
      <vt:lpstr>3. Advantages and challenges</vt:lpstr>
      <vt:lpstr>3. Advantages and challenges</vt:lpstr>
      <vt:lpstr>3. Advantages and challenges</vt:lpstr>
      <vt:lpstr>3. Advantages and challenges</vt:lpstr>
      <vt:lpstr>3. Advantages and challenges</vt:lpstr>
      <vt:lpstr>4. Good practice</vt:lpstr>
      <vt:lpstr>References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Couriers Go Green!</dc:title>
  <dc:creator>Martin Kuti</dc:creator>
  <cp:lastModifiedBy>Juliane Keller</cp:lastModifiedBy>
  <cp:revision>68</cp:revision>
  <dcterms:created xsi:type="dcterms:W3CDTF">2023-01-25T10:13:25Z</dcterms:created>
  <dcterms:modified xsi:type="dcterms:W3CDTF">2024-07-05T06:26:19Z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0x01010064FFCDC164B3E04CA47C56AFA309BE12</vt:lpwstr>
  </property>
  <property fmtid="{D5CDD505-2E9C-101B-9397-08002B2CF9AE}" pid="3" name="TaxCatchAll">
    <vt:lpwstr/>
  </property>
  <property fmtid="{D5CDD505-2E9C-101B-9397-08002B2CF9AE}" pid="4" name="lcf76f155ced4ddcb4097134ff3c332f">
    <vt:lpwstr/>
  </property>
  <property fmtid="{D5CDD505-2E9C-101B-9397-08002B2CF9AE}" pid="5" name="MediaServiceImageTags">
    <vt:lpwstr/>
  </property>
</Properties>
</file>